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3" r:id="rId3"/>
    <p:sldId id="289" r:id="rId4"/>
    <p:sldId id="371" r:id="rId5"/>
    <p:sldId id="424" r:id="rId6"/>
    <p:sldId id="425" r:id="rId7"/>
    <p:sldId id="426" r:id="rId8"/>
    <p:sldId id="427" r:id="rId9"/>
    <p:sldId id="428" r:id="rId10"/>
    <p:sldId id="429" r:id="rId11"/>
    <p:sldId id="430" r:id="rId12"/>
    <p:sldId id="431" r:id="rId13"/>
    <p:sldId id="432" r:id="rId14"/>
    <p:sldId id="433" r:id="rId15"/>
    <p:sldId id="434" r:id="rId16"/>
    <p:sldId id="435" r:id="rId17"/>
    <p:sldId id="436" r:id="rId18"/>
    <p:sldId id="437" r:id="rId19"/>
    <p:sldId id="438" r:id="rId20"/>
    <p:sldId id="439" r:id="rId21"/>
    <p:sldId id="440" r:id="rId22"/>
    <p:sldId id="441" r:id="rId23"/>
    <p:sldId id="474" r:id="rId24"/>
    <p:sldId id="473" r:id="rId25"/>
    <p:sldId id="442" r:id="rId26"/>
    <p:sldId id="443" r:id="rId27"/>
    <p:sldId id="444" r:id="rId28"/>
    <p:sldId id="475" r:id="rId29"/>
    <p:sldId id="445" r:id="rId30"/>
    <p:sldId id="446" r:id="rId31"/>
    <p:sldId id="447" r:id="rId32"/>
    <p:sldId id="448" r:id="rId33"/>
    <p:sldId id="449" r:id="rId34"/>
    <p:sldId id="450" r:id="rId35"/>
    <p:sldId id="451" r:id="rId36"/>
    <p:sldId id="452" r:id="rId37"/>
    <p:sldId id="453" r:id="rId38"/>
    <p:sldId id="454" r:id="rId39"/>
    <p:sldId id="455" r:id="rId40"/>
    <p:sldId id="456" r:id="rId41"/>
    <p:sldId id="457" r:id="rId42"/>
    <p:sldId id="458" r:id="rId43"/>
    <p:sldId id="459" r:id="rId44"/>
    <p:sldId id="462" r:id="rId45"/>
    <p:sldId id="463" r:id="rId46"/>
    <p:sldId id="460" r:id="rId47"/>
    <p:sldId id="461"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4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96019C-B469-434C-9B78-BA3555DB80DA}"/>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8B06853-05D2-4C16-B359-8A82BE0B40A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7145428-D4A6-41B4-8FED-06FB9FFF0821}"/>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B250D960-B53F-4498-B1B5-EC7806AB95F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B78E6B4-20E1-4C67-BFEB-35CFDE7073A2}"/>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314495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1141BE-34F7-4E76-B496-91801A59B2C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7345E9B-10B7-4C0A-A4AB-DCC3DF96624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C8635D-3A39-4C5E-9796-C36F8F197129}"/>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A6163C8D-60D2-4229-A303-AAC4ADCA4D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A3DAA8E-A9BA-4A74-8555-73921BD2D406}"/>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262143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34A0257-6A78-4428-9AFA-5AECB1271691}"/>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BA025D9-2972-414B-AA46-1A3541A1BCA0}"/>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4C6F06-68CB-41DA-8455-9EE80E80E05B}"/>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B8B2670A-12CA-41F1-BEF1-2774EBCA24B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07D704-1660-4BCD-A9E5-8A9AC92385AE}"/>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355917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06763E-296D-4BB0-A40B-8889CE08444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F74B552-5ECA-4C87-961B-E42AE1964F9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BFCBF8D-6314-444B-B016-A3467CB334EB}"/>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F2419CFE-BDA2-4671-8CE1-82A7DF28CE6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CBAC425-8AF8-4412-9D64-D19B748908E3}"/>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29243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19BEF-0C21-4E7C-99C1-74C1E6980762}"/>
              </a:ext>
            </a:extLst>
          </p:cNvPr>
          <p:cNvSpPr>
            <a:spLocks noGrp="1"/>
          </p:cNvSpPr>
          <p:nvPr>
            <p:ph type="title"/>
          </p:nvPr>
        </p:nvSpPr>
        <p:spPr>
          <a:xfrm>
            <a:off x="623888" y="1709739"/>
            <a:ext cx="78867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4D7016AB-BE88-449F-A533-8DC36646A6AB}"/>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F307F60-6268-41FB-AB6B-CDBAD43877D0}"/>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7D948EBE-11BF-4364-B8B9-B031B575458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C85846-15AE-45AC-B93D-737C4015B24C}"/>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130472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828078-AB1D-424C-A885-0DA17C2B144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B8F902A-80DF-43EF-A775-162473672CE9}"/>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7053BDE-CF7B-4F89-97AF-F64554241744}"/>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B1FB12C-64C8-4F80-BA1C-E9996BFF5433}"/>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6" name="Zástupný symbol pro zápatí 5">
            <a:extLst>
              <a:ext uri="{FF2B5EF4-FFF2-40B4-BE49-F238E27FC236}">
                <a16:creationId xmlns:a16="http://schemas.microsoft.com/office/drawing/2014/main" id="{281BF8A4-2604-4D68-A7B2-8FC5C8B01B6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A82402-BB13-4C1B-BD22-AF45179EA66D}"/>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194020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B58AC-B60A-4FC2-B13F-CDFFE674228C}"/>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0157620-0F02-4714-8DC7-892600A6218B}"/>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DD467FE-9F06-4CEE-AECE-890DC0CF3A1E}"/>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1F76126-C52C-4F5D-8C53-D184B9D8162E}"/>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0746328-031C-4D09-A6EB-3A8B38696D6B}"/>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4128867-F0CB-429E-9F0B-D1A8266152B8}"/>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8" name="Zástupný symbol pro zápatí 7">
            <a:extLst>
              <a:ext uri="{FF2B5EF4-FFF2-40B4-BE49-F238E27FC236}">
                <a16:creationId xmlns:a16="http://schemas.microsoft.com/office/drawing/2014/main" id="{B78AE01E-7949-4C01-825B-DDCDA631D19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5237130-CBD2-4A0B-8432-70B129122641}"/>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140891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3D2677-E96A-49D1-93E6-8B231FE21B1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215FE63-3955-45B9-B8D3-1DF844345FD4}"/>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4" name="Zástupný symbol pro zápatí 3">
            <a:extLst>
              <a:ext uri="{FF2B5EF4-FFF2-40B4-BE49-F238E27FC236}">
                <a16:creationId xmlns:a16="http://schemas.microsoft.com/office/drawing/2014/main" id="{22B375D6-C005-4D4A-89A9-C1B58C3F1D9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7615E0B-091A-4919-AB13-41B3755EC397}"/>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118087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52699A3-C66C-483C-8708-0C5AE1724896}"/>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3" name="Zástupný symbol pro zápatí 2">
            <a:extLst>
              <a:ext uri="{FF2B5EF4-FFF2-40B4-BE49-F238E27FC236}">
                <a16:creationId xmlns:a16="http://schemas.microsoft.com/office/drawing/2014/main" id="{1F461ED2-9FA9-4F17-BDD2-2FE94EA51F2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AB6DC01-DA0C-45A1-9B27-117FD2BC34F0}"/>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224250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487478-989F-4EE7-AFB5-48BBAF4A3337}"/>
              </a:ext>
            </a:extLst>
          </p:cNvPr>
          <p:cNvSpPr>
            <a:spLocks noGrp="1"/>
          </p:cNvSpPr>
          <p:nvPr>
            <p:ph type="title"/>
          </p:nvPr>
        </p:nvSpPr>
        <p:spPr>
          <a:xfrm>
            <a:off x="629841" y="457200"/>
            <a:ext cx="2949178"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D5ADFAC-77BF-4369-BC3B-87455D22FBAC}"/>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7B00F66-2D04-4B26-86DD-8DE0272F4F46}"/>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61846E-9337-4303-97FB-FD6C2A729429}"/>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6" name="Zástupný symbol pro zápatí 5">
            <a:extLst>
              <a:ext uri="{FF2B5EF4-FFF2-40B4-BE49-F238E27FC236}">
                <a16:creationId xmlns:a16="http://schemas.microsoft.com/office/drawing/2014/main" id="{C605699F-7D57-4BCD-8DC6-B30BB0108CB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D15F35C-E149-4760-AFA4-8F5696591C01}"/>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282252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A39F0B-D2FC-4E7C-9102-1C028A9CF3DF}"/>
              </a:ext>
            </a:extLst>
          </p:cNvPr>
          <p:cNvSpPr>
            <a:spLocks noGrp="1"/>
          </p:cNvSpPr>
          <p:nvPr>
            <p:ph type="title"/>
          </p:nvPr>
        </p:nvSpPr>
        <p:spPr>
          <a:xfrm>
            <a:off x="629841" y="457200"/>
            <a:ext cx="2949178"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F2D0651-BC9A-45D5-960A-A0E1F4859675}"/>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9265BDF-BF73-4CA5-A838-ADC7FAAB3E1D}"/>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78955F5-71B3-4268-B200-7B57F8F95895}"/>
              </a:ext>
            </a:extLst>
          </p:cNvPr>
          <p:cNvSpPr>
            <a:spLocks noGrp="1"/>
          </p:cNvSpPr>
          <p:nvPr>
            <p:ph type="dt" sz="half" idx="10"/>
          </p:nvPr>
        </p:nvSpPr>
        <p:spPr/>
        <p:txBody>
          <a:bodyPr/>
          <a:lstStyle/>
          <a:p>
            <a:fld id="{83D754C7-51E0-487D-A73A-D08D3C2F5C01}" type="datetimeFigureOut">
              <a:rPr lang="cs-CZ" smtClean="0"/>
              <a:t>05.03.2021</a:t>
            </a:fld>
            <a:endParaRPr lang="cs-CZ"/>
          </a:p>
        </p:txBody>
      </p:sp>
      <p:sp>
        <p:nvSpPr>
          <p:cNvPr id="6" name="Zástupný symbol pro zápatí 5">
            <a:extLst>
              <a:ext uri="{FF2B5EF4-FFF2-40B4-BE49-F238E27FC236}">
                <a16:creationId xmlns:a16="http://schemas.microsoft.com/office/drawing/2014/main" id="{3A9711C1-5479-4313-A312-9AA292AA1C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6C73990-3052-40D7-AC9C-E232F0E138EE}"/>
              </a:ext>
            </a:extLst>
          </p:cNvPr>
          <p:cNvSpPr>
            <a:spLocks noGrp="1"/>
          </p:cNvSpPr>
          <p:nvPr>
            <p:ph type="sldNum" sz="quarter" idx="12"/>
          </p:nvPr>
        </p:nvSpPr>
        <p:spPr/>
        <p:txBody>
          <a:bodyPr/>
          <a:lstStyle/>
          <a:p>
            <a:fld id="{3E6F24A8-60CC-4E60-8482-786451BAFCE7}" type="slidenum">
              <a:rPr lang="cs-CZ" smtClean="0"/>
              <a:t>‹#›</a:t>
            </a:fld>
            <a:endParaRPr lang="cs-CZ"/>
          </a:p>
        </p:txBody>
      </p:sp>
    </p:spTree>
    <p:extLst>
      <p:ext uri="{BB962C8B-B14F-4D97-AF65-F5344CB8AC3E}">
        <p14:creationId xmlns:p14="http://schemas.microsoft.com/office/powerpoint/2010/main" val="45029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7362D39-04C8-45E3-92D6-CBDEA85E533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C777572-F86C-4964-8B2B-EF41BE3CD55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71BAC82-64A7-4936-BEEA-65C8EAC4CDF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754C7-51E0-487D-A73A-D08D3C2F5C01}" type="datetimeFigureOut">
              <a:rPr lang="cs-CZ" smtClean="0"/>
              <a:t>05.03.2021</a:t>
            </a:fld>
            <a:endParaRPr lang="cs-CZ"/>
          </a:p>
        </p:txBody>
      </p:sp>
      <p:sp>
        <p:nvSpPr>
          <p:cNvPr id="5" name="Zástupný symbol pro zápatí 4">
            <a:extLst>
              <a:ext uri="{FF2B5EF4-FFF2-40B4-BE49-F238E27FC236}">
                <a16:creationId xmlns:a16="http://schemas.microsoft.com/office/drawing/2014/main" id="{32AB4712-370B-4B61-A0A9-BCD4872A11E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145D16A-4A7A-41AB-9F2C-8301D31DC70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F24A8-60CC-4E60-8482-786451BAFCE7}" type="slidenum">
              <a:rPr lang="cs-CZ" smtClean="0"/>
              <a:t>‹#›</a:t>
            </a:fld>
            <a:endParaRPr lang="cs-CZ"/>
          </a:p>
        </p:txBody>
      </p:sp>
    </p:spTree>
    <p:extLst>
      <p:ext uri="{BB962C8B-B14F-4D97-AF65-F5344CB8AC3E}">
        <p14:creationId xmlns:p14="http://schemas.microsoft.com/office/powerpoint/2010/main" val="273351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98CAB6-6639-4C40-AD21-6A3369382293}"/>
              </a:ext>
            </a:extLst>
          </p:cNvPr>
          <p:cNvSpPr>
            <a:spLocks noGrp="1"/>
          </p:cNvSpPr>
          <p:nvPr>
            <p:ph type="ctrTitle"/>
          </p:nvPr>
        </p:nvSpPr>
        <p:spPr/>
        <p:txBody>
          <a:bodyPr>
            <a:normAutofit fontScale="90000"/>
          </a:bodyPr>
          <a:lstStyle/>
          <a:p>
            <a:br>
              <a:rPr lang="cs-CZ" sz="44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cs-CZ" sz="4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cs-CZ" sz="4900" dirty="0">
                <a:effectLst/>
                <a:ea typeface="Times New Roman" panose="02020603050405020304" pitchFamily="18" charset="0"/>
                <a:cs typeface="Times New Roman" panose="02020603050405020304" pitchFamily="18" charset="0"/>
              </a:rPr>
              <a:t>Velká novela poplatků za komunální odpad</a:t>
            </a:r>
            <a:br>
              <a:rPr lang="cs-CZ" sz="4900" b="1" dirty="0">
                <a:solidFill>
                  <a:srgbClr val="1F3763"/>
                </a:solidFill>
                <a:effectLst/>
                <a:ea typeface="Times New Roman" panose="02020603050405020304" pitchFamily="18" charset="0"/>
                <a:cs typeface="Times New Roman" panose="02020603050405020304" pitchFamily="18" charset="0"/>
              </a:rPr>
            </a:br>
            <a:endParaRPr lang="cs-CZ" sz="4900" dirty="0"/>
          </a:p>
        </p:txBody>
      </p:sp>
      <p:sp>
        <p:nvSpPr>
          <p:cNvPr id="3" name="Podnadpis 2">
            <a:extLst>
              <a:ext uri="{FF2B5EF4-FFF2-40B4-BE49-F238E27FC236}">
                <a16:creationId xmlns:a16="http://schemas.microsoft.com/office/drawing/2014/main" id="{EF757851-F709-46E9-BDAF-4E2187D97312}"/>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22424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1A6E58-5280-4104-93CC-62A0AFFBD088}"/>
              </a:ext>
            </a:extLst>
          </p:cNvPr>
          <p:cNvSpPr>
            <a:spLocks noGrp="1"/>
          </p:cNvSpPr>
          <p:nvPr>
            <p:ph type="title"/>
          </p:nvPr>
        </p:nvSpPr>
        <p:spPr/>
        <p:txBody>
          <a:bodyPr/>
          <a:lstStyle/>
          <a:p>
            <a:r>
              <a:rPr lang="cs-CZ" b="1" dirty="0"/>
              <a:t>Díl 2: Poplatek za obecní systém odpadového hospodářství </a:t>
            </a:r>
          </a:p>
        </p:txBody>
      </p:sp>
      <p:sp>
        <p:nvSpPr>
          <p:cNvPr id="3" name="Zástupný obsah 2">
            <a:extLst>
              <a:ext uri="{FF2B5EF4-FFF2-40B4-BE49-F238E27FC236}">
                <a16:creationId xmlns:a16="http://schemas.microsoft.com/office/drawing/2014/main" id="{9C92829F-1CFB-4666-BF04-742365239B82}"/>
              </a:ext>
            </a:extLst>
          </p:cNvPr>
          <p:cNvSpPr>
            <a:spLocks noGrp="1"/>
          </p:cNvSpPr>
          <p:nvPr>
            <p:ph idx="1"/>
          </p:nvPr>
        </p:nvSpPr>
        <p:spPr>
          <a:xfrm>
            <a:off x="628650" y="1825624"/>
            <a:ext cx="7886700" cy="4667249"/>
          </a:xfrm>
        </p:spPr>
        <p:txBody>
          <a:bodyPr>
            <a:normAutofit/>
          </a:bodyPr>
          <a:lstStyle/>
          <a:p>
            <a:pPr algn="just"/>
            <a:r>
              <a:rPr lang="cs-CZ" sz="2000" b="1" dirty="0">
                <a:latin typeface="Calibri" panose="020F0502020204030204" pitchFamily="34" charset="0"/>
                <a:ea typeface="Calibri" panose="020F0502020204030204" pitchFamily="34" charset="0"/>
                <a:cs typeface="Calibri" panose="020F0502020204030204" pitchFamily="34" charset="0"/>
              </a:rPr>
              <a:t>J</a:t>
            </a:r>
            <a:r>
              <a:rPr lang="cs-CZ" sz="2000" b="1" dirty="0">
                <a:effectLst/>
                <a:latin typeface="Calibri" panose="020F0502020204030204" pitchFamily="34" charset="0"/>
                <a:ea typeface="Calibri" panose="020F0502020204030204" pitchFamily="34" charset="0"/>
                <a:cs typeface="Calibri" panose="020F0502020204030204" pitchFamily="34" charset="0"/>
              </a:rPr>
              <a:t>ednodušší</a:t>
            </a:r>
            <a:r>
              <a:rPr lang="cs-CZ" sz="2000" dirty="0">
                <a:effectLst/>
                <a:latin typeface="Calibri" panose="020F0502020204030204" pitchFamily="34" charset="0"/>
                <a:ea typeface="Calibri" panose="020F0502020204030204" pitchFamily="34" charset="0"/>
                <a:cs typeface="Calibri" panose="020F0502020204030204" pitchFamily="34" charset="0"/>
              </a:rPr>
              <a:t> z poplatků za komunální odpad. </a:t>
            </a:r>
          </a:p>
          <a:p>
            <a:pPr algn="just"/>
            <a:r>
              <a:rPr lang="cs-CZ" sz="2000" dirty="0">
                <a:effectLst/>
                <a:latin typeface="Calibri" panose="020F0502020204030204" pitchFamily="34" charset="0"/>
                <a:ea typeface="Calibri" panose="020F0502020204030204" pitchFamily="34" charset="0"/>
                <a:cs typeface="Calibri" panose="020F0502020204030204" pitchFamily="34" charset="0"/>
              </a:rPr>
              <a:t>Jednoduchost jeho správy je ale vyvážena absencí vazby na skutečnou produkci odpadu a částečně i na to, zda poplatník poplatku v obci skutečně žije, nebo je v ní pouze přihlášen.</a:t>
            </a:r>
          </a:p>
          <a:p>
            <a:pPr algn="just"/>
            <a:r>
              <a:rPr lang="cs-CZ" sz="2000" dirty="0">
                <a:effectLst/>
                <a:latin typeface="Calibri" panose="020F0502020204030204" pitchFamily="34" charset="0"/>
                <a:ea typeface="Calibri" panose="020F0502020204030204" pitchFamily="34" charset="0"/>
                <a:cs typeface="Calibri" panose="020F0502020204030204" pitchFamily="34" charset="0"/>
              </a:rPr>
              <a:t>Poplatek se vztahuje k území celé obce. </a:t>
            </a:r>
          </a:p>
          <a:p>
            <a:pPr algn="just"/>
            <a:r>
              <a:rPr lang="cs-CZ" sz="2000" dirty="0">
                <a:effectLst/>
                <a:latin typeface="Calibri" panose="020F0502020204030204" pitchFamily="34" charset="0"/>
                <a:ea typeface="Calibri" panose="020F0502020204030204" pitchFamily="34" charset="0"/>
                <a:cs typeface="Calibri" panose="020F0502020204030204" pitchFamily="34" charset="0"/>
              </a:rPr>
              <a:t>Poplatník ho dané obci platí za celé poplatkové období jednak </a:t>
            </a:r>
            <a:r>
              <a:rPr lang="cs-CZ" sz="2000" b="1" dirty="0">
                <a:effectLst/>
                <a:latin typeface="Calibri" panose="020F0502020204030204" pitchFamily="34" charset="0"/>
                <a:ea typeface="Calibri" panose="020F0502020204030204" pitchFamily="34" charset="0"/>
                <a:cs typeface="Calibri" panose="020F0502020204030204" pitchFamily="34" charset="0"/>
              </a:rPr>
              <a:t>z titulu přihlášení v obci</a:t>
            </a:r>
            <a:r>
              <a:rPr lang="cs-CZ" sz="2000" dirty="0">
                <a:effectLst/>
                <a:latin typeface="Calibri" panose="020F0502020204030204" pitchFamily="34" charset="0"/>
                <a:ea typeface="Calibri" panose="020F0502020204030204" pitchFamily="34" charset="0"/>
                <a:cs typeface="Calibri" panose="020F0502020204030204" pitchFamily="34" charset="0"/>
              </a:rPr>
              <a:t> a jednak </a:t>
            </a:r>
            <a:r>
              <a:rPr lang="cs-CZ" sz="2000" b="1" dirty="0">
                <a:effectLst/>
                <a:latin typeface="Calibri" panose="020F0502020204030204" pitchFamily="34" charset="0"/>
                <a:ea typeface="Calibri" panose="020F0502020204030204" pitchFamily="34" charset="0"/>
                <a:cs typeface="Calibri" panose="020F0502020204030204" pitchFamily="34" charset="0"/>
              </a:rPr>
              <a:t>z titulu vlastnictví k nemovité věci </a:t>
            </a:r>
            <a:r>
              <a:rPr lang="cs-CZ" sz="2000" dirty="0">
                <a:effectLst/>
                <a:latin typeface="Calibri" panose="020F0502020204030204" pitchFamily="34" charset="0"/>
                <a:ea typeface="Calibri" panose="020F0502020204030204" pitchFamily="34" charset="0"/>
                <a:cs typeface="Calibri" panose="020F0502020204030204" pitchFamily="34" charset="0"/>
              </a:rPr>
              <a:t>(každý tento titul představuje </a:t>
            </a:r>
            <a:r>
              <a:rPr lang="cs-CZ" sz="2000" b="1" dirty="0">
                <a:effectLst/>
                <a:latin typeface="Calibri" panose="020F0502020204030204" pitchFamily="34" charset="0"/>
                <a:ea typeface="Calibri" panose="020F0502020204030204" pitchFamily="34" charset="0"/>
                <a:cs typeface="Calibri" panose="020F0502020204030204" pitchFamily="34" charset="0"/>
              </a:rPr>
              <a:t>samostatný předmět poplatku</a:t>
            </a:r>
            <a:r>
              <a:rPr lang="cs-CZ" sz="2000" dirty="0">
                <a:effectLst/>
                <a:latin typeface="Calibri" panose="020F0502020204030204" pitchFamily="34" charset="0"/>
                <a:ea typeface="Calibri" panose="020F0502020204030204" pitchFamily="34" charset="0"/>
                <a:cs typeface="Calibri" panose="020F0502020204030204" pitchFamily="34" charset="0"/>
              </a:rPr>
              <a:t>). </a:t>
            </a:r>
          </a:p>
          <a:p>
            <a:pPr algn="just"/>
            <a:r>
              <a:rPr lang="cs-CZ" sz="2000" dirty="0">
                <a:effectLst/>
                <a:latin typeface="Calibri" panose="020F0502020204030204" pitchFamily="34" charset="0"/>
                <a:ea typeface="Calibri" panose="020F0502020204030204" pitchFamily="34" charset="0"/>
                <a:cs typeface="Calibri" panose="020F0502020204030204" pitchFamily="34" charset="0"/>
              </a:rPr>
              <a:t>Zákon počítá i s tím, že </a:t>
            </a:r>
            <a:r>
              <a:rPr lang="cs-CZ" sz="2000" b="1" dirty="0">
                <a:effectLst/>
                <a:latin typeface="Calibri" panose="020F0502020204030204" pitchFamily="34" charset="0"/>
                <a:ea typeface="Calibri" panose="020F0502020204030204" pitchFamily="34" charset="0"/>
                <a:cs typeface="Calibri" panose="020F0502020204030204" pitchFamily="34" charset="0"/>
              </a:rPr>
              <a:t>poplatníkem může být z titulu vlastnictví nemovité věci i právnická osoba</a:t>
            </a:r>
            <a:r>
              <a:rPr lang="cs-CZ" sz="2000" dirty="0">
                <a:effectLst/>
                <a:latin typeface="Calibri" panose="020F0502020204030204" pitchFamily="34" charset="0"/>
                <a:ea typeface="Calibri" panose="020F0502020204030204" pitchFamily="34" charset="0"/>
                <a:cs typeface="Calibri" panose="020F0502020204030204" pitchFamily="34" charset="0"/>
              </a:rPr>
              <a:t>. Poplatek se může vztahovat i na svěřenský fond, podílový fond nebo fond obhospodařovaný penzijní společností. Na tyto fondy se z důvodu zjednodušení a zpřehlednění právní úpravy aplikuje právní fikce vlastnictví nemovité věci vložené do fondu.</a:t>
            </a:r>
            <a:endParaRPr lang="cs-CZ" sz="2000" dirty="0"/>
          </a:p>
        </p:txBody>
      </p:sp>
    </p:spTree>
    <p:extLst>
      <p:ext uri="{BB962C8B-B14F-4D97-AF65-F5344CB8AC3E}">
        <p14:creationId xmlns:p14="http://schemas.microsoft.com/office/powerpoint/2010/main" val="1560904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D349ADA-AED8-4B9B-8154-9AE76B7741F0}"/>
              </a:ext>
            </a:extLst>
          </p:cNvPr>
          <p:cNvSpPr>
            <a:spLocks noGrp="1"/>
          </p:cNvSpPr>
          <p:nvPr>
            <p:ph idx="4294967295"/>
          </p:nvPr>
        </p:nvSpPr>
        <p:spPr>
          <a:xfrm>
            <a:off x="518799" y="365125"/>
            <a:ext cx="7972148" cy="6127750"/>
          </a:xfrm>
        </p:spPr>
        <p:txBody>
          <a:bodyPr>
            <a:normAutofit fontScale="85000" lnSpcReduction="10000"/>
          </a:bodyPr>
          <a:lstStyle/>
          <a:p>
            <a:pPr marL="230400" indent="-230400" algn="just">
              <a:lnSpc>
                <a:spcPct val="100000"/>
              </a:lnSpc>
              <a:spcAft>
                <a:spcPts val="600"/>
              </a:spcAft>
            </a:pPr>
            <a:r>
              <a:rPr lang="cs-CZ" sz="2000" i="1" dirty="0">
                <a:effectLst/>
                <a:ea typeface="Times New Roman" panose="02020603050405020304" pitchFamily="18" charset="0"/>
              </a:rPr>
              <a:t>§ 10e</a:t>
            </a:r>
            <a:r>
              <a:rPr lang="cs-CZ" sz="2000" i="1" dirty="0">
                <a:ea typeface="Times New Roman" panose="02020603050405020304" pitchFamily="18" charset="0"/>
              </a:rPr>
              <a:t>: </a:t>
            </a:r>
            <a:r>
              <a:rPr lang="cs-CZ" sz="2000" b="1" i="1" dirty="0">
                <a:effectLst/>
                <a:ea typeface="Calibri" panose="020F0502020204030204" pitchFamily="34" charset="0"/>
              </a:rPr>
              <a:t>Subjekt poplatku</a:t>
            </a:r>
            <a:endParaRPr lang="cs-CZ" sz="2000" b="1" i="1" dirty="0">
              <a:ea typeface="Calibri" panose="020F0502020204030204" pitchFamily="34" charset="0"/>
            </a:endParaRPr>
          </a:p>
          <a:p>
            <a:pPr marL="230400" indent="-230400" algn="just">
              <a:lnSpc>
                <a:spcPct val="100000"/>
              </a:lnSpc>
              <a:spcAft>
                <a:spcPts val="600"/>
              </a:spcAft>
            </a:pPr>
            <a:r>
              <a:rPr lang="cs-CZ" sz="2000" b="1" i="1" dirty="0">
                <a:effectLst/>
                <a:ea typeface="Times New Roman" panose="02020603050405020304" pitchFamily="18" charset="0"/>
              </a:rPr>
              <a:t>Poplatníkem poplatku za obecní systém odpadového hospodářství je </a:t>
            </a:r>
          </a:p>
          <a:p>
            <a:pPr marL="230400" lvl="1" indent="-230400" algn="just">
              <a:lnSpc>
                <a:spcPct val="100000"/>
              </a:lnSpc>
              <a:spcBef>
                <a:spcPts val="1000"/>
              </a:spcBef>
              <a:buFont typeface="+mj-lt"/>
              <a:buAutoNum type="alphaLcParenR"/>
              <a:tabLst>
                <a:tab pos="269875" algn="l"/>
              </a:tabLst>
            </a:pPr>
            <a:r>
              <a:rPr lang="cs-CZ" sz="2000" b="1" i="1" dirty="0">
                <a:effectLst/>
                <a:ea typeface="Times New Roman" panose="02020603050405020304" pitchFamily="18" charset="0"/>
              </a:rPr>
              <a:t>fyzická osoba přihlášená v obci nebo</a:t>
            </a:r>
          </a:p>
          <a:p>
            <a:pPr marL="230400" lvl="1" indent="-230400" algn="just">
              <a:lnSpc>
                <a:spcPct val="100000"/>
              </a:lnSpc>
              <a:spcBef>
                <a:spcPts val="1000"/>
              </a:spcBef>
              <a:buFont typeface="+mj-lt"/>
              <a:buAutoNum type="alphaLcParenR"/>
              <a:tabLst>
                <a:tab pos="269875" algn="l"/>
              </a:tabLst>
            </a:pPr>
            <a:r>
              <a:rPr lang="cs-CZ" sz="2000" b="1" i="1" dirty="0">
                <a:effectLst/>
                <a:ea typeface="Times New Roman" panose="02020603050405020304" pitchFamily="18" charset="0"/>
              </a:rPr>
              <a:t>vlastník nemovité věci zahrnující byt, rodinný dům nebo stavbu pro rodinnou rekreaci, ve které není přihlášená žádná fyzická osoba a která je umístěna na území obce.</a:t>
            </a: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Subjekt poplatku je základním konstrukčním prvkem, který určuje, kdo má poplatkovou povinnost.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Subjekt poplatku za obecní systém odpadového hospodářství je vymezen stejně jako subjekt rušeného poplatku za provoz systému shromažďování, sběru, přepravy, třídění, využívání a odstraňování komunálních odpadů podle § 10b zákona o místních poplatcích. Na rozdíl od rušeného § 10b je však subjekt poplatku výslovně označen jako poplatník.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Stejně jako v dosavadní úpravě jsou vedle fyzických osob přihlášených v obci poplatníky i fyzické osoby, které vlastní nemovité věci zahrnující byt, rodinný dům nebo stavbu pro rodinnou rekreaci umístěné na území obce, ve kterých není přihlášena žádná osoba.  Za stejných podmínek je ve vazbě na vlastnictví nemovité věci, ve které není přihlášena žádná fyzická osoba, </a:t>
            </a:r>
            <a:r>
              <a:rPr lang="cs-CZ" sz="1800" b="1" dirty="0">
                <a:effectLst/>
                <a:latin typeface="Calibri" panose="020F0502020204030204" pitchFamily="34" charset="0"/>
                <a:ea typeface="Calibri" panose="020F0502020204030204" pitchFamily="34" charset="0"/>
                <a:cs typeface="Calibri" panose="020F0502020204030204" pitchFamily="34" charset="0"/>
              </a:rPr>
              <a:t>nově poplatková povinnost rozšířena i na právnické osoby, svěřenské fondy, podílové fondy a fondy obhospodařované penzijní společností. </a:t>
            </a: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Dosavadní právní úprava nerovně rozlišovala mezi tím, zda nemovitou věc vlastní fyzická osoba nebo právnická osoba nebo je vložena do svěřenského či jiného fondu, čímž byla nedostatečně reflektována ústavní maxima stejného obsahu vlastnictví.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7461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A19B67D-FD36-41AA-A7EE-D5331491A8BC}"/>
              </a:ext>
            </a:extLst>
          </p:cNvPr>
          <p:cNvSpPr>
            <a:spLocks noGrp="1"/>
          </p:cNvSpPr>
          <p:nvPr>
            <p:ph idx="4294967295"/>
          </p:nvPr>
        </p:nvSpPr>
        <p:spPr>
          <a:xfrm>
            <a:off x="594803" y="365125"/>
            <a:ext cx="7989903" cy="6196013"/>
          </a:xfrm>
        </p:spPr>
        <p:txBody>
          <a:bodyPr>
            <a:normAutofit fontScale="92500" lnSpcReduction="10000"/>
          </a:bodyPr>
          <a:lstStyle/>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V dosavadní právní úpravě se užívaly pojmy „stavba určená k individuální rekreaci“, „byt“ a „rodinný dům“. V návaznosti na rekodifikaci soukromého práva dochází ke změně užité terminologie, protože tyto pojmy již nemusí představovat samostatné nemovité věci, a tedy nemusí být předmětem vlastnictví. Z toho důvodu se nově užívá pojmu. </a:t>
            </a:r>
            <a:r>
              <a:rPr lang="cs-CZ" sz="1800" b="1" dirty="0">
                <a:effectLst/>
                <a:latin typeface="Calibri" panose="020F0502020204030204" pitchFamily="34" charset="0"/>
                <a:ea typeface="Calibri" panose="020F0502020204030204" pitchFamily="34" charset="0"/>
                <a:cs typeface="Calibri" panose="020F0502020204030204" pitchFamily="34" charset="0"/>
              </a:rPr>
              <a:t>„nemovitá věc zahrnující byt, rodinný dům nebo stavbu pro rodinnou rekreaci“</a:t>
            </a:r>
            <a:endParaRPr lang="cs-CZ" sz="1800" dirty="0">
              <a:effectLst/>
              <a:latin typeface="Calibri" panose="020F0502020204030204" pitchFamily="34" charset="0"/>
              <a:ea typeface="Calibri" panose="020F0502020204030204" pitchFamily="34" charset="0"/>
              <a:cs typeface="Calibri" panose="020F0502020204030204" pitchFamily="34"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Podle § 2236 zákona č. 89/2012 Sb., občanského zákoníku, je </a:t>
            </a:r>
            <a:r>
              <a:rPr lang="cs-CZ" sz="1800" b="1" dirty="0">
                <a:effectLst/>
                <a:latin typeface="Calibri" panose="020F0502020204030204" pitchFamily="34" charset="0"/>
                <a:ea typeface="Calibri" panose="020F0502020204030204" pitchFamily="34" charset="0"/>
                <a:cs typeface="Calibri" panose="020F0502020204030204" pitchFamily="34" charset="0"/>
              </a:rPr>
              <a:t>bytem</a:t>
            </a:r>
            <a:r>
              <a:rPr lang="cs-CZ" sz="1800" dirty="0">
                <a:effectLst/>
                <a:latin typeface="Calibri" panose="020F0502020204030204" pitchFamily="34" charset="0"/>
                <a:ea typeface="Calibri" panose="020F0502020204030204" pitchFamily="34" charset="0"/>
                <a:cs typeface="Calibri" panose="020F0502020204030204" pitchFamily="34" charset="0"/>
              </a:rPr>
              <a:t> místnost nebo soubor místností, které jsou částí domu, tvoří obytný prostor a jsou určeny a užívány k účelu bydlení. </a:t>
            </a:r>
          </a:p>
          <a:p>
            <a:pPr algn="just"/>
            <a:r>
              <a:rPr lang="cs-CZ" sz="1800" b="1" dirty="0">
                <a:effectLst/>
                <a:latin typeface="Calibri" panose="020F0502020204030204" pitchFamily="34" charset="0"/>
                <a:ea typeface="Calibri" panose="020F0502020204030204" pitchFamily="34" charset="0"/>
                <a:cs typeface="Calibri" panose="020F0502020204030204" pitchFamily="34" charset="0"/>
              </a:rPr>
              <a:t>Stavbu pro rodinnou rekreaci </a:t>
            </a:r>
            <a:r>
              <a:rPr lang="cs-CZ" sz="1800" dirty="0">
                <a:effectLst/>
                <a:latin typeface="Calibri" panose="020F0502020204030204" pitchFamily="34" charset="0"/>
                <a:ea typeface="Calibri" panose="020F0502020204030204" pitchFamily="34" charset="0"/>
                <a:cs typeface="Calibri" panose="020F0502020204030204" pitchFamily="34" charset="0"/>
              </a:rPr>
              <a:t>vymezuje vyhláška č. 357/2013 Sb., o katastru nemovitostí, jako stavbu, jejíž objemové parametry a vzhled odpovídají požadavkům na rodinnou rekreaci a která je k tomuto účelu určena; stavba pro rodinnou rekreaci může mít nejvýše dvě nadzemní podlaží a jedno podzemní podlaží a podkroví. Jde například o rekreační domek, chatu, rekreační chalupu či zahrádkářskou chatu.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Nemovitou věcí zahrnující byt tak je zejména pozemek, na kterém stojí obytná budova, jednotka podle občanského zákoníku, obytná stavba, která doposud právně nesplynula s pozemkem, právo stavby, ale například i zemědělská usedlost nebo víceúčelová stavba jako například polyfunkční dům obsahující byty i nebytové prostory určené k podnikání.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Pokud má fyzická osoba v obci více nemovitých věcí, zahrnujících byt, rodinný dům nebo stavbu pro rodinnou rekreaci, pokud v nich není přihlášená žádná fyzická osoba, je povinna platit poplatky za komunální odpad za každou z nich. </a:t>
            </a: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Je-li v obci zároveň přihlášená, pak platí poplatek za komunální odpad jak za jednotlivé nemovité věci, zahrnující byt, rodinný dům nebo stavbu pro rodinnou rekreaci, ve kterých není nikdo přihlášený, tak jej navíc platí i z titulu tohoto přihlášení.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2344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1519791-7D24-44A8-97FE-E54DDD0C59CF}"/>
              </a:ext>
            </a:extLst>
          </p:cNvPr>
          <p:cNvSpPr>
            <a:spLocks noGrp="1"/>
          </p:cNvSpPr>
          <p:nvPr>
            <p:ph idx="4294967295"/>
          </p:nvPr>
        </p:nvSpPr>
        <p:spPr>
          <a:xfrm>
            <a:off x="630314" y="365125"/>
            <a:ext cx="7256385" cy="6127750"/>
          </a:xfrm>
        </p:spPr>
        <p:txBody>
          <a:bodyPr>
            <a:normAutofit lnSpcReduction="10000"/>
          </a:bodyPr>
          <a:lstStyle/>
          <a:p>
            <a:pPr marL="230400" indent="-230400" algn="just">
              <a:lnSpc>
                <a:spcPct val="100000"/>
              </a:lnSpc>
              <a:spcAft>
                <a:spcPts val="600"/>
              </a:spcAft>
            </a:pPr>
            <a:r>
              <a:rPr lang="cs-CZ" sz="2400" i="1" dirty="0">
                <a:effectLst/>
                <a:ea typeface="Times New Roman" panose="02020603050405020304" pitchFamily="18" charset="0"/>
              </a:rPr>
              <a:t>§ 10f</a:t>
            </a:r>
            <a:r>
              <a:rPr lang="cs-CZ" sz="2400" i="1" dirty="0">
                <a:ea typeface="Times New Roman" panose="02020603050405020304" pitchFamily="18" charset="0"/>
              </a:rPr>
              <a:t>: </a:t>
            </a:r>
            <a:r>
              <a:rPr lang="cs-CZ" sz="2400" b="1" i="1" dirty="0">
                <a:effectLst/>
                <a:ea typeface="Calibri" panose="020F0502020204030204" pitchFamily="34" charset="0"/>
              </a:rPr>
              <a:t>Předmět poplatku</a:t>
            </a:r>
            <a:endParaRPr lang="cs-CZ" sz="2400" b="1" i="1" dirty="0">
              <a:ea typeface="Calibri" panose="020F0502020204030204" pitchFamily="34" charset="0"/>
            </a:endParaRPr>
          </a:p>
          <a:p>
            <a:pPr marL="230400" indent="-230400" algn="just">
              <a:lnSpc>
                <a:spcPct val="100000"/>
              </a:lnSpc>
              <a:spcAft>
                <a:spcPts val="600"/>
              </a:spcAft>
            </a:pPr>
            <a:r>
              <a:rPr lang="cs-CZ" sz="2000" i="1" dirty="0">
                <a:effectLst/>
                <a:ea typeface="Times New Roman" panose="02020603050405020304" pitchFamily="18" charset="0"/>
              </a:rPr>
              <a:t>Předmětem poplatku za obecní systém odpadového hospodářství je jednotlivá </a:t>
            </a:r>
            <a:r>
              <a:rPr lang="cs-CZ" sz="2000" b="1" i="1" dirty="0">
                <a:effectLst/>
                <a:ea typeface="Times New Roman" panose="02020603050405020304" pitchFamily="18" charset="0"/>
              </a:rPr>
              <a:t>možnost využívat obecní systém odpadového hospodářství</a:t>
            </a:r>
            <a:r>
              <a:rPr lang="cs-CZ" sz="2000" i="1" dirty="0">
                <a:effectLst/>
                <a:ea typeface="Times New Roman" panose="02020603050405020304" pitchFamily="18" charset="0"/>
              </a:rPr>
              <a:t>, která je dána</a:t>
            </a:r>
          </a:p>
          <a:p>
            <a:pPr marL="230400" lvl="1" indent="-230400" algn="just">
              <a:lnSpc>
                <a:spcPct val="100000"/>
              </a:lnSpc>
              <a:spcBef>
                <a:spcPts val="1000"/>
              </a:spcBef>
              <a:buFont typeface="+mj-lt"/>
              <a:buAutoNum type="alphaLcParenR"/>
              <a:tabLst>
                <a:tab pos="269875" algn="l"/>
              </a:tabLst>
            </a:pPr>
            <a:r>
              <a:rPr lang="cs-CZ" sz="2000" i="1" dirty="0">
                <a:effectLst/>
                <a:ea typeface="Times New Roman" panose="02020603050405020304" pitchFamily="18" charset="0"/>
              </a:rPr>
              <a:t>přihlášením v této obci,</a:t>
            </a:r>
          </a:p>
          <a:p>
            <a:pPr marL="230400" lvl="1" indent="-230400" algn="just">
              <a:lnSpc>
                <a:spcPct val="100000"/>
              </a:lnSpc>
              <a:spcBef>
                <a:spcPts val="1000"/>
              </a:spcBef>
              <a:buFont typeface="+mj-lt"/>
              <a:buAutoNum type="alphaLcParenR"/>
              <a:tabLst>
                <a:tab pos="269875" algn="l"/>
              </a:tabLst>
            </a:pPr>
            <a:r>
              <a:rPr lang="cs-CZ" sz="2000" i="1" dirty="0">
                <a:effectLst/>
                <a:ea typeface="Times New Roman" panose="02020603050405020304" pitchFamily="18" charset="0"/>
              </a:rPr>
              <a:t>vlastnictvím jednotlivé nemovité věci zahrnující byt, rodinný dům nebo stavbu pro rodinnou rekreaci, ve které není přihlášená žádná fyzická osoba a která se nachází na území této obce.</a:t>
            </a: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Předmět poplatku je základním konstrukčním prvkem, který určuje, jaká hospodářská skutečnost podléhá zpoplatnění, a na jeho naplnění je vázán vznik poplatkové povinnosti (srov. § 3 daňového řádu).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00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Předmětem poplatku za obecní systém odpadového hospodářství je skutečnost, že má poplatník v obci možnost využívat obecní systém  odpadového hospodářství podle ustanovení § 59 a 60 zákona o odpadech, tedy že obec takový systém zavedla a provozuje ho.</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00000"/>
              </a:lnSpc>
              <a:spcAft>
                <a:spcPts val="1000"/>
              </a:spcAft>
            </a:pPr>
            <a:r>
              <a:rPr lang="cs-CZ" sz="1800" b="1" dirty="0">
                <a:effectLst/>
                <a:latin typeface="Calibri" panose="020F0502020204030204" pitchFamily="34" charset="0"/>
                <a:ea typeface="Calibri" panose="020F0502020204030204" pitchFamily="34" charset="0"/>
                <a:cs typeface="Calibri" panose="020F0502020204030204" pitchFamily="34" charset="0"/>
              </a:rPr>
              <a:t>Předmět poplatku za obecní systém odpadového hospodářství se skládá ze dvou samostatně uplatňovaných dílčích předmětů.</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269875" algn="l"/>
              </a:tabLst>
            </a:pPr>
            <a:endParaRPr lang="cs-CZ" sz="2400" i="1"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400719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C65C2E7-61C9-40B9-9C92-6F9BF6A2561A}"/>
              </a:ext>
            </a:extLst>
          </p:cNvPr>
          <p:cNvSpPr>
            <a:spLocks noGrp="1"/>
          </p:cNvSpPr>
          <p:nvPr>
            <p:ph idx="4294967295"/>
          </p:nvPr>
        </p:nvSpPr>
        <p:spPr>
          <a:xfrm>
            <a:off x="701336" y="365125"/>
            <a:ext cx="7185364" cy="6215063"/>
          </a:xfrm>
        </p:spPr>
        <p:txBody>
          <a:bodyPr>
            <a:normAutofit fontScale="85000" lnSpcReduction="20000"/>
          </a:bodyPr>
          <a:lstStyle/>
          <a:p>
            <a:pPr algn="just">
              <a:lnSpc>
                <a:spcPct val="115000"/>
              </a:lnSpc>
              <a:spcAft>
                <a:spcPts val="1000"/>
              </a:spcAft>
            </a:pPr>
            <a:r>
              <a:rPr lang="cs-CZ" sz="1800" u="sng" dirty="0">
                <a:effectLst/>
                <a:latin typeface="Calibri" panose="020F0502020204030204" pitchFamily="34" charset="0"/>
                <a:ea typeface="Calibri" panose="020F0502020204030204" pitchFamily="34" charset="0"/>
                <a:cs typeface="Calibri" panose="020F0502020204030204" pitchFamily="34" charset="0"/>
              </a:rPr>
              <a:t>Dílčí předmět podle písm. a) </a:t>
            </a:r>
            <a:r>
              <a:rPr lang="cs-CZ" sz="1800" dirty="0">
                <a:effectLst/>
                <a:latin typeface="Calibri" panose="020F0502020204030204" pitchFamily="34" charset="0"/>
                <a:ea typeface="Calibri" panose="020F0502020204030204" pitchFamily="34" charset="0"/>
                <a:cs typeface="Calibri" panose="020F0502020204030204" pitchFamily="34" charset="0"/>
              </a:rPr>
              <a:t>naplní </a:t>
            </a:r>
            <a:r>
              <a:rPr lang="cs-CZ" sz="1800" b="1" dirty="0">
                <a:effectLst/>
                <a:latin typeface="Calibri" panose="020F0502020204030204" pitchFamily="34" charset="0"/>
                <a:ea typeface="Calibri" panose="020F0502020204030204" pitchFamily="34" charset="0"/>
                <a:cs typeface="Calibri" panose="020F0502020204030204" pitchFamily="34" charset="0"/>
              </a:rPr>
              <a:t>fyzická osoba, která je v obci přihlášená</a:t>
            </a:r>
            <a:r>
              <a:rPr lang="cs-CZ" sz="18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spcAft>
                <a:spcPts val="1000"/>
              </a:spcAft>
            </a:pPr>
            <a:r>
              <a:rPr lang="cs-CZ" sz="1800" b="1" i="1" dirty="0">
                <a:effectLst/>
                <a:latin typeface="Calibri" panose="020F0502020204030204" pitchFamily="34" charset="0"/>
                <a:ea typeface="Calibri" panose="020F0502020204030204" pitchFamily="34" charset="0"/>
                <a:cs typeface="Calibri" panose="020F0502020204030204" pitchFamily="34" charset="0"/>
              </a:rPr>
              <a:t>Tento dílčí předmět se nevztahuje na právnické osoby a svěřenské či jiné fondy, protože platby za jimi produkované odpady jsou řešeny jiným způsobem. </a:t>
            </a: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Jedna fyzická osoba může tento dílčí předmět naplnit nejvýše jednou, protože může být </a:t>
            </a:r>
            <a:r>
              <a:rPr lang="cs-CZ" sz="1800" b="1" dirty="0">
                <a:effectLst/>
                <a:latin typeface="Calibri" panose="020F0502020204030204" pitchFamily="34" charset="0"/>
                <a:ea typeface="Calibri" panose="020F0502020204030204" pitchFamily="34" charset="0"/>
                <a:cs typeface="Calibri" panose="020F0502020204030204" pitchFamily="34" charset="0"/>
              </a:rPr>
              <a:t>přihlášená pouze v jedné obci</a:t>
            </a:r>
            <a:r>
              <a:rPr lang="cs-CZ" sz="1800" dirty="0">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u="sng" dirty="0">
                <a:effectLst/>
                <a:latin typeface="Calibri" panose="020F0502020204030204" pitchFamily="34" charset="0"/>
                <a:ea typeface="Calibri" panose="020F0502020204030204" pitchFamily="34" charset="0"/>
                <a:cs typeface="Calibri" panose="020F0502020204030204" pitchFamily="34" charset="0"/>
              </a:rPr>
              <a:t>Dílčí předmět podle písm. b) </a:t>
            </a:r>
            <a:r>
              <a:rPr lang="cs-CZ" sz="1800" dirty="0">
                <a:effectLst/>
                <a:latin typeface="Calibri" panose="020F0502020204030204" pitchFamily="34" charset="0"/>
                <a:ea typeface="Calibri" panose="020F0502020204030204" pitchFamily="34" charset="0"/>
                <a:cs typeface="Calibri" panose="020F0502020204030204" pitchFamily="34" charset="0"/>
              </a:rPr>
              <a:t>naplní </a:t>
            </a:r>
            <a:r>
              <a:rPr lang="cs-CZ" sz="1800" b="1" dirty="0">
                <a:effectLst/>
                <a:latin typeface="Calibri" panose="020F0502020204030204" pitchFamily="34" charset="0"/>
                <a:ea typeface="Calibri" panose="020F0502020204030204" pitchFamily="34" charset="0"/>
                <a:cs typeface="Calibri" panose="020F0502020204030204" pitchFamily="34" charset="0"/>
              </a:rPr>
              <a:t>kdokoliv</a:t>
            </a:r>
            <a:r>
              <a:rPr lang="cs-CZ" sz="1800" dirty="0">
                <a:effectLst/>
                <a:latin typeface="Calibri" panose="020F0502020204030204" pitchFamily="34" charset="0"/>
                <a:ea typeface="Calibri" panose="020F0502020204030204" pitchFamily="34" charset="0"/>
                <a:cs typeface="Calibri" panose="020F0502020204030204" pitchFamily="34" charset="0"/>
              </a:rPr>
              <a:t>, tedy jak fyzická osoba, tak nově i právnická osoba či svěřenský či jiný fond, </a:t>
            </a:r>
            <a:r>
              <a:rPr lang="cs-CZ" sz="1800" b="1" dirty="0">
                <a:effectLst/>
                <a:latin typeface="Calibri" panose="020F0502020204030204" pitchFamily="34" charset="0"/>
                <a:ea typeface="Calibri" panose="020F0502020204030204" pitchFamily="34" charset="0"/>
                <a:cs typeface="Calibri" panose="020F0502020204030204" pitchFamily="34" charset="0"/>
              </a:rPr>
              <a:t>pokud vlastní nemovitou věc zahrnující byt, rodinný dům nebo stavbu pro rodinnou rekreaci, ve které není přihlášena žádná fyzická osoba</a:t>
            </a:r>
            <a:r>
              <a:rPr lang="cs-CZ" sz="18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Na rozdíl od dílčího předmětu poplatku podle písm. a) není opodstatněné rozlišovat druh právní osobnosti poplatníka, tedy poplatek vázat na to, zda bude poplatníkem fyzická osoba, právnická osoba nebo svěřenský či jiný fond, protože možnost poplatníka využívat obecní systém odpadového hospodářství se váže na nemovitou věc zahrnující byt, rodinný dům nebo stavbu pro rodinnou rekreaci. Tato nemovitá věc může sloužit k bydlení či k rodinné rekreaci, tedy k činnostem, při kterých vzniká komunální odpad. </a:t>
            </a: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Tento dílčí předmět osoba nebo svěřenský či jiný fond naplní tolikrát, kolik má v obci nemovitých věcí zahrnujících byt, rodinný dům nebo stavbu pro rodinnou rekreaci, ve kterých není přihlášena žádná fyzická osoba.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Pro naplnění předmětu poplatku postačí, když rozhodná skutečnost nastane byť v jednom dni poplatkového období. Případné korekce jsou pak obsaženy v ustanovení o výši poplatku (§ 10h odst. 2 a 3).</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00061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1880629-54A9-44BD-A436-3728ECC36F27}"/>
              </a:ext>
            </a:extLst>
          </p:cNvPr>
          <p:cNvSpPr>
            <a:spLocks noGrp="1"/>
          </p:cNvSpPr>
          <p:nvPr>
            <p:ph idx="4294967295"/>
          </p:nvPr>
        </p:nvSpPr>
        <p:spPr>
          <a:xfrm>
            <a:off x="507203" y="763933"/>
            <a:ext cx="7608163" cy="5667252"/>
          </a:xfrm>
        </p:spPr>
        <p:txBody>
          <a:bodyPr>
            <a:normAutofit/>
          </a:bodyPr>
          <a:lstStyle/>
          <a:p>
            <a:pPr marL="230400" indent="-230400" algn="just">
              <a:lnSpc>
                <a:spcPct val="100000"/>
              </a:lnSpc>
              <a:spcAft>
                <a:spcPts val="600"/>
              </a:spcAft>
            </a:pPr>
            <a:r>
              <a:rPr lang="cs-CZ" sz="2400" b="1" i="1" dirty="0"/>
              <a:t>§ 10g: Osvobození od poplatku</a:t>
            </a:r>
          </a:p>
          <a:p>
            <a:pPr marL="635" indent="-230400" algn="just">
              <a:lnSpc>
                <a:spcPct val="100000"/>
              </a:lnSpc>
              <a:spcAft>
                <a:spcPts val="600"/>
              </a:spcAft>
              <a:tabLst>
                <a:tab pos="497205" algn="l"/>
                <a:tab pos="540385" algn="l"/>
                <a:tab pos="540385" algn="l"/>
              </a:tabLst>
            </a:pPr>
            <a:r>
              <a:rPr lang="cs-CZ" sz="1600" i="1" dirty="0">
                <a:effectLst/>
                <a:ea typeface="Times New Roman" panose="02020603050405020304" pitchFamily="18" charset="0"/>
              </a:rPr>
              <a:t>Od poplatku za obecní systém odpadového hospodářství je osvobozena osoba, které poplatková povinnost vznikla z důvodu přihlášení v obci a která je</a:t>
            </a:r>
          </a:p>
          <a:p>
            <a:pPr marL="742950" lvl="1" indent="-230400" algn="just">
              <a:lnSpc>
                <a:spcPct val="100000"/>
              </a:lnSpc>
              <a:spcBef>
                <a:spcPts val="1000"/>
              </a:spcBef>
              <a:buFont typeface="+mj-lt"/>
              <a:buAutoNum type="alphaLcParenR"/>
              <a:tabLst>
                <a:tab pos="269875" algn="l"/>
              </a:tabLst>
            </a:pPr>
            <a:r>
              <a:rPr lang="cs-CZ" sz="1600" b="1" i="1" dirty="0">
                <a:effectLst/>
                <a:ea typeface="Times New Roman" panose="02020603050405020304" pitchFamily="18" charset="0"/>
              </a:rPr>
              <a:t>poplatníkem poplatku za odkládání komunálního odpadu z nemovité věci v jiné obci a má v této jiné obci bydliště,</a:t>
            </a:r>
          </a:p>
          <a:p>
            <a:pPr marL="742950" lvl="1" indent="-230400" algn="just">
              <a:lnSpc>
                <a:spcPct val="100000"/>
              </a:lnSpc>
              <a:spcBef>
                <a:spcPts val="1000"/>
              </a:spcBef>
              <a:buFont typeface="+mj-lt"/>
              <a:buAutoNum type="alphaLcParenR"/>
              <a:tabLst>
                <a:tab pos="269875" algn="l"/>
              </a:tabLst>
            </a:pPr>
            <a:r>
              <a:rPr lang="cs-CZ" sz="1600" i="1" dirty="0">
                <a:effectLst/>
                <a:ea typeface="Times New Roman" panose="02020603050405020304" pitchFamily="18" charset="0"/>
              </a:rPr>
              <a:t>umístěna do dětského domova pro děti do 3 let věku, školského zařízení pro výkon ústavní nebo ochranné výchovy nebo školského zařízení pro preventivně výchovnou péči na základě rozhodnutí soudu nebo smlouvy,</a:t>
            </a:r>
          </a:p>
          <a:p>
            <a:pPr marL="742950" lvl="1" indent="-230400" algn="just">
              <a:lnSpc>
                <a:spcPct val="100000"/>
              </a:lnSpc>
              <a:spcBef>
                <a:spcPts val="1000"/>
              </a:spcBef>
              <a:buFont typeface="+mj-lt"/>
              <a:buAutoNum type="alphaLcParenR"/>
              <a:tabLst>
                <a:tab pos="269875" algn="l"/>
              </a:tabLst>
            </a:pPr>
            <a:r>
              <a:rPr lang="cs-CZ" sz="1600" i="1" dirty="0">
                <a:effectLst/>
                <a:ea typeface="Times New Roman" panose="02020603050405020304" pitchFamily="18" charset="0"/>
              </a:rPr>
              <a:t>umístěna do zařízení pro děti vyžadující okamžitou pomoc na základě rozhodnutí soudu, na žádost obecního úřadu obce s rozšířenou působností, zákonného zástupce dítěte nebo nezletilého,</a:t>
            </a:r>
          </a:p>
          <a:p>
            <a:pPr marL="742950" lvl="1" indent="-230400" algn="just">
              <a:lnSpc>
                <a:spcPct val="100000"/>
              </a:lnSpc>
              <a:spcBef>
                <a:spcPts val="1000"/>
              </a:spcBef>
              <a:buFont typeface="+mj-lt"/>
              <a:buAutoNum type="alphaLcParenR"/>
              <a:tabLst>
                <a:tab pos="269875" algn="l"/>
              </a:tabLst>
            </a:pPr>
            <a:r>
              <a:rPr lang="cs-CZ" sz="1600" i="1" dirty="0">
                <a:effectLst/>
                <a:ea typeface="Times New Roman" panose="02020603050405020304" pitchFamily="18" charset="0"/>
              </a:rPr>
              <a:t>umístěna v domově pro osoby se zdravotním postižením, domově pro seniory, domově se zvláštním režimem nebo v chráněném bydlení, nebo</a:t>
            </a:r>
          </a:p>
          <a:p>
            <a:pPr marL="742950" lvl="1" indent="-230400" algn="just">
              <a:lnSpc>
                <a:spcPct val="100000"/>
              </a:lnSpc>
              <a:spcBef>
                <a:spcPts val="1000"/>
              </a:spcBef>
              <a:buFont typeface="+mj-lt"/>
              <a:buAutoNum type="alphaLcParenR"/>
              <a:tabLst>
                <a:tab pos="269875" algn="l"/>
              </a:tabLst>
            </a:pPr>
            <a:r>
              <a:rPr lang="cs-CZ" sz="1600" b="1" i="1" dirty="0">
                <a:effectLst/>
                <a:ea typeface="Times New Roman" panose="02020603050405020304" pitchFamily="18" charset="0"/>
              </a:rPr>
              <a:t>na základě zákona omezena na osobní svobodě s výjimkou osoby vykonávající trest domácího vězení.</a:t>
            </a:r>
          </a:p>
          <a:p>
            <a:endParaRPr lang="cs-CZ" dirty="0"/>
          </a:p>
        </p:txBody>
      </p:sp>
    </p:spTree>
    <p:extLst>
      <p:ext uri="{BB962C8B-B14F-4D97-AF65-F5344CB8AC3E}">
        <p14:creationId xmlns:p14="http://schemas.microsoft.com/office/powerpoint/2010/main" val="3294132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0C4C029-F6D7-4FCE-8033-1B6568E8AE9A}"/>
              </a:ext>
            </a:extLst>
          </p:cNvPr>
          <p:cNvSpPr>
            <a:spLocks noGrp="1"/>
          </p:cNvSpPr>
          <p:nvPr>
            <p:ph idx="4294967295"/>
          </p:nvPr>
        </p:nvSpPr>
        <p:spPr>
          <a:xfrm>
            <a:off x="506027" y="920103"/>
            <a:ext cx="7886700" cy="4764088"/>
          </a:xfrm>
        </p:spPr>
        <p:txBody>
          <a:bodyPr>
            <a:normAutofit lnSpcReduction="10000"/>
          </a:bodyPr>
          <a:lstStyle/>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Osvobození od poplatku je konstrukčním prvkem, který omezuje poplatkovou povinnost poplatníků.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osvobození od poplatku buď:</a:t>
            </a:r>
          </a:p>
          <a:p>
            <a:pPr lvl="1" algn="just"/>
            <a:r>
              <a:rPr lang="cs-CZ" sz="1400" dirty="0">
                <a:effectLst/>
                <a:latin typeface="Calibri" panose="020F0502020204030204" pitchFamily="34" charset="0"/>
                <a:ea typeface="Calibri" panose="020F0502020204030204" pitchFamily="34" charset="0"/>
                <a:cs typeface="Calibri" panose="020F0502020204030204" pitchFamily="34" charset="0"/>
              </a:rPr>
              <a:t>v případě, kdy daná </a:t>
            </a:r>
            <a:r>
              <a:rPr lang="cs-CZ" sz="1400" b="1" dirty="0">
                <a:effectLst/>
                <a:latin typeface="Calibri" panose="020F0502020204030204" pitchFamily="34" charset="0"/>
                <a:ea typeface="Calibri" panose="020F0502020204030204" pitchFamily="34" charset="0"/>
                <a:cs typeface="Calibri" panose="020F0502020204030204" pitchFamily="34" charset="0"/>
              </a:rPr>
              <a:t>fyzická osoba ve skutečnosti bydlí v jiné obci, ve které je poplatníkem poplatku za odkládání komunálního odpadu z nemovité věci </a:t>
            </a:r>
            <a:r>
              <a:rPr lang="cs-CZ" sz="1400" dirty="0">
                <a:effectLst/>
                <a:latin typeface="Calibri" panose="020F0502020204030204" pitchFamily="34" charset="0"/>
                <a:ea typeface="Calibri" panose="020F0502020204030204" pitchFamily="34" charset="0"/>
                <a:cs typeface="Calibri" panose="020F0502020204030204" pitchFamily="34" charset="0"/>
              </a:rPr>
              <a:t>(z povahy věci nemůže být tato osoba v jiné obci poplatníkem poplatku za obecní systém odpadového hospodářství z titulu toho, že by v této jiné obci byla také přihlášena) nebo </a:t>
            </a:r>
          </a:p>
          <a:p>
            <a:pPr lvl="1" algn="just"/>
            <a:r>
              <a:rPr lang="cs-CZ" sz="1400" dirty="0">
                <a:effectLst/>
                <a:latin typeface="Calibri" panose="020F0502020204030204" pitchFamily="34" charset="0"/>
                <a:ea typeface="Calibri" panose="020F0502020204030204" pitchFamily="34" charset="0"/>
                <a:cs typeface="Calibri" panose="020F0502020204030204" pitchFamily="34" charset="0"/>
              </a:rPr>
              <a:t>v případě, kdy je tato </a:t>
            </a:r>
            <a:r>
              <a:rPr lang="cs-CZ" sz="1400" b="1" dirty="0">
                <a:effectLst/>
                <a:latin typeface="Calibri" panose="020F0502020204030204" pitchFamily="34" charset="0"/>
                <a:ea typeface="Calibri" panose="020F0502020204030204" pitchFamily="34" charset="0"/>
                <a:cs typeface="Calibri" panose="020F0502020204030204" pitchFamily="34" charset="0"/>
              </a:rPr>
              <a:t>osoba umístěna ve zvláštním zařízení </a:t>
            </a:r>
            <a:r>
              <a:rPr lang="cs-CZ" sz="1400" dirty="0">
                <a:effectLst/>
                <a:latin typeface="Calibri" panose="020F0502020204030204" pitchFamily="34" charset="0"/>
                <a:ea typeface="Calibri" panose="020F0502020204030204" pitchFamily="34" charset="0"/>
                <a:cs typeface="Calibri" panose="020F0502020204030204" pitchFamily="34" charset="0"/>
              </a:rPr>
              <a:t>(jde zejména o děti, seniory a o osoby se zdravotním postižením). </a:t>
            </a: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Dále se osvobození rozšiřuje na osoby, které jsou </a:t>
            </a:r>
            <a:r>
              <a:rPr lang="cs-CZ" sz="1800" b="1" dirty="0">
                <a:effectLst/>
                <a:latin typeface="Calibri" panose="020F0502020204030204" pitchFamily="34" charset="0"/>
                <a:ea typeface="Calibri" panose="020F0502020204030204" pitchFamily="34" charset="0"/>
                <a:cs typeface="Calibri" panose="020F0502020204030204" pitchFamily="34" charset="0"/>
              </a:rPr>
              <a:t>na základě zákona omezeny na osobní svobodě</a:t>
            </a:r>
            <a:r>
              <a:rPr lang="cs-CZ" sz="1800" dirty="0">
                <a:effectLst/>
                <a:latin typeface="Calibri" panose="020F0502020204030204" pitchFamily="34" charset="0"/>
                <a:ea typeface="Calibri" panose="020F0502020204030204" pitchFamily="34" charset="0"/>
                <a:cs typeface="Calibri" panose="020F0502020204030204" pitchFamily="34" charset="0"/>
              </a:rPr>
              <a:t>, a to proto, že se jedná o osoby, kterým z důvodu umístění do příslušných zařízení je ve své podstatě znemožněno užívat obecní systém odpadového hospodářství, který na svém území obec zavedla.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Navržené </a:t>
            </a:r>
            <a:r>
              <a:rPr lang="cs-CZ" sz="1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osvobození se uplatní pouze pro dílčí předmět poplatku podle § 10f písm. a)</a:t>
            </a:r>
            <a:r>
              <a:rPr lang="cs-CZ"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tedy dílčí předmět naplněný z titulu přihlášení v obci, protože se vztahuje k osobě produkující komunální odpad. </a:t>
            </a:r>
          </a:p>
          <a:p>
            <a:pPr algn="just"/>
            <a:r>
              <a:rPr lang="cs-CZ" sz="1800" b="1" dirty="0">
                <a:effectLst/>
                <a:latin typeface="Calibri" panose="020F0502020204030204" pitchFamily="34" charset="0"/>
                <a:ea typeface="Calibri" panose="020F0502020204030204" pitchFamily="34" charset="0"/>
                <a:cs typeface="Calibri" panose="020F0502020204030204" pitchFamily="34" charset="0"/>
              </a:rPr>
              <a:t>Není </a:t>
            </a:r>
            <a:r>
              <a:rPr lang="cs-CZ" sz="1800" dirty="0">
                <a:effectLst/>
                <a:latin typeface="Calibri" panose="020F0502020204030204" pitchFamily="34" charset="0"/>
                <a:ea typeface="Calibri" panose="020F0502020204030204" pitchFamily="34" charset="0"/>
                <a:cs typeface="Calibri" panose="020F0502020204030204" pitchFamily="34" charset="0"/>
              </a:rPr>
              <a:t>proto</a:t>
            </a:r>
            <a:r>
              <a:rPr lang="cs-CZ" sz="1800" b="1" dirty="0">
                <a:effectLst/>
                <a:latin typeface="Calibri" panose="020F0502020204030204" pitchFamily="34" charset="0"/>
                <a:ea typeface="Calibri" panose="020F0502020204030204" pitchFamily="34" charset="0"/>
                <a:cs typeface="Calibri" panose="020F0502020204030204" pitchFamily="34" charset="0"/>
              </a:rPr>
              <a:t> zavedeno osvobození ve vztahu k vlastníkům nemovitých věcí </a:t>
            </a:r>
            <a:r>
              <a:rPr lang="cs-CZ" sz="1800" dirty="0">
                <a:effectLst/>
                <a:latin typeface="Calibri" panose="020F0502020204030204" pitchFamily="34" charset="0"/>
                <a:ea typeface="Calibri" panose="020F0502020204030204" pitchFamily="34" charset="0"/>
                <a:cs typeface="Calibri" panose="020F0502020204030204" pitchFamily="34" charset="0"/>
              </a:rPr>
              <a:t>zahrnujících byt, rodinný dům nebo stavbu pro rodinnou rekreaci, ve kterých není přihlášená žádná fyzická osoba.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1235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2CA53A5-BA77-46FE-AB37-445AEA4FC6C9}"/>
              </a:ext>
            </a:extLst>
          </p:cNvPr>
          <p:cNvSpPr>
            <a:spLocks noGrp="1"/>
          </p:cNvSpPr>
          <p:nvPr>
            <p:ph idx="4294967295"/>
          </p:nvPr>
        </p:nvSpPr>
        <p:spPr>
          <a:xfrm>
            <a:off x="628650" y="875714"/>
            <a:ext cx="7886700" cy="4667250"/>
          </a:xfrm>
        </p:spPr>
        <p:txBody>
          <a:bodyPr>
            <a:normAutofit/>
          </a:bodyPr>
          <a:lstStyle/>
          <a:p>
            <a:pPr algn="just"/>
            <a:r>
              <a:rPr lang="cs-CZ" sz="1800" u="sng" dirty="0">
                <a:effectLst/>
                <a:latin typeface="Calibri" panose="020F0502020204030204" pitchFamily="34" charset="0"/>
                <a:ea typeface="Calibri" panose="020F0502020204030204" pitchFamily="34" charset="0"/>
                <a:cs typeface="Calibri" panose="020F0502020204030204" pitchFamily="34" charset="0"/>
              </a:rPr>
              <a:t>Osvobození podle odstavce 1 písm. a) </a:t>
            </a:r>
            <a:r>
              <a:rPr lang="cs-CZ" sz="1800" dirty="0">
                <a:effectLst/>
                <a:latin typeface="Calibri" panose="020F0502020204030204" pitchFamily="34" charset="0"/>
                <a:ea typeface="Calibri" panose="020F0502020204030204" pitchFamily="34" charset="0"/>
                <a:cs typeface="Calibri" panose="020F0502020204030204" pitchFamily="34" charset="0"/>
              </a:rPr>
              <a:t>se uplatní na poplatníky, kteří jsou poplatníky poplatku za obecní systém odpadového hospodářství v obci, kde jsou přihlášeni, ale </a:t>
            </a:r>
            <a:r>
              <a:rPr lang="cs-CZ" sz="1800" b="1" dirty="0">
                <a:effectLst/>
                <a:latin typeface="Calibri" panose="020F0502020204030204" pitchFamily="34" charset="0"/>
                <a:ea typeface="Calibri" panose="020F0502020204030204" pitchFamily="34" charset="0"/>
                <a:cs typeface="Calibri" panose="020F0502020204030204" pitchFamily="34" charset="0"/>
              </a:rPr>
              <a:t>mají bydliště v jiné obci, kde platí poplatek za odkládání komunálního odpadu z nemovité věci</a:t>
            </a:r>
            <a:r>
              <a:rPr lang="cs-CZ" sz="1800" dirty="0">
                <a:effectLst/>
                <a:latin typeface="Calibri" panose="020F0502020204030204" pitchFamily="34" charset="0"/>
                <a:ea typeface="Calibri" panose="020F0502020204030204" pitchFamily="34" charset="0"/>
                <a:cs typeface="Calibri" panose="020F0502020204030204" pitchFamily="34"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u="sng" dirty="0">
                <a:effectLst/>
                <a:latin typeface="Calibri" panose="020F0502020204030204" pitchFamily="34" charset="0"/>
                <a:ea typeface="Calibri" panose="020F0502020204030204" pitchFamily="34" charset="0"/>
                <a:cs typeface="Calibri" panose="020F0502020204030204" pitchFamily="34" charset="0"/>
              </a:rPr>
              <a:t>Osvobození umístěných osob podle odstavce 1 písm. b) až d) </a:t>
            </a:r>
            <a:r>
              <a:rPr lang="cs-CZ" sz="1800" dirty="0">
                <a:effectLst/>
                <a:latin typeface="Calibri" panose="020F0502020204030204" pitchFamily="34" charset="0"/>
                <a:ea typeface="Calibri" panose="020F0502020204030204" pitchFamily="34" charset="0"/>
                <a:cs typeface="Calibri" panose="020F0502020204030204" pitchFamily="34" charset="0"/>
              </a:rPr>
              <a:t>se přebírá z dosavadní právní úpravy poplatku za provoz systému shromažďování, sběru, přepravy, třídění, využívání a odstraňování komunálních odpadů podle § 10b zákona o místních poplatcích. Pro vznik nároku na osvobození není rozhodné, ve které obci jsou fyzické osoby umístěny, mohou tedy být umístěny kdekoliv, tedy i na území obce, ve které jsou přihlášeny.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u="sng" dirty="0">
                <a:effectLst/>
                <a:latin typeface="Calibri" panose="020F0502020204030204" pitchFamily="34" charset="0"/>
                <a:ea typeface="Calibri" panose="020F0502020204030204" pitchFamily="34" charset="0"/>
                <a:cs typeface="Calibri" panose="020F0502020204030204" pitchFamily="34" charset="0"/>
              </a:rPr>
              <a:t>Osvobození osob omezených na základě zákona na osobní svobodě podle odstavce 1 písm. e) </a:t>
            </a:r>
            <a:r>
              <a:rPr lang="cs-CZ" sz="1800" dirty="0">
                <a:effectLst/>
                <a:latin typeface="Calibri" panose="020F0502020204030204" pitchFamily="34" charset="0"/>
                <a:ea typeface="Calibri" panose="020F0502020204030204" pitchFamily="34" charset="0"/>
                <a:cs typeface="Calibri" panose="020F0502020204030204" pitchFamily="34" charset="0"/>
              </a:rPr>
              <a:t>se pak vztahuje zejména na osoby vazebně stíhané a odsouzené, vykonávající trest odnětí svobody.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0">
                <a:effectLst/>
                <a:latin typeface="Calibri" panose="020F0502020204030204" pitchFamily="34" charset="0"/>
                <a:ea typeface="Calibri" panose="020F0502020204030204" pitchFamily="34" charset="0"/>
                <a:cs typeface="Calibri" panose="020F0502020204030204" pitchFamily="34" charset="0"/>
              </a:rPr>
              <a:t>Pro vznik nároku na osvobození je rozhodný stav na konci dílčího období, kterým je kalendářní měsíc.</a:t>
            </a:r>
            <a:endParaRPr lang="cs-CZ" dirty="0"/>
          </a:p>
        </p:txBody>
      </p:sp>
    </p:spTree>
    <p:extLst>
      <p:ext uri="{BB962C8B-B14F-4D97-AF65-F5344CB8AC3E}">
        <p14:creationId xmlns:p14="http://schemas.microsoft.com/office/powerpoint/2010/main" val="436439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28AEA85-A20D-4D47-97C9-EBC935BD7F50}"/>
              </a:ext>
            </a:extLst>
          </p:cNvPr>
          <p:cNvSpPr>
            <a:spLocks noGrp="1"/>
          </p:cNvSpPr>
          <p:nvPr>
            <p:ph idx="4294967295"/>
          </p:nvPr>
        </p:nvSpPr>
        <p:spPr>
          <a:xfrm>
            <a:off x="772357" y="937858"/>
            <a:ext cx="7886700" cy="4754563"/>
          </a:xfrm>
        </p:spPr>
        <p:txBody>
          <a:bodyPr/>
          <a:lstStyle/>
          <a:p>
            <a:pPr marL="230400" indent="-230400" algn="just">
              <a:lnSpc>
                <a:spcPct val="100000"/>
              </a:lnSpc>
              <a:spcAft>
                <a:spcPts val="600"/>
              </a:spcAft>
            </a:pPr>
            <a:r>
              <a:rPr lang="cs-CZ" sz="2400" b="1" i="1" dirty="0"/>
              <a:t>§ 10h: Výše poplatku</a:t>
            </a:r>
          </a:p>
          <a:p>
            <a:pPr marL="342900" lvl="0" indent="-342900" algn="just">
              <a:lnSpc>
                <a:spcPct val="115000"/>
              </a:lnSpc>
              <a:spcBef>
                <a:spcPts val="600"/>
              </a:spcBef>
              <a:spcAft>
                <a:spcPts val="600"/>
              </a:spcAft>
              <a:buFont typeface="+mj-lt"/>
              <a:buAutoNum type="arabicParenBoth"/>
              <a:tabLst>
                <a:tab pos="497205" algn="l"/>
                <a:tab pos="540385" algn="l"/>
              </a:tabLst>
            </a:pPr>
            <a:r>
              <a:rPr lang="cs-CZ" sz="1600" i="1" dirty="0">
                <a:effectLst/>
                <a:ea typeface="Times New Roman" panose="02020603050405020304" pitchFamily="18" charset="0"/>
              </a:rPr>
              <a:t>Poplatek za obecní systém odpadového hospodářství činí nejvýše 1200 Kč.</a:t>
            </a:r>
          </a:p>
          <a:p>
            <a:pPr marL="342900" lvl="0" indent="-342900" algn="just">
              <a:lnSpc>
                <a:spcPct val="115000"/>
              </a:lnSpc>
              <a:spcBef>
                <a:spcPts val="600"/>
              </a:spcBef>
              <a:spcAft>
                <a:spcPts val="600"/>
              </a:spcAft>
              <a:buFont typeface="+mj-lt"/>
              <a:buAutoNum type="arabicParenBoth"/>
              <a:tabLst>
                <a:tab pos="497205" algn="l"/>
                <a:tab pos="540385" algn="l"/>
              </a:tabLst>
            </a:pPr>
            <a:r>
              <a:rPr lang="cs-CZ" sz="1600" i="1" dirty="0">
                <a:effectLst/>
                <a:ea typeface="Times New Roman" panose="02020603050405020304" pitchFamily="18" charset="0"/>
              </a:rPr>
              <a:t>Poplatek se v případě, že poplatková povinnost vznikla z důvodu přihlášení fyzické osoby v obci, snižuje o jednu dvanáctinu za každé dílčí období, na jehož konci</a:t>
            </a:r>
          </a:p>
          <a:p>
            <a:pPr marL="742950" lvl="1" indent="-285750" algn="just">
              <a:lnSpc>
                <a:spcPct val="115000"/>
              </a:lnSpc>
              <a:buFont typeface="+mj-lt"/>
              <a:buAutoNum type="alphaLcParenR"/>
              <a:tabLst>
                <a:tab pos="269875" algn="l"/>
              </a:tabLst>
            </a:pPr>
            <a:r>
              <a:rPr lang="cs-CZ" sz="1600" i="1" dirty="0">
                <a:effectLst/>
                <a:ea typeface="Times New Roman" panose="02020603050405020304" pitchFamily="18" charset="0"/>
              </a:rPr>
              <a:t>není tato fyzická osoba přihlášena v obci, nebo</a:t>
            </a:r>
          </a:p>
          <a:p>
            <a:pPr marL="742950" lvl="1" indent="-285750" algn="just">
              <a:lnSpc>
                <a:spcPct val="115000"/>
              </a:lnSpc>
              <a:spcAft>
                <a:spcPts val="600"/>
              </a:spcAft>
              <a:buFont typeface="+mj-lt"/>
              <a:buAutoNum type="alphaLcParenR"/>
              <a:tabLst>
                <a:tab pos="269875" algn="l"/>
              </a:tabLst>
            </a:pPr>
            <a:r>
              <a:rPr lang="cs-CZ" sz="1600" i="1" dirty="0">
                <a:effectLst/>
                <a:ea typeface="Times New Roman" panose="02020603050405020304" pitchFamily="18" charset="0"/>
              </a:rPr>
              <a:t>je tato fyzická osoba od poplatku osvobozena.</a:t>
            </a:r>
          </a:p>
          <a:p>
            <a:pPr marL="342900" lvl="0" indent="-342900" algn="just">
              <a:lnSpc>
                <a:spcPct val="115000"/>
              </a:lnSpc>
              <a:spcBef>
                <a:spcPts val="600"/>
              </a:spcBef>
              <a:spcAft>
                <a:spcPts val="600"/>
              </a:spcAft>
              <a:buFont typeface="+mj-lt"/>
              <a:buAutoNum type="arabicParenBoth"/>
              <a:tabLst>
                <a:tab pos="497205" algn="l"/>
                <a:tab pos="540385" algn="l"/>
              </a:tabLst>
            </a:pPr>
            <a:r>
              <a:rPr lang="cs-CZ" sz="1600" i="1" dirty="0">
                <a:effectLst/>
                <a:ea typeface="Times New Roman" panose="02020603050405020304" pitchFamily="18" charset="0"/>
              </a:rPr>
              <a:t>Poplatek se v případě, že poplatková povinnost vznikla z důvodu vlastnictví jednotlivé nemovité věci zahrnující byt, rodinný dům nebo stavbu pro rodinnou rekreaci umístěné na území obce, snižuje o jednu dvanáctinu za každé dílčí období, na jehož konci</a:t>
            </a:r>
          </a:p>
          <a:p>
            <a:pPr marL="742950" lvl="1" indent="-285750" algn="just">
              <a:lnSpc>
                <a:spcPct val="115000"/>
              </a:lnSpc>
              <a:buFont typeface="+mj-lt"/>
              <a:buAutoNum type="alphaLcParenR"/>
              <a:tabLst>
                <a:tab pos="269875" algn="l"/>
              </a:tabLst>
            </a:pPr>
            <a:r>
              <a:rPr lang="cs-CZ" sz="1600" i="1" dirty="0">
                <a:effectLst/>
                <a:ea typeface="Times New Roman" panose="02020603050405020304" pitchFamily="18" charset="0"/>
              </a:rPr>
              <a:t>je v této nemovité věci přihlášena alespoň 1 fyzická osoba,</a:t>
            </a:r>
          </a:p>
          <a:p>
            <a:pPr marL="742950" lvl="1" indent="-285750" algn="just">
              <a:lnSpc>
                <a:spcPct val="115000"/>
              </a:lnSpc>
              <a:buFont typeface="+mj-lt"/>
              <a:buAutoNum type="alphaLcParenR"/>
              <a:tabLst>
                <a:tab pos="269875" algn="l"/>
              </a:tabLst>
            </a:pPr>
            <a:r>
              <a:rPr lang="cs-CZ" sz="1600" i="1" dirty="0">
                <a:effectLst/>
                <a:ea typeface="Times New Roman" panose="02020603050405020304" pitchFamily="18" charset="0"/>
              </a:rPr>
              <a:t>poplatník nevlastní tuto nemovitou věc, nebo</a:t>
            </a:r>
          </a:p>
          <a:p>
            <a:pPr marL="742950" lvl="1" indent="-285750" algn="just">
              <a:lnSpc>
                <a:spcPct val="115000"/>
              </a:lnSpc>
              <a:buFont typeface="+mj-lt"/>
              <a:buAutoNum type="alphaLcParenR"/>
              <a:tabLst>
                <a:tab pos="269875" algn="l"/>
              </a:tabLst>
            </a:pPr>
            <a:r>
              <a:rPr lang="cs-CZ" sz="1600" i="1" dirty="0">
                <a:effectLst/>
                <a:ea typeface="Times New Roman" panose="02020603050405020304" pitchFamily="18" charset="0"/>
              </a:rPr>
              <a:t>je poplatník od poplatku osvobozen.</a:t>
            </a:r>
          </a:p>
          <a:p>
            <a:endParaRPr lang="cs-CZ" dirty="0"/>
          </a:p>
        </p:txBody>
      </p:sp>
    </p:spTree>
    <p:extLst>
      <p:ext uri="{BB962C8B-B14F-4D97-AF65-F5344CB8AC3E}">
        <p14:creationId xmlns:p14="http://schemas.microsoft.com/office/powerpoint/2010/main" val="1415188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FF1889D-6AAA-4BDC-99D7-C5C5B61F5EB2}"/>
              </a:ext>
            </a:extLst>
          </p:cNvPr>
          <p:cNvSpPr>
            <a:spLocks noGrp="1"/>
          </p:cNvSpPr>
          <p:nvPr>
            <p:ph idx="4294967295"/>
          </p:nvPr>
        </p:nvSpPr>
        <p:spPr>
          <a:xfrm>
            <a:off x="719091" y="365125"/>
            <a:ext cx="7886700" cy="6127750"/>
          </a:xfrm>
        </p:spPr>
        <p:txBody>
          <a:bodyPr>
            <a:normAutofit/>
          </a:bodyPr>
          <a:lstStyle/>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Nejvyšší možná sazba poplatku je nastavena na </a:t>
            </a:r>
            <a:r>
              <a:rPr lang="cs-CZ" sz="1800" b="1" dirty="0">
                <a:effectLst/>
                <a:latin typeface="Calibri" panose="020F0502020204030204" pitchFamily="34" charset="0"/>
                <a:ea typeface="Calibri" panose="020F0502020204030204" pitchFamily="34" charset="0"/>
                <a:cs typeface="Calibri" panose="020F0502020204030204" pitchFamily="34" charset="0"/>
              </a:rPr>
              <a:t>1 200 Kč</a:t>
            </a:r>
            <a:r>
              <a:rPr lang="cs-CZ" sz="1800" dirty="0">
                <a:effectLst/>
                <a:latin typeface="Calibri" panose="020F0502020204030204" pitchFamily="34" charset="0"/>
                <a:ea typeface="Calibri" panose="020F0502020204030204" pitchFamily="34" charset="0"/>
                <a:cs typeface="Calibri" panose="020F0502020204030204" pitchFamily="34" charset="0"/>
              </a:rPr>
              <a:t>. </a:t>
            </a:r>
            <a:r>
              <a:rPr lang="cs-CZ" sz="1800" dirty="0">
                <a:latin typeface="Calibri" panose="020F0502020204030204" pitchFamily="34" charset="0"/>
                <a:ea typeface="Calibri" panose="020F0502020204030204" pitchFamily="34" charset="0"/>
                <a:cs typeface="Calibri" panose="020F0502020204030204" pitchFamily="34" charset="0"/>
              </a:rPr>
              <a:t>Poplatek za obecní systém odpadového hospodářství zavede obec v </a:t>
            </a:r>
            <a:r>
              <a:rPr lang="cs-CZ" sz="1800" b="1" dirty="0">
                <a:latin typeface="Calibri" panose="020F0502020204030204" pitchFamily="34" charset="0"/>
                <a:ea typeface="Calibri" panose="020F0502020204030204" pitchFamily="34" charset="0"/>
                <a:cs typeface="Calibri" panose="020F0502020204030204" pitchFamily="34" charset="0"/>
              </a:rPr>
              <a:t>jednotné, paušálně určené výši</a:t>
            </a:r>
            <a:r>
              <a:rPr lang="cs-CZ" sz="1800" dirty="0">
                <a:latin typeface="Calibri" panose="020F0502020204030204" pitchFamily="34" charset="0"/>
                <a:ea typeface="Calibri" panose="020F0502020204030204" pitchFamily="34" charset="0"/>
                <a:cs typeface="Calibri" panose="020F0502020204030204" pitchFamily="34" charset="0"/>
              </a:rPr>
              <a:t>. Výše </a:t>
            </a:r>
            <a:r>
              <a:rPr lang="cs-CZ" sz="1800" dirty="0">
                <a:effectLst/>
                <a:latin typeface="Calibri" panose="020F0502020204030204" pitchFamily="34" charset="0"/>
                <a:ea typeface="Calibri" panose="020F0502020204030204" pitchFamily="34" charset="0"/>
                <a:cs typeface="Calibri" panose="020F0502020204030204" pitchFamily="34" charset="0"/>
              </a:rPr>
              <a:t>sazby byla výsledkem jednání proběhlých v návaznosti na meziresortní připomínkové řízení.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 odstavci 2, který se váže k naplnění dílčího předmětu poplatku podle § 10f písm. a), tedy dílčího předmětu naplněného z titulu přihlášení v obci, se zachovává poměrné snížení poplatku v případě, že v průběhu poplatkového období dojde ke změně v přihlášení (srov. rušený § 10b odst. 6). </a:t>
            </a:r>
            <a:r>
              <a:rPr lang="cs-CZ" sz="1800" b="1" dirty="0">
                <a:effectLst/>
                <a:latin typeface="Calibri" panose="020F0502020204030204" pitchFamily="34" charset="0"/>
                <a:ea typeface="Calibri" panose="020F0502020204030204" pitchFamily="34" charset="0"/>
                <a:cs typeface="Calibri" panose="020F0502020204030204" pitchFamily="34" charset="0"/>
              </a:rPr>
              <a:t>Poplatek se snižuje o jednu dvanáctinu roční výše za každé dílčí období (kalendářní měsíc, srov. § 10o), kdy buď poplatník nebyl přihlášen v obci, nebo ve kterých byl od poplatku osvobozen (srov. § 10g). Přitom je rozhodný konečný stav v poslední den dílčího období. </a:t>
            </a:r>
            <a:r>
              <a:rPr lang="cs-CZ" sz="1800" dirty="0">
                <a:effectLst/>
                <a:latin typeface="Calibri" panose="020F0502020204030204" pitchFamily="34" charset="0"/>
                <a:ea typeface="Calibri" panose="020F0502020204030204" pitchFamily="34" charset="0"/>
                <a:cs typeface="Calibri" panose="020F0502020204030204" pitchFamily="34" charset="0"/>
              </a:rPr>
              <a:t>Ve svém důsledku je tak naplněn cíl, aby byl poplatek placen pouze za kalendářní měsíce poplatkového období, ve kterých jsou naplněny konstrukční prvky poplatku.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8409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1FB318-3C4B-4514-B996-E158E9CE6638}"/>
              </a:ext>
            </a:extLst>
          </p:cNvPr>
          <p:cNvSpPr>
            <a:spLocks noGrp="1"/>
          </p:cNvSpPr>
          <p:nvPr>
            <p:ph type="title"/>
          </p:nvPr>
        </p:nvSpPr>
        <p:spPr/>
        <p:txBody>
          <a:bodyPr>
            <a:normAutofit fontScale="90000"/>
          </a:bodyPr>
          <a:lstStyle/>
          <a:p>
            <a:pPr algn="just"/>
            <a:r>
              <a:rPr lang="cs-CZ" sz="3300" b="1" dirty="0"/>
              <a:t>Dva druhy místních poplatků, které nám odstraňují dvojkolejnost právní úpravy – dříve ZOMP a zákon o odpadech</a:t>
            </a:r>
          </a:p>
        </p:txBody>
      </p:sp>
      <p:sp>
        <p:nvSpPr>
          <p:cNvPr id="3" name="Zástupný obsah 2">
            <a:extLst>
              <a:ext uri="{FF2B5EF4-FFF2-40B4-BE49-F238E27FC236}">
                <a16:creationId xmlns:a16="http://schemas.microsoft.com/office/drawing/2014/main" id="{C73E3B14-85ED-4EF6-9AED-BFD297B461A7}"/>
              </a:ext>
            </a:extLst>
          </p:cNvPr>
          <p:cNvSpPr>
            <a:spLocks noGrp="1"/>
          </p:cNvSpPr>
          <p:nvPr>
            <p:ph idx="1"/>
          </p:nvPr>
        </p:nvSpPr>
        <p:spPr>
          <a:xfrm>
            <a:off x="628650" y="1825624"/>
            <a:ext cx="7886700" cy="4667249"/>
          </a:xfrm>
        </p:spPr>
        <p:txBody>
          <a:bodyPr>
            <a:normAutofit fontScale="70000" lnSpcReduction="20000"/>
          </a:bodyPr>
          <a:lstStyle/>
          <a:p>
            <a:pPr algn="just">
              <a:lnSpc>
                <a:spcPct val="134000"/>
              </a:lnSpc>
            </a:pPr>
            <a:r>
              <a:rPr lang="cs-CZ" dirty="0"/>
              <a:t>Obec si může zvolit:</a:t>
            </a:r>
          </a:p>
          <a:p>
            <a:pPr algn="just">
              <a:lnSpc>
                <a:spcPct val="134000"/>
              </a:lnSpc>
            </a:pPr>
            <a:r>
              <a:rPr lang="cs-CZ" b="1" u="sng" dirty="0"/>
              <a:t>poplatek za obecní systém odpadového hospodářství</a:t>
            </a:r>
            <a:r>
              <a:rPr lang="cs-CZ" dirty="0"/>
              <a:t>, který je založen na obdobném principu jako rušený poplatek podle § 10b zákona o místních poplatcích – tj. poplatek, který </a:t>
            </a:r>
            <a:r>
              <a:rPr lang="cs-CZ" b="1" dirty="0"/>
              <a:t>je paušálního charakteru </a:t>
            </a:r>
            <a:r>
              <a:rPr lang="cs-CZ" dirty="0"/>
              <a:t>a je založen na přihlášení poplatníka v dané obci, případně na vlastnictví nemovité věci sloužící k bydlení nebo k rekreaci, ve které není přihlášena žádná osoba, </a:t>
            </a:r>
          </a:p>
          <a:p>
            <a:pPr marL="0" indent="0" algn="just">
              <a:lnSpc>
                <a:spcPct val="134000"/>
              </a:lnSpc>
              <a:buNone/>
            </a:pPr>
            <a:r>
              <a:rPr lang="cs-CZ" dirty="0"/>
              <a:t>	nebo </a:t>
            </a:r>
          </a:p>
          <a:p>
            <a:pPr algn="just">
              <a:lnSpc>
                <a:spcPct val="134000"/>
              </a:lnSpc>
            </a:pPr>
            <a:r>
              <a:rPr lang="cs-CZ" b="1" u="sng" dirty="0"/>
              <a:t>poplatek za odkládání komunálního odpadu z nemovité věci</a:t>
            </a:r>
            <a:r>
              <a:rPr lang="cs-CZ" dirty="0"/>
              <a:t>, jenž je naopak </a:t>
            </a:r>
            <a:r>
              <a:rPr lang="cs-CZ" b="1" dirty="0"/>
              <a:t>založen na skutečném množství vyprodukovaného odpadu</a:t>
            </a:r>
            <a:r>
              <a:rPr lang="cs-CZ" dirty="0"/>
              <a:t>, který byl odložen do soustřeďovacích nádob nebo na určená místa, případně na kapacitě soustřeďovacích prostředků na poplatkové období.</a:t>
            </a:r>
          </a:p>
          <a:p>
            <a:pPr algn="just">
              <a:lnSpc>
                <a:spcPct val="134000"/>
              </a:lnSpc>
            </a:pPr>
            <a:endParaRPr lang="cs-CZ" dirty="0"/>
          </a:p>
          <a:p>
            <a:pPr algn="just">
              <a:lnSpc>
                <a:spcPct val="134000"/>
              </a:lnSpc>
            </a:pPr>
            <a:endParaRPr lang="cs-CZ" dirty="0"/>
          </a:p>
        </p:txBody>
      </p:sp>
    </p:spTree>
    <p:extLst>
      <p:ext uri="{BB962C8B-B14F-4D97-AF65-F5344CB8AC3E}">
        <p14:creationId xmlns:p14="http://schemas.microsoft.com/office/powerpoint/2010/main" val="1370997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944A816-3741-4F8C-81A3-89F0429D90ED}"/>
              </a:ext>
            </a:extLst>
          </p:cNvPr>
          <p:cNvSpPr>
            <a:spLocks noGrp="1"/>
          </p:cNvSpPr>
          <p:nvPr>
            <p:ph idx="4294967295"/>
          </p:nvPr>
        </p:nvSpPr>
        <p:spPr>
          <a:xfrm>
            <a:off x="772357" y="1230821"/>
            <a:ext cx="7886700" cy="4667250"/>
          </a:xfrm>
        </p:spPr>
        <p:txBody>
          <a:bodyPr/>
          <a:lstStyle/>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 odstavci 3, který se váže k naplnění dílčího předmětu poplatku podle § 10f písm. b), tedy dílčího předmětu naplněného z titulu vlastnictví nemovité věci zahrnující byt, rodinný dům nebo stavbu pro rodinnou rekreaci, ve které není přihlášená žádná fyzická osoba, se pak zavádí obdobný režim pro případy, kdy dojde ke změně v přihlášení fyzických osob v této nemovité věci. Rozhodný je opět stav na konci dílčího období.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Konec dílčího období je rozhodný proto, že v průběhu jednoho dne může dojít k více změnám. Například v případě změny adresy místa trvalého pobytu je daná osoba v jeden den přihlášena jak na staré adrese (do okamžiku změny), tak na nové adrese (od okamžiku změny). Aby se předešlo výkladovým nejasnostem, je proto rozhodný poslední stav, jaký nastal v dílčím období.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79571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1AE667-E17C-4C35-8029-E9E795B96373}"/>
              </a:ext>
            </a:extLst>
          </p:cNvPr>
          <p:cNvSpPr>
            <a:spLocks noGrp="1"/>
          </p:cNvSpPr>
          <p:nvPr>
            <p:ph type="title"/>
          </p:nvPr>
        </p:nvSpPr>
        <p:spPr/>
        <p:txBody>
          <a:bodyPr>
            <a:normAutofit fontScale="90000"/>
          </a:bodyPr>
          <a:lstStyle/>
          <a:p>
            <a:r>
              <a:rPr lang="cs-CZ" b="1" dirty="0"/>
              <a:t>Díl 3: Poplatek za odkládání komunálního odpadu z nemovité věci</a:t>
            </a:r>
          </a:p>
        </p:txBody>
      </p:sp>
      <p:sp>
        <p:nvSpPr>
          <p:cNvPr id="3" name="Zástupný obsah 2">
            <a:extLst>
              <a:ext uri="{FF2B5EF4-FFF2-40B4-BE49-F238E27FC236}">
                <a16:creationId xmlns:a16="http://schemas.microsoft.com/office/drawing/2014/main" id="{EF89AA7C-31A9-49F7-8EEB-952E75EF4149}"/>
              </a:ext>
            </a:extLst>
          </p:cNvPr>
          <p:cNvSpPr>
            <a:spLocks noGrp="1"/>
          </p:cNvSpPr>
          <p:nvPr>
            <p:ph idx="1"/>
          </p:nvPr>
        </p:nvSpPr>
        <p:spPr>
          <a:xfrm>
            <a:off x="628650" y="1825624"/>
            <a:ext cx="7886700" cy="4667249"/>
          </a:xfrm>
        </p:spPr>
        <p:txBody>
          <a:bodyPr>
            <a:normAutofit lnSpcReduction="10000"/>
          </a:bodyPr>
          <a:lstStyle/>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Na rozdíl od poplatku za obecní systém odpadového hospodářství, který se platí za samotnou existenci systému a bez vazby na skutečnou produkci odpadu, je poplatek za odkládání komunálního odpadu z nemovité věci </a:t>
            </a:r>
            <a:r>
              <a:rPr lang="cs-CZ" sz="1800" b="1" dirty="0">
                <a:effectLst/>
                <a:latin typeface="Calibri" panose="020F0502020204030204" pitchFamily="34" charset="0"/>
                <a:ea typeface="Calibri" panose="020F0502020204030204" pitchFamily="34" charset="0"/>
                <a:cs typeface="Calibri" panose="020F0502020204030204" pitchFamily="34" charset="0"/>
              </a:rPr>
              <a:t>konstruován tak, aby produkci odpadu zachycoval</a:t>
            </a:r>
            <a:r>
              <a:rPr lang="cs-CZ" sz="18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Vychází tak z obecných principů práva životního prostředí „znečišťovatel </a:t>
            </a:r>
            <a:r>
              <a:rPr lang="cs-CZ" sz="1800" dirty="0" err="1">
                <a:effectLst/>
                <a:latin typeface="Calibri" panose="020F0502020204030204" pitchFamily="34" charset="0"/>
                <a:ea typeface="Calibri" panose="020F0502020204030204" pitchFamily="34" charset="0"/>
                <a:cs typeface="Calibri" panose="020F0502020204030204" pitchFamily="34" charset="0"/>
              </a:rPr>
              <a:t>platí“a</a:t>
            </a:r>
            <a:r>
              <a:rPr lang="cs-CZ" sz="1800" dirty="0">
                <a:effectLst/>
                <a:latin typeface="Calibri" panose="020F0502020204030204" pitchFamily="34" charset="0"/>
                <a:ea typeface="Calibri" panose="020F0502020204030204" pitchFamily="34" charset="0"/>
                <a:cs typeface="Calibri" panose="020F0502020204030204" pitchFamily="34" charset="0"/>
              </a:rPr>
              <a:t> „plať tolik, kolik vyhodíš“ </a:t>
            </a: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Poplatku podléhá odkládání komunálního odpadu do k tomu určených soustřeďovacích nádob nebo na určená místa a </a:t>
            </a:r>
            <a:r>
              <a:rPr lang="cs-CZ" sz="1800" b="1" dirty="0">
                <a:effectLst/>
                <a:latin typeface="Calibri" panose="020F0502020204030204" pitchFamily="34" charset="0"/>
                <a:ea typeface="Calibri" panose="020F0502020204030204" pitchFamily="34" charset="0"/>
                <a:cs typeface="Calibri" panose="020F0502020204030204" pitchFamily="34" charset="0"/>
              </a:rPr>
              <a:t>poplatníkem jsou zejména osoby, které v obci skutečně bydlí a produkují v ní odpad</a:t>
            </a:r>
            <a:r>
              <a:rPr lang="cs-CZ" sz="1800" dirty="0">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Tento poplatek je možné zavést ve </a:t>
            </a:r>
            <a:r>
              <a:rPr lang="cs-CZ" sz="1800" b="1" dirty="0">
                <a:effectLst/>
                <a:latin typeface="Calibri" panose="020F0502020204030204" pitchFamily="34" charset="0"/>
                <a:ea typeface="Calibri" panose="020F0502020204030204" pitchFamily="34" charset="0"/>
                <a:cs typeface="Calibri" panose="020F0502020204030204" pitchFamily="34" charset="0"/>
              </a:rPr>
              <a:t>dvou základních režimech</a:t>
            </a:r>
            <a:r>
              <a:rPr lang="cs-CZ" sz="1800" dirty="0">
                <a:effectLst/>
                <a:latin typeface="Calibri" panose="020F0502020204030204" pitchFamily="34" charset="0"/>
                <a:ea typeface="Calibri" panose="020F0502020204030204" pitchFamily="34" charset="0"/>
                <a:cs typeface="Calibri" panose="020F0502020204030204" pitchFamily="34" charset="0"/>
              </a:rPr>
              <a:t>. Buď jde o </a:t>
            </a:r>
          </a:p>
          <a:p>
            <a:pPr algn="just">
              <a:lnSpc>
                <a:spcPct val="115000"/>
              </a:lnSpc>
            </a:pPr>
            <a:r>
              <a:rPr lang="cs-CZ" sz="1800" b="1" dirty="0">
                <a:effectLst/>
                <a:latin typeface="Calibri" panose="020F0502020204030204" pitchFamily="34" charset="0"/>
                <a:ea typeface="Calibri" panose="020F0502020204030204" pitchFamily="34" charset="0"/>
                <a:cs typeface="Calibri" panose="020F0502020204030204" pitchFamily="34" charset="0"/>
              </a:rPr>
              <a:t>1.</a:t>
            </a:r>
            <a:r>
              <a:rPr lang="cs-CZ" sz="1800" dirty="0">
                <a:effectLst/>
                <a:latin typeface="Calibri" panose="020F0502020204030204" pitchFamily="34" charset="0"/>
                <a:ea typeface="Calibri" panose="020F0502020204030204" pitchFamily="34" charset="0"/>
                <a:cs typeface="Calibri" panose="020F0502020204030204" pitchFamily="34" charset="0"/>
              </a:rPr>
              <a:t> </a:t>
            </a:r>
            <a:r>
              <a:rPr lang="cs-CZ" sz="1800" b="1" dirty="0">
                <a:effectLst/>
                <a:latin typeface="Calibri" panose="020F0502020204030204" pitchFamily="34" charset="0"/>
                <a:ea typeface="Calibri" panose="020F0502020204030204" pitchFamily="34" charset="0"/>
                <a:cs typeface="Calibri" panose="020F0502020204030204" pitchFamily="34" charset="0"/>
              </a:rPr>
              <a:t>poplatek za množství (hmotnost nebo objem) vyprodukovaného odpadu</a:t>
            </a:r>
            <a:r>
              <a:rPr lang="cs-CZ" sz="1800" dirty="0">
                <a:effectLst/>
                <a:latin typeface="Calibri" panose="020F0502020204030204" pitchFamily="34" charset="0"/>
                <a:ea typeface="Calibri" panose="020F0502020204030204" pitchFamily="34" charset="0"/>
                <a:cs typeface="Calibri" panose="020F0502020204030204" pitchFamily="34" charset="0"/>
              </a:rPr>
              <a:t>, nebo </a:t>
            </a:r>
          </a:p>
          <a:p>
            <a:pPr algn="just">
              <a:lnSpc>
                <a:spcPct val="115000"/>
              </a:lnSpc>
            </a:pPr>
            <a:r>
              <a:rPr lang="cs-CZ" sz="1800" b="1" dirty="0">
                <a:effectLst/>
                <a:latin typeface="Calibri" panose="020F0502020204030204" pitchFamily="34" charset="0"/>
                <a:ea typeface="Calibri" panose="020F0502020204030204" pitchFamily="34" charset="0"/>
                <a:cs typeface="Calibri" panose="020F0502020204030204" pitchFamily="34" charset="0"/>
              </a:rPr>
              <a:t>2.</a:t>
            </a:r>
            <a:r>
              <a:rPr lang="cs-CZ" sz="1800" dirty="0">
                <a:effectLst/>
                <a:latin typeface="Calibri" panose="020F0502020204030204" pitchFamily="34" charset="0"/>
                <a:ea typeface="Calibri" panose="020F0502020204030204" pitchFamily="34" charset="0"/>
                <a:cs typeface="Calibri" panose="020F0502020204030204" pitchFamily="34" charset="0"/>
              </a:rPr>
              <a:t> jeho výše vychází </a:t>
            </a:r>
            <a:r>
              <a:rPr lang="cs-CZ" sz="1800" b="1" dirty="0">
                <a:effectLst/>
                <a:latin typeface="Calibri" panose="020F0502020204030204" pitchFamily="34" charset="0"/>
                <a:ea typeface="Calibri" panose="020F0502020204030204" pitchFamily="34" charset="0"/>
                <a:cs typeface="Calibri" panose="020F0502020204030204" pitchFamily="34" charset="0"/>
              </a:rPr>
              <a:t>z objednané kapacity soustřeďovacích prostředků.</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7404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E982196-B40D-4DBC-837A-A1854CF30B94}"/>
              </a:ext>
            </a:extLst>
          </p:cNvPr>
          <p:cNvSpPr>
            <a:spLocks noGrp="1"/>
          </p:cNvSpPr>
          <p:nvPr>
            <p:ph idx="4294967295"/>
          </p:nvPr>
        </p:nvSpPr>
        <p:spPr>
          <a:xfrm>
            <a:off x="628650" y="1177555"/>
            <a:ext cx="7886700" cy="4764088"/>
          </a:xfrm>
        </p:spPr>
        <p:txBody>
          <a:bodyPr>
            <a:normAutofit fontScale="77500" lnSpcReduction="20000"/>
          </a:bodyPr>
          <a:lstStyle/>
          <a:p>
            <a:pPr algn="just">
              <a:lnSpc>
                <a:spcPct val="124000"/>
              </a:lnSpc>
            </a:pPr>
            <a:r>
              <a:rPr lang="cs-CZ" dirty="0">
                <a:effectLst/>
                <a:latin typeface="Calibri" panose="020F0502020204030204" pitchFamily="34" charset="0"/>
                <a:ea typeface="Calibri" panose="020F0502020204030204" pitchFamily="34" charset="0"/>
                <a:cs typeface="Calibri" panose="020F0502020204030204" pitchFamily="34" charset="0"/>
              </a:rPr>
              <a:t>Aby mohla obec zavést </a:t>
            </a:r>
            <a:r>
              <a:rPr lang="cs-CZ" b="1" u="sng" dirty="0">
                <a:effectLst/>
                <a:latin typeface="Calibri" panose="020F0502020204030204" pitchFamily="34" charset="0"/>
                <a:ea typeface="Calibri" panose="020F0502020204030204" pitchFamily="34" charset="0"/>
                <a:cs typeface="Calibri" panose="020F0502020204030204" pitchFamily="34" charset="0"/>
              </a:rPr>
              <a:t>poplatek v prvním režimu</a:t>
            </a:r>
            <a:r>
              <a:rPr lang="cs-CZ" dirty="0">
                <a:effectLst/>
                <a:latin typeface="Calibri" panose="020F0502020204030204" pitchFamily="34" charset="0"/>
                <a:ea typeface="Calibri" panose="020F0502020204030204" pitchFamily="34" charset="0"/>
                <a:cs typeface="Calibri" panose="020F0502020204030204" pitchFamily="34" charset="0"/>
              </a:rPr>
              <a:t>, musí disponovat prostředky, které umožní množství odpadu prokazatelně změřit. </a:t>
            </a:r>
          </a:p>
          <a:p>
            <a:pPr algn="just">
              <a:lnSpc>
                <a:spcPct val="124000"/>
              </a:lnSpc>
            </a:pPr>
            <a:r>
              <a:rPr lang="cs-CZ" dirty="0">
                <a:effectLst/>
                <a:latin typeface="Calibri" panose="020F0502020204030204" pitchFamily="34" charset="0"/>
                <a:ea typeface="Calibri" panose="020F0502020204030204" pitchFamily="34" charset="0"/>
                <a:cs typeface="Calibri" panose="020F0502020204030204" pitchFamily="34" charset="0"/>
              </a:rPr>
              <a:t>V případě, že obec zavede poplatek odvozený od </a:t>
            </a:r>
            <a:r>
              <a:rPr lang="cs-CZ" u="sng" dirty="0">
                <a:effectLst/>
                <a:latin typeface="Calibri" panose="020F0502020204030204" pitchFamily="34" charset="0"/>
                <a:ea typeface="Calibri" panose="020F0502020204030204" pitchFamily="34" charset="0"/>
                <a:cs typeface="Calibri" panose="020F0502020204030204" pitchFamily="34" charset="0"/>
              </a:rPr>
              <a:t>hmotnosti</a:t>
            </a:r>
            <a:r>
              <a:rPr lang="cs-CZ" dirty="0">
                <a:effectLst/>
                <a:latin typeface="Calibri" panose="020F0502020204030204" pitchFamily="34" charset="0"/>
                <a:ea typeface="Calibri" panose="020F0502020204030204" pitchFamily="34" charset="0"/>
                <a:cs typeface="Calibri" panose="020F0502020204030204" pitchFamily="34" charset="0"/>
              </a:rPr>
              <a:t> odloženého odpadu, může jít například o </a:t>
            </a:r>
            <a:r>
              <a:rPr lang="cs-CZ" dirty="0" err="1">
                <a:effectLst/>
                <a:latin typeface="Calibri" panose="020F0502020204030204" pitchFamily="34" charset="0"/>
                <a:ea typeface="Calibri" panose="020F0502020204030204" pitchFamily="34" charset="0"/>
                <a:cs typeface="Calibri" panose="020F0502020204030204" pitchFamily="34" charset="0"/>
              </a:rPr>
              <a:t>kukavozy</a:t>
            </a:r>
            <a:r>
              <a:rPr lang="cs-CZ" dirty="0">
                <a:effectLst/>
                <a:latin typeface="Calibri" panose="020F0502020204030204" pitchFamily="34" charset="0"/>
                <a:ea typeface="Calibri" panose="020F0502020204030204" pitchFamily="34" charset="0"/>
                <a:cs typeface="Calibri" panose="020F0502020204030204" pitchFamily="34" charset="0"/>
              </a:rPr>
              <a:t>, které jsou schopné identifikovat konkrétní soustřeďovací nádobu a jsou schopné ji před jejím vyprázdněním zvážit. </a:t>
            </a:r>
          </a:p>
          <a:p>
            <a:pPr algn="just">
              <a:lnSpc>
                <a:spcPct val="124000"/>
              </a:lnSpc>
            </a:pPr>
            <a:r>
              <a:rPr lang="cs-CZ" dirty="0">
                <a:effectLst/>
                <a:latin typeface="Calibri" panose="020F0502020204030204" pitchFamily="34" charset="0"/>
                <a:ea typeface="Calibri" panose="020F0502020204030204" pitchFamily="34" charset="0"/>
                <a:cs typeface="Calibri" panose="020F0502020204030204" pitchFamily="34" charset="0"/>
              </a:rPr>
              <a:t>Naopak v případě, že obec zavede poplatek odvozený od </a:t>
            </a:r>
            <a:r>
              <a:rPr lang="cs-CZ" u="sng" dirty="0">
                <a:effectLst/>
                <a:latin typeface="Calibri" panose="020F0502020204030204" pitchFamily="34" charset="0"/>
                <a:ea typeface="Calibri" panose="020F0502020204030204" pitchFamily="34" charset="0"/>
                <a:cs typeface="Calibri" panose="020F0502020204030204" pitchFamily="34" charset="0"/>
              </a:rPr>
              <a:t>objemu</a:t>
            </a:r>
            <a:r>
              <a:rPr lang="cs-CZ" dirty="0">
                <a:effectLst/>
                <a:latin typeface="Calibri" panose="020F0502020204030204" pitchFamily="34" charset="0"/>
                <a:ea typeface="Calibri" panose="020F0502020204030204" pitchFamily="34" charset="0"/>
                <a:cs typeface="Calibri" panose="020F0502020204030204" pitchFamily="34" charset="0"/>
              </a:rPr>
              <a:t> odloženého odpadu, mohlo by postačovat i vedení provozní evidence, ve které by bylo evidováno, zda byla konkrétní soustřeďovací nádoba o známém objemu při svážce odpadu vyprázdněna.</a:t>
            </a:r>
          </a:p>
          <a:p>
            <a:endParaRPr lang="cs-CZ" dirty="0"/>
          </a:p>
        </p:txBody>
      </p:sp>
    </p:spTree>
    <p:extLst>
      <p:ext uri="{BB962C8B-B14F-4D97-AF65-F5344CB8AC3E}">
        <p14:creationId xmlns:p14="http://schemas.microsoft.com/office/powerpoint/2010/main" val="932305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F3174D7-D5B8-461A-8BD9-258CAE59B518}"/>
              </a:ext>
            </a:extLst>
          </p:cNvPr>
          <p:cNvSpPr>
            <a:spLocks noGrp="1"/>
          </p:cNvSpPr>
          <p:nvPr>
            <p:ph idx="4294967295"/>
          </p:nvPr>
        </p:nvSpPr>
        <p:spPr>
          <a:xfrm>
            <a:off x="522514" y="883233"/>
            <a:ext cx="7886700" cy="4667250"/>
          </a:xfrm>
        </p:spPr>
        <p:txBody>
          <a:bodyPr>
            <a:normAutofit fontScale="70000" lnSpcReduction="20000"/>
          </a:bodyPr>
          <a:lstStyle/>
          <a:p>
            <a:pPr algn="just">
              <a:lnSpc>
                <a:spcPct val="134000"/>
              </a:lnSpc>
            </a:pPr>
            <a:r>
              <a:rPr lang="cs-CZ" sz="2800" b="1" u="sng" dirty="0">
                <a:effectLst/>
                <a:latin typeface="Calibri" panose="020F0502020204030204" pitchFamily="34" charset="0"/>
                <a:ea typeface="Calibri" panose="020F0502020204030204" pitchFamily="34" charset="0"/>
                <a:cs typeface="Calibri" panose="020F0502020204030204" pitchFamily="34" charset="0"/>
              </a:rPr>
              <a:t>Poplatek v druhém režimu</a:t>
            </a:r>
            <a:r>
              <a:rPr lang="cs-CZ" sz="2800" b="1" dirty="0">
                <a:effectLst/>
                <a:latin typeface="Calibri" panose="020F0502020204030204" pitchFamily="34" charset="0"/>
                <a:ea typeface="Calibri" panose="020F0502020204030204" pitchFamily="34" charset="0"/>
                <a:cs typeface="Calibri" panose="020F0502020204030204" pitchFamily="34" charset="0"/>
              </a:rPr>
              <a:t> </a:t>
            </a:r>
            <a:r>
              <a:rPr lang="cs-CZ" sz="2800" dirty="0">
                <a:effectLst/>
                <a:latin typeface="Calibri" panose="020F0502020204030204" pitchFamily="34" charset="0"/>
                <a:ea typeface="Calibri" panose="020F0502020204030204" pitchFamily="34" charset="0"/>
                <a:cs typeface="Calibri" panose="020F0502020204030204" pitchFamily="34" charset="0"/>
              </a:rPr>
              <a:t>vychází z objednané kapacity soustřeďovacích prostředků na dané období, tedy z předpokládaného množství odpadu, které bude v tomto období odloženo, a jehož odvoz bude muset být zajištěn. </a:t>
            </a:r>
          </a:p>
          <a:p>
            <a:pPr algn="just">
              <a:lnSpc>
                <a:spcPct val="134000"/>
              </a:lnSpc>
            </a:pPr>
            <a:r>
              <a:rPr lang="cs-CZ" sz="2800" dirty="0">
                <a:effectLst/>
                <a:latin typeface="Calibri" panose="020F0502020204030204" pitchFamily="34" charset="0"/>
                <a:ea typeface="Calibri" panose="020F0502020204030204" pitchFamily="34" charset="0"/>
                <a:cs typeface="Calibri" panose="020F0502020204030204" pitchFamily="34" charset="0"/>
              </a:rPr>
              <a:t>Obcím je ponechána volnost ve způsobu realizace objednávání kapacity soustřeďovacích prostředků. </a:t>
            </a:r>
          </a:p>
          <a:p>
            <a:pPr algn="just">
              <a:lnSpc>
                <a:spcPct val="134000"/>
              </a:lnSpc>
            </a:pPr>
            <a:r>
              <a:rPr lang="cs-CZ" sz="2800" dirty="0">
                <a:effectLst/>
                <a:latin typeface="Calibri" panose="020F0502020204030204" pitchFamily="34" charset="0"/>
                <a:ea typeface="Calibri" panose="020F0502020204030204" pitchFamily="34" charset="0"/>
                <a:cs typeface="Calibri" panose="020F0502020204030204" pitchFamily="34" charset="0"/>
              </a:rPr>
              <a:t>Může jít například o celkový objem přidělených pytlů na odpad, nebo o součin objemu přidělené soustřeďovací nádoby a počtu jejích vyprázdnění za poplatkové období.</a:t>
            </a:r>
          </a:p>
          <a:p>
            <a:pPr algn="just">
              <a:lnSpc>
                <a:spcPct val="134000"/>
              </a:lnSpc>
            </a:pPr>
            <a:r>
              <a:rPr lang="cs-CZ" sz="2800" dirty="0">
                <a:effectLst/>
                <a:latin typeface="Calibri" panose="020F0502020204030204" pitchFamily="34" charset="0"/>
                <a:ea typeface="Calibri" panose="020F0502020204030204" pitchFamily="34" charset="0"/>
                <a:cs typeface="Calibri" panose="020F0502020204030204" pitchFamily="34" charset="0"/>
              </a:rPr>
              <a:t>Cílem je, aby obec nemusela v důsledku zavedení poplatku za odkládání komunálního odpadu z nemovité věci měnit zavedený a funkční systém nakládání s odpadem, který uplatňuje již v současné době.</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dirty="0"/>
          </a:p>
        </p:txBody>
      </p:sp>
    </p:spTree>
    <p:extLst>
      <p:ext uri="{BB962C8B-B14F-4D97-AF65-F5344CB8AC3E}">
        <p14:creationId xmlns:p14="http://schemas.microsoft.com/office/powerpoint/2010/main" val="622194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5A84BB9-5486-4D93-9710-FCC1ACFCA0A4}"/>
              </a:ext>
            </a:extLst>
          </p:cNvPr>
          <p:cNvSpPr>
            <a:spLocks noGrp="1"/>
          </p:cNvSpPr>
          <p:nvPr>
            <p:ph idx="4294967295"/>
          </p:nvPr>
        </p:nvSpPr>
        <p:spPr>
          <a:xfrm>
            <a:off x="447869" y="1200474"/>
            <a:ext cx="7886700" cy="4667250"/>
          </a:xfrm>
        </p:spPr>
        <p:txBody>
          <a:bodyPr>
            <a:normAutofit fontScale="70000" lnSpcReduction="20000"/>
          </a:bodyPr>
          <a:lstStyle/>
          <a:p>
            <a:pPr algn="just">
              <a:lnSpc>
                <a:spcPct val="115000"/>
              </a:lnSpc>
            </a:pPr>
            <a:r>
              <a:rPr lang="cs-CZ" sz="2800" b="1" dirty="0">
                <a:effectLst/>
                <a:latin typeface="Calibri" panose="020F0502020204030204" pitchFamily="34" charset="0"/>
                <a:ea typeface="Calibri" panose="020F0502020204030204" pitchFamily="34" charset="0"/>
                <a:cs typeface="Calibri" panose="020F0502020204030204" pitchFamily="34" charset="0"/>
              </a:rPr>
              <a:t>Poplatek se vztahuje ke konkrétní nemovité věci zahrnující byt nebo stavbu pro rodinnou rekreaci</a:t>
            </a:r>
            <a:r>
              <a:rPr lang="cs-CZ" sz="2800" dirty="0">
                <a:effectLst/>
                <a:latin typeface="Calibri" panose="020F0502020204030204" pitchFamily="34" charset="0"/>
                <a:ea typeface="Calibri" panose="020F0502020204030204" pitchFamily="34" charset="0"/>
                <a:cs typeface="Calibri" panose="020F0502020204030204" pitchFamily="34" charset="0"/>
              </a:rPr>
              <a:t> (více k tomu výše u § 10e). Poplatek se tedy platí za každou nemovitou věc, ve které má poplatník bydliště, případně za každou nemovitou věc, ve které nikdo nemá bydliště, a kterou poplatník vlastní.</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2800" dirty="0">
                <a:effectLst/>
                <a:latin typeface="Calibri" panose="020F0502020204030204" pitchFamily="34" charset="0"/>
                <a:ea typeface="Calibri" panose="020F0502020204030204" pitchFamily="34" charset="0"/>
                <a:cs typeface="Calibri" panose="020F0502020204030204" pitchFamily="34" charset="0"/>
              </a:rPr>
              <a:t>Oproti předchozí právní úpravě není nově maximální výše tohoto typu poplatku odvozena od skutečných nákladů obce vynaložených na nakládání s komunálním odpadem. Praxe ukázala, že příjmy obcí z výběru poplatku jsou nižší než náklady obcí na obecní systém odpadového hospodářství, proto je tento regulační nástroj pro praktickou nadbytečnost vypuštěn.</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2800" dirty="0">
                <a:effectLst/>
                <a:latin typeface="Calibri" panose="020F0502020204030204" pitchFamily="34" charset="0"/>
                <a:ea typeface="Calibri" panose="020F0502020204030204" pitchFamily="34" charset="0"/>
                <a:cs typeface="Calibri" panose="020F0502020204030204" pitchFamily="34" charset="0"/>
              </a:rPr>
              <a:t>Z toho důvodu postačí obecná kontrola hospodaření obcí upravená zejména v zákoně č. 320/2001 Sb., o finanční kontrole, ve znění pozdějších předpisů.</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65887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6A690BF-968A-4731-AFB8-A2AAA2B6F176}"/>
              </a:ext>
            </a:extLst>
          </p:cNvPr>
          <p:cNvSpPr>
            <a:spLocks noGrp="1"/>
          </p:cNvSpPr>
          <p:nvPr>
            <p:ph idx="4294967295"/>
          </p:nvPr>
        </p:nvSpPr>
        <p:spPr>
          <a:xfrm>
            <a:off x="429208" y="365125"/>
            <a:ext cx="7681426" cy="6127750"/>
          </a:xfrm>
        </p:spPr>
        <p:txBody>
          <a:bodyPr>
            <a:normAutofit fontScale="77500" lnSpcReduction="20000"/>
          </a:bodyPr>
          <a:lstStyle/>
          <a:p>
            <a:pPr marL="230400" indent="-230400" algn="just">
              <a:lnSpc>
                <a:spcPct val="120000"/>
              </a:lnSpc>
              <a:spcAft>
                <a:spcPts val="600"/>
              </a:spcAft>
            </a:pPr>
            <a:r>
              <a:rPr lang="cs-CZ" b="1" i="1" dirty="0"/>
              <a:t>§ 10i: Subjekt poplatku</a:t>
            </a:r>
          </a:p>
          <a:p>
            <a:pPr marL="230400" indent="-230400" algn="just">
              <a:lnSpc>
                <a:spcPct val="115000"/>
              </a:lnSpc>
              <a:spcAft>
                <a:spcPts val="600"/>
              </a:spcAft>
            </a:pPr>
            <a:r>
              <a:rPr lang="cs-CZ" sz="2000" i="1" dirty="0">
                <a:effectLst/>
                <a:ea typeface="Times New Roman" panose="02020603050405020304" pitchFamily="18" charset="0"/>
              </a:rPr>
              <a:t>Poplatníkem poplatku za odkládání komunálního odpadu z nemovité věci je</a:t>
            </a:r>
          </a:p>
          <a:p>
            <a:pPr marL="230400" lvl="1" indent="-230400" algn="just">
              <a:lnSpc>
                <a:spcPct val="115000"/>
              </a:lnSpc>
              <a:spcBef>
                <a:spcPts val="1000"/>
              </a:spcBef>
              <a:buFont typeface="+mj-lt"/>
              <a:buAutoNum type="alphaLcParenR"/>
              <a:tabLst>
                <a:tab pos="269875" algn="l"/>
              </a:tabLst>
            </a:pPr>
            <a:r>
              <a:rPr lang="cs-CZ" sz="2000" i="1" dirty="0">
                <a:effectLst/>
                <a:ea typeface="Times New Roman" panose="02020603050405020304" pitchFamily="18" charset="0"/>
              </a:rPr>
              <a:t>fyzická osoba, která má v nemovité věci bydliště, nebo</a:t>
            </a:r>
          </a:p>
          <a:p>
            <a:pPr marL="230400" lvl="1" indent="-230400" algn="just">
              <a:lnSpc>
                <a:spcPct val="115000"/>
              </a:lnSpc>
              <a:spcBef>
                <a:spcPts val="1000"/>
              </a:spcBef>
              <a:spcAft>
                <a:spcPts val="600"/>
              </a:spcAft>
              <a:buFont typeface="+mj-lt"/>
              <a:buAutoNum type="alphaLcParenR"/>
              <a:tabLst>
                <a:tab pos="269875" algn="l"/>
              </a:tabLst>
            </a:pPr>
            <a:r>
              <a:rPr lang="cs-CZ" sz="2000" i="1" dirty="0">
                <a:effectLst/>
                <a:ea typeface="Times New Roman" panose="02020603050405020304" pitchFamily="18" charset="0"/>
              </a:rPr>
              <a:t>vlastník nemovité věci, ve které nemá bydliště žádná fyzická osoba.</a:t>
            </a: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Subjekt poplatku je základním konstrukčním prvkem, který určuje, kdo má poplatkovou povinnost.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Poplatníkem poplatku za odkládání komunálního odpadu z nemovité věci je fyzická osoba, která má v nemovité věci bydliště. O které nemovité věci jde, vyplývá z vymezení předmětu poplatku (srov. § 10j), tj. musí jít pouze o nemovité věci zahrnující byt nebo stavbu určenou k rodinné rekreaci, které se nacházejí na území obce, která poplatek zavedla.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800" b="1" dirty="0">
                <a:effectLst/>
                <a:latin typeface="Calibri" panose="020F0502020204030204" pitchFamily="34" charset="0"/>
                <a:ea typeface="Calibri" panose="020F0502020204030204" pitchFamily="34" charset="0"/>
                <a:cs typeface="Calibri" panose="020F0502020204030204" pitchFamily="34" charset="0"/>
              </a:rPr>
              <a:t>Podle § 80 občanského zákoníku má fyzická osoba bydliště v místě, kde se zdržuje s úmyslem žít tam s výhradou změny okolností trvale, a pokud takové místo není, pak má bydliště v místě, kde žije, kde má majetek, popřípadě místo, kde měla bydliště naposledy.</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V případě, že v dané nemovité věci nemá bydliště žádná fyzická osoba, je poplatníkem poplatku vlastník této nemovité věci. V tomto případě může být poplatníkem jak fyzická, tak právnická osoba.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Obdobně to platí i pro nemovitou věc, která je ve svěřenském fondu a dalších fondech, na které se uplatní právní fikce vlastnictví (§ 10r). V takovém případě jsou poplatníky tyto fondy a uplatní se § 20 odst. 3 a § 24 odst. 6 daňového řádu.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4779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977780F-9B06-4700-94A5-2CD0E848F01A}"/>
              </a:ext>
            </a:extLst>
          </p:cNvPr>
          <p:cNvSpPr>
            <a:spLocks noGrp="1"/>
          </p:cNvSpPr>
          <p:nvPr>
            <p:ph idx="4294967295"/>
          </p:nvPr>
        </p:nvSpPr>
        <p:spPr>
          <a:xfrm>
            <a:off x="466530" y="1095375"/>
            <a:ext cx="7886700" cy="4667250"/>
          </a:xfrm>
        </p:spPr>
        <p:txBody>
          <a:bodyPr>
            <a:normAutofit fontScale="85000" lnSpcReduction="20000"/>
          </a:bodyPr>
          <a:lstStyle/>
          <a:p>
            <a:pPr marL="230400" indent="-230400" algn="just">
              <a:lnSpc>
                <a:spcPct val="120000"/>
              </a:lnSpc>
              <a:spcAft>
                <a:spcPts val="600"/>
              </a:spcAft>
            </a:pPr>
            <a:r>
              <a:rPr lang="cs-CZ" b="1" i="1" dirty="0"/>
              <a:t>§ 10j: Předmět poplatku</a:t>
            </a:r>
          </a:p>
          <a:p>
            <a:pPr algn="just">
              <a:lnSpc>
                <a:spcPct val="115000"/>
              </a:lnSpc>
              <a:spcAft>
                <a:spcPts val="600"/>
              </a:spcAft>
            </a:pPr>
            <a:r>
              <a:rPr lang="cs-CZ" sz="1800" i="1" dirty="0">
                <a:effectLst/>
                <a:ea typeface="Times New Roman" panose="02020603050405020304" pitchFamily="18" charset="0"/>
              </a:rPr>
              <a:t>Předmětem poplatku za odkládání komunálního odpadu z nemovité věci je odkládání směsného komunálního odpadu z  jednotlivé nemovité věci zahrnující byt, rodinný dům nebo stavbu pro rodinnou rekreaci, která se nachází na území obce.</a:t>
            </a: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Předmět poplatku je základním konstrukčním prvkem, který určuje, jaká hospodářská skutečnost podléhá zpoplatnění, a na jeho naplnění je vázán vznik poplatkové povinnosti (srov. § 3 daňového řádu).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Předmětem poplatku za odkládání komunálního odpadu z nemovité věci je odkládání komunálního odpadu z nemovité věci zahrnující byt nebo stavbu pro rodinnou rekreaci (srov. § 10e), která se nachází na území obce, která poplatek zavedla.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b="1" dirty="0">
                <a:effectLst/>
                <a:latin typeface="Calibri" panose="020F0502020204030204" pitchFamily="34" charset="0"/>
                <a:ea typeface="Calibri" panose="020F0502020204030204" pitchFamily="34" charset="0"/>
                <a:cs typeface="Calibri" panose="020F0502020204030204" pitchFamily="34" charset="0"/>
              </a:rPr>
              <a:t>Odkládáním odpadu se zvláště rozumí jeho odkládání do soustřeďovacích nádob nebo na k tomu určená místa. </a:t>
            </a:r>
          </a:p>
          <a:p>
            <a:pPr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Odkládáním odpadu z nemovité věci zahrnující byt nebo stavbu pro rodinnou rekreaci se pak rozumí odkládání odpadu, který vznikl v této nemovité věci, nebo v souvislosti s 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46023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A88E080-B4E4-4F9E-A00F-8BD5F0880754}"/>
              </a:ext>
            </a:extLst>
          </p:cNvPr>
          <p:cNvSpPr>
            <a:spLocks noGrp="1"/>
          </p:cNvSpPr>
          <p:nvPr>
            <p:ph idx="4294967295"/>
          </p:nvPr>
        </p:nvSpPr>
        <p:spPr>
          <a:xfrm>
            <a:off x="541175" y="906916"/>
            <a:ext cx="7886700" cy="4802187"/>
          </a:xfrm>
        </p:spPr>
        <p:txBody>
          <a:bodyPr>
            <a:normAutofit/>
          </a:bodyPr>
          <a:lstStyle/>
          <a:p>
            <a:pPr marL="230400" indent="-230400" algn="just">
              <a:lnSpc>
                <a:spcPct val="115000"/>
              </a:lnSpc>
              <a:spcAft>
                <a:spcPts val="600"/>
              </a:spcAft>
            </a:pPr>
            <a:r>
              <a:rPr lang="cs-CZ" sz="2000" i="1" dirty="0">
                <a:effectLst/>
                <a:ea typeface="Times New Roman" panose="02020603050405020304" pitchFamily="18" charset="0"/>
              </a:rPr>
              <a:t>§ 10k: </a:t>
            </a:r>
            <a:r>
              <a:rPr lang="cs-CZ" sz="2000" b="1" i="1" dirty="0">
                <a:effectLst/>
                <a:ea typeface="Calibri" panose="020F0502020204030204" pitchFamily="34" charset="0"/>
              </a:rPr>
              <a:t>Základ poplatku</a:t>
            </a:r>
          </a:p>
          <a:p>
            <a:pPr marL="230400" indent="-230400" algn="just">
              <a:lnSpc>
                <a:spcPct val="115000"/>
              </a:lnSpc>
              <a:spcAft>
                <a:spcPts val="600"/>
              </a:spcAft>
              <a:tabLst>
                <a:tab pos="497205" algn="l"/>
                <a:tab pos="540385" algn="l"/>
                <a:tab pos="540385" algn="l"/>
              </a:tabLst>
            </a:pPr>
            <a:r>
              <a:rPr lang="cs-CZ" sz="2000" i="1" dirty="0">
                <a:effectLst/>
                <a:ea typeface="Times New Roman" panose="02020603050405020304" pitchFamily="18" charset="0"/>
              </a:rPr>
              <a:t>(1) Základem dílčího poplatku za odkládání komunálního odpadu z nemovité věci za dílčí období je</a:t>
            </a:r>
          </a:p>
          <a:p>
            <a:pPr marL="687600" lvl="1" indent="-230400" algn="just">
              <a:lnSpc>
                <a:spcPct val="115000"/>
              </a:lnSpc>
              <a:tabLst>
                <a:tab pos="269875" algn="l"/>
                <a:tab pos="449580" algn="l"/>
              </a:tabLst>
            </a:pPr>
            <a:r>
              <a:rPr lang="cs-CZ" sz="1600" i="1" dirty="0">
                <a:effectLst/>
                <a:ea typeface="Times New Roman" panose="02020603050405020304" pitchFamily="18" charset="0"/>
              </a:rPr>
              <a:t>a) hmotnost odpadu odloženého z  nemovité věci za toto dílčí období v kilogramech připadajícího na poplatníka,</a:t>
            </a:r>
          </a:p>
          <a:p>
            <a:pPr marL="687600" lvl="1" indent="-230400" algn="just">
              <a:lnSpc>
                <a:spcPct val="115000"/>
              </a:lnSpc>
              <a:tabLst>
                <a:tab pos="269875" algn="l"/>
                <a:tab pos="449580" algn="l"/>
              </a:tabLst>
            </a:pPr>
            <a:r>
              <a:rPr lang="cs-CZ" sz="1600" i="1" dirty="0">
                <a:effectLst/>
                <a:ea typeface="Times New Roman" panose="02020603050405020304" pitchFamily="18" charset="0"/>
              </a:rPr>
              <a:t>b) objem odpadu odloženého z  nemovité věci za toto dílčí období v litrech připadajícího na poplatníka, nebo</a:t>
            </a:r>
          </a:p>
          <a:p>
            <a:pPr marL="687600" lvl="1" indent="-230400" algn="just">
              <a:lnSpc>
                <a:spcPct val="115000"/>
              </a:lnSpc>
              <a:spcAft>
                <a:spcPts val="600"/>
              </a:spcAft>
              <a:tabLst>
                <a:tab pos="269875" algn="l"/>
                <a:tab pos="449580" algn="l"/>
              </a:tabLst>
            </a:pPr>
            <a:r>
              <a:rPr lang="cs-CZ" sz="1600" i="1" dirty="0">
                <a:effectLst/>
                <a:ea typeface="Times New Roman" panose="02020603050405020304" pitchFamily="18" charset="0"/>
              </a:rPr>
              <a:t>c) kapacita soustřeďovacích prostředků pro nemovitou věc na odpad za toto dílčí období v litrech připadající na poplatníka.</a:t>
            </a:r>
          </a:p>
          <a:p>
            <a:pPr marL="230400" indent="-230400" algn="just">
              <a:lnSpc>
                <a:spcPct val="115000"/>
              </a:lnSpc>
              <a:spcAft>
                <a:spcPts val="600"/>
              </a:spcAft>
              <a:tabLst>
                <a:tab pos="497205" algn="l"/>
                <a:tab pos="540385" algn="l"/>
                <a:tab pos="540385" algn="l"/>
              </a:tabLst>
            </a:pPr>
            <a:r>
              <a:rPr lang="cs-CZ" sz="2000" i="1" dirty="0">
                <a:effectLst/>
                <a:ea typeface="Times New Roman" panose="02020603050405020304" pitchFamily="18" charset="0"/>
              </a:rPr>
              <a:t>(2) Obec zvolí pro poplatkové období jeden ze základů podle odstavce 1.</a:t>
            </a:r>
          </a:p>
          <a:p>
            <a:endParaRPr lang="cs-CZ" dirty="0"/>
          </a:p>
        </p:txBody>
      </p:sp>
    </p:spTree>
    <p:extLst>
      <p:ext uri="{BB962C8B-B14F-4D97-AF65-F5344CB8AC3E}">
        <p14:creationId xmlns:p14="http://schemas.microsoft.com/office/powerpoint/2010/main" val="3982504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B4CC8E3-E2B5-498B-B463-B7E2278A003D}"/>
              </a:ext>
            </a:extLst>
          </p:cNvPr>
          <p:cNvSpPr>
            <a:spLocks noGrp="1"/>
          </p:cNvSpPr>
          <p:nvPr>
            <p:ph idx="4294967295"/>
          </p:nvPr>
        </p:nvSpPr>
        <p:spPr>
          <a:xfrm>
            <a:off x="506027" y="698161"/>
            <a:ext cx="7886700" cy="4667250"/>
          </a:xfrm>
        </p:spPr>
        <p:txBody>
          <a:bodyPr/>
          <a:lstStyle/>
          <a:p>
            <a:pPr marL="269875" indent="269875" algn="just">
              <a:lnSpc>
                <a:spcPct val="115000"/>
              </a:lnSpc>
              <a:spcAft>
                <a:spcPts val="600"/>
              </a:spcAft>
              <a:tabLst>
                <a:tab pos="497205" algn="l"/>
                <a:tab pos="540385" algn="l"/>
                <a:tab pos="540385" algn="l"/>
              </a:tabLst>
            </a:pPr>
            <a:r>
              <a:rPr lang="cs-CZ" sz="1400" i="1" dirty="0">
                <a:effectLst/>
                <a:ea typeface="Times New Roman" panose="02020603050405020304" pitchFamily="18" charset="0"/>
              </a:rPr>
              <a:t>(3) Hmotností nebo objemem odpadu odloženého z nemovité věci za dílčí období nebo objednanou kapacitou soustřeďovacích prostředků pro nemovitou věc na dílčí období připadající na poplatníka je </a:t>
            </a:r>
          </a:p>
          <a:p>
            <a:pPr marL="742950" lvl="1" indent="-285750" algn="just">
              <a:lnSpc>
                <a:spcPct val="115000"/>
              </a:lnSpc>
              <a:spcBef>
                <a:spcPts val="1000"/>
              </a:spcBef>
              <a:buFont typeface="+mj-lt"/>
              <a:buAutoNum type="alphaLcParenR"/>
              <a:tabLst>
                <a:tab pos="269875" algn="l"/>
              </a:tabLst>
            </a:pPr>
            <a:r>
              <a:rPr lang="cs-CZ" sz="1400" i="1" dirty="0">
                <a:effectLst/>
                <a:ea typeface="Times New Roman" panose="02020603050405020304" pitchFamily="18" charset="0"/>
              </a:rPr>
              <a:t>podíl </a:t>
            </a:r>
          </a:p>
          <a:p>
            <a:pPr marL="1143000" lvl="2" indent="-228600" algn="just">
              <a:lnSpc>
                <a:spcPct val="115000"/>
              </a:lnSpc>
              <a:spcBef>
                <a:spcPts val="1000"/>
              </a:spcBef>
              <a:buFont typeface="+mj-lt"/>
              <a:buAutoNum type="arabicPeriod"/>
              <a:tabLst>
                <a:tab pos="539750" algn="l"/>
              </a:tabLst>
            </a:pPr>
            <a:r>
              <a:rPr lang="cs-CZ" sz="1400" i="1" dirty="0">
                <a:effectLst/>
                <a:ea typeface="Times New Roman" panose="02020603050405020304" pitchFamily="18" charset="0"/>
              </a:rPr>
              <a:t>hmotnosti nebo objemu odpadu odloženého z této nemovité věci za dílčí období nebo objednané kapacity soustřeďovacích prostředků pro tuto nemovitou věc na dílčí období a </a:t>
            </a:r>
          </a:p>
          <a:p>
            <a:pPr marL="1143000" lvl="2" indent="-228600" algn="just">
              <a:lnSpc>
                <a:spcPct val="115000"/>
              </a:lnSpc>
              <a:spcBef>
                <a:spcPts val="1000"/>
              </a:spcBef>
              <a:buFont typeface="+mj-lt"/>
              <a:buAutoNum type="arabicPeriod"/>
              <a:tabLst>
                <a:tab pos="539750" algn="l"/>
              </a:tabLst>
            </a:pPr>
            <a:r>
              <a:rPr lang="cs-CZ" sz="1400" i="1" dirty="0">
                <a:effectLst/>
                <a:ea typeface="Times New Roman" panose="02020603050405020304" pitchFamily="18" charset="0"/>
              </a:rPr>
              <a:t>počtu fyzických osob, které v této nemovité věci mají bydliště na konci dílčího období, nebo</a:t>
            </a:r>
          </a:p>
          <a:p>
            <a:pPr marL="742950" lvl="1" indent="-285750" algn="just">
              <a:lnSpc>
                <a:spcPct val="115000"/>
              </a:lnSpc>
              <a:spcBef>
                <a:spcPts val="1000"/>
              </a:spcBef>
              <a:spcAft>
                <a:spcPts val="600"/>
              </a:spcAft>
              <a:buFont typeface="+mj-lt"/>
              <a:buAutoNum type="alphaLcParenR"/>
              <a:tabLst>
                <a:tab pos="269875" algn="l"/>
              </a:tabLst>
            </a:pPr>
            <a:r>
              <a:rPr lang="cs-CZ" sz="1400" i="1" dirty="0">
                <a:effectLst/>
                <a:ea typeface="Times New Roman" panose="02020603050405020304" pitchFamily="18" charset="0"/>
              </a:rPr>
              <a:t>hmotnost nebo objem odpadu odloženého z této nemovité věci za dílčí období nebo kapacita soustřeďovacích prostředků pro tuto nemovitou věc na dílčí období v případě, že v nemovité věci nemá bydliště žádná fyzická osoba.</a:t>
            </a:r>
          </a:p>
          <a:p>
            <a:pPr marL="269875" indent="269875" algn="just">
              <a:lnSpc>
                <a:spcPct val="115000"/>
              </a:lnSpc>
              <a:spcAft>
                <a:spcPts val="600"/>
              </a:spcAft>
              <a:tabLst>
                <a:tab pos="497205" algn="l"/>
                <a:tab pos="540385" algn="l"/>
                <a:tab pos="540385" algn="l"/>
              </a:tabLst>
            </a:pPr>
            <a:r>
              <a:rPr lang="cs-CZ" sz="1400" i="1" dirty="0">
                <a:effectLst/>
                <a:ea typeface="Times New Roman" panose="02020603050405020304" pitchFamily="18" charset="0"/>
              </a:rPr>
              <a:t>(4) Obec může určit minimální základ dílčího poplatku, který činí nejvýše</a:t>
            </a:r>
          </a:p>
          <a:p>
            <a:pPr marL="742950" lvl="1" indent="-285750" algn="just">
              <a:lnSpc>
                <a:spcPct val="115000"/>
              </a:lnSpc>
              <a:spcBef>
                <a:spcPts val="1000"/>
              </a:spcBef>
              <a:buFont typeface="+mj-lt"/>
              <a:buAutoNum type="alphaLcParenR"/>
              <a:tabLst>
                <a:tab pos="269875" algn="l"/>
              </a:tabLst>
            </a:pPr>
            <a:r>
              <a:rPr lang="cs-CZ" sz="1400" i="1" dirty="0">
                <a:effectLst/>
                <a:ea typeface="Times New Roman" panose="02020603050405020304" pitchFamily="18" charset="0"/>
              </a:rPr>
              <a:t> 10 kg, pokud je základem hmotnost odpadu,</a:t>
            </a:r>
          </a:p>
          <a:p>
            <a:pPr marL="742950" lvl="1" indent="-285750" algn="just">
              <a:lnSpc>
                <a:spcPct val="115000"/>
              </a:lnSpc>
              <a:spcBef>
                <a:spcPts val="1000"/>
              </a:spcBef>
              <a:buFont typeface="+mj-lt"/>
              <a:buAutoNum type="alphaLcParenR"/>
              <a:tabLst>
                <a:tab pos="269875" algn="l"/>
              </a:tabLst>
            </a:pPr>
            <a:r>
              <a:rPr lang="cs-CZ" sz="1400" i="1" dirty="0">
                <a:effectLst/>
                <a:ea typeface="Times New Roman" panose="02020603050405020304" pitchFamily="18" charset="0"/>
              </a:rPr>
              <a:t> 60 l, pokud je základem objem odpadu nebo kapacita soustřeďovacích prostředků.</a:t>
            </a:r>
          </a:p>
          <a:p>
            <a:endParaRPr lang="cs-CZ" dirty="0"/>
          </a:p>
        </p:txBody>
      </p:sp>
    </p:spTree>
    <p:extLst>
      <p:ext uri="{BB962C8B-B14F-4D97-AF65-F5344CB8AC3E}">
        <p14:creationId xmlns:p14="http://schemas.microsoft.com/office/powerpoint/2010/main" val="1923102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4DBA50D-A24B-4E79-AD2C-32941F6708D9}"/>
              </a:ext>
            </a:extLst>
          </p:cNvPr>
          <p:cNvSpPr>
            <a:spLocks noGrp="1"/>
          </p:cNvSpPr>
          <p:nvPr>
            <p:ph idx="4294967295"/>
          </p:nvPr>
        </p:nvSpPr>
        <p:spPr>
          <a:xfrm>
            <a:off x="541176" y="1184988"/>
            <a:ext cx="7345524" cy="5057192"/>
          </a:xfrm>
        </p:spPr>
        <p:txBody>
          <a:bodyPr>
            <a:normAutofit fontScale="85000" lnSpcReduction="20000"/>
          </a:bodyPr>
          <a:lstStyle/>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Základ poplatku je základním konstrukčním prvkem, který konkretizuje předmět daně a vyjadřuje ho hodnotou předmětu nebo jinou měrnou jednotkou vztahující se k předmětu.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Obec při zavádění poplatku za odkládání komunálního odpadu z nemovité věci musí zvolit, zda základ poplatku bude vycházet z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hmotnosti komunálního odpadu, odloženého z nemovité věci (</a:t>
            </a:r>
            <a:r>
              <a:rPr lang="cs-CZ" sz="1800" b="1" dirty="0">
                <a:effectLst/>
                <a:latin typeface="Calibri" panose="020F0502020204030204" pitchFamily="34" charset="0"/>
                <a:ea typeface="Calibri" panose="020F0502020204030204" pitchFamily="34" charset="0"/>
                <a:cs typeface="Calibri" panose="020F0502020204030204" pitchFamily="34" charset="0"/>
              </a:rPr>
              <a:t>hmotnostní základ</a:t>
            </a:r>
            <a:r>
              <a:rPr lang="cs-CZ" sz="1800" dirty="0">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objemu komunálního odpadu, odloženého z nemovité věci (</a:t>
            </a:r>
            <a:r>
              <a:rPr lang="cs-CZ" sz="1800" b="1" dirty="0">
                <a:effectLst/>
                <a:latin typeface="Calibri" panose="020F0502020204030204" pitchFamily="34" charset="0"/>
                <a:ea typeface="Calibri" panose="020F0502020204030204" pitchFamily="34" charset="0"/>
                <a:cs typeface="Calibri" panose="020F0502020204030204" pitchFamily="34" charset="0"/>
              </a:rPr>
              <a:t>objemový základ</a:t>
            </a:r>
            <a:r>
              <a:rPr lang="cs-CZ" sz="1800" dirty="0">
                <a:effectLst/>
                <a:latin typeface="Calibri" panose="020F0502020204030204" pitchFamily="34" charset="0"/>
                <a:ea typeface="Calibri" panose="020F0502020204030204" pitchFamily="34" charset="0"/>
                <a:cs typeface="Calibri" panose="020F0502020204030204" pitchFamily="34" charset="0"/>
              </a:rPr>
              <a:t>), nebo</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objednané kapacity soustřeďovacích prostředků na odpad pro nemovitou věc (</a:t>
            </a:r>
            <a:r>
              <a:rPr lang="cs-CZ" sz="1800" b="1" dirty="0">
                <a:effectLst/>
                <a:latin typeface="Calibri" panose="020F0502020204030204" pitchFamily="34" charset="0"/>
                <a:ea typeface="Calibri" panose="020F0502020204030204" pitchFamily="34" charset="0"/>
                <a:cs typeface="Calibri" panose="020F0502020204030204" pitchFamily="34" charset="0"/>
              </a:rPr>
              <a:t>kapacitní základ</a:t>
            </a:r>
            <a:r>
              <a:rPr lang="cs-CZ" sz="1800" dirty="0">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Obec může zvolit </a:t>
            </a:r>
            <a:r>
              <a:rPr lang="cs-CZ" sz="1800" b="1" dirty="0">
                <a:effectLst/>
                <a:latin typeface="Calibri" panose="020F0502020204030204" pitchFamily="34" charset="0"/>
                <a:ea typeface="Calibri" panose="020F0502020204030204" pitchFamily="34" charset="0"/>
                <a:cs typeface="Calibri" panose="020F0502020204030204" pitchFamily="34" charset="0"/>
              </a:rPr>
              <a:t>pouze jeden typ základu</a:t>
            </a:r>
            <a:r>
              <a:rPr lang="cs-CZ" sz="1800" dirty="0">
                <a:effectLst/>
                <a:latin typeface="Calibri" panose="020F0502020204030204" pitchFamily="34" charset="0"/>
                <a:ea typeface="Calibri" panose="020F0502020204030204" pitchFamily="34" charset="0"/>
                <a:cs typeface="Calibri" panose="020F0502020204030204" pitchFamily="34" charset="0"/>
              </a:rPr>
              <a:t>, a to pro celé území obce a pro celé poplatkové období (kalendářní rok – srov. § 10o odst. 1). Přitom musí vzít v úvahu své technické možnosti, protože </a:t>
            </a:r>
            <a:r>
              <a:rPr lang="cs-CZ" sz="1800" u="sng" dirty="0">
                <a:effectLst/>
                <a:latin typeface="Calibri" panose="020F0502020204030204" pitchFamily="34" charset="0"/>
                <a:ea typeface="Calibri" panose="020F0502020204030204" pitchFamily="34" charset="0"/>
                <a:cs typeface="Calibri" panose="020F0502020204030204" pitchFamily="34" charset="0"/>
              </a:rPr>
              <a:t>zavedení hmotnostního a objemového základu</a:t>
            </a:r>
            <a:r>
              <a:rPr lang="cs-CZ" sz="1800" dirty="0">
                <a:effectLst/>
                <a:latin typeface="Calibri" panose="020F0502020204030204" pitchFamily="34" charset="0"/>
                <a:ea typeface="Calibri" panose="020F0502020204030204" pitchFamily="34" charset="0"/>
                <a:cs typeface="Calibri" panose="020F0502020204030204" pitchFamily="34" charset="0"/>
              </a:rPr>
              <a:t> předpokládá, že bude schopná zjistit hmotnost či objem odloženého odpadu a přiřadit je ke konkrétní nemovité věci. </a:t>
            </a:r>
          </a:p>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Zavedení hmotnostního či objemového základu ale není na překážku, pokud by více nemovitých věcí sdílelo soustřeďovací prostředek na odpad (například jeden kontejner na panelový dům, ve kterém je více jednotek). Odpad odložený do takového soustřeďovacího prostředku by se pak musel poměrně rozdělit mezi jednotlivé nemovité věci.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9815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36AF11-E365-430D-93D3-15EBBF0C7B70}"/>
              </a:ext>
            </a:extLst>
          </p:cNvPr>
          <p:cNvSpPr>
            <a:spLocks noGrp="1"/>
          </p:cNvSpPr>
          <p:nvPr>
            <p:ph type="title"/>
          </p:nvPr>
        </p:nvSpPr>
        <p:spPr/>
        <p:txBody>
          <a:bodyPr/>
          <a:lstStyle/>
          <a:p>
            <a:r>
              <a:rPr lang="cs-CZ" dirty="0"/>
              <a:t>Současná právní úprava </a:t>
            </a:r>
          </a:p>
        </p:txBody>
      </p:sp>
      <p:sp>
        <p:nvSpPr>
          <p:cNvPr id="3" name="Zástupný obsah 2">
            <a:extLst>
              <a:ext uri="{FF2B5EF4-FFF2-40B4-BE49-F238E27FC236}">
                <a16:creationId xmlns:a16="http://schemas.microsoft.com/office/drawing/2014/main" id="{97B5E785-5850-40CF-A3BD-D395B65D3A6B}"/>
              </a:ext>
            </a:extLst>
          </p:cNvPr>
          <p:cNvSpPr>
            <a:spLocks noGrp="1"/>
          </p:cNvSpPr>
          <p:nvPr>
            <p:ph idx="1"/>
          </p:nvPr>
        </p:nvSpPr>
        <p:spPr>
          <a:xfrm>
            <a:off x="628650" y="1825624"/>
            <a:ext cx="7886700" cy="4667249"/>
          </a:xfrm>
        </p:spPr>
        <p:txBody>
          <a:bodyPr>
            <a:normAutofit/>
          </a:bodyPr>
          <a:lstStyle/>
          <a:p>
            <a:pPr algn="just">
              <a:lnSpc>
                <a:spcPct val="134000"/>
              </a:lnSpc>
            </a:pPr>
            <a:r>
              <a:rPr lang="cs-CZ" sz="1600" dirty="0"/>
              <a:t>Právní úprava České republiky umožňuje obcím celkem tři různé způsoby financování, pokud jde o hospodaření s komunálním odpadem, které však nelze uplatňovat současně:</a:t>
            </a:r>
          </a:p>
          <a:p>
            <a:pPr lvl="1" algn="just">
              <a:lnSpc>
                <a:spcPct val="134000"/>
              </a:lnSpc>
            </a:pPr>
            <a:r>
              <a:rPr lang="cs-CZ" sz="1600" dirty="0"/>
              <a:t>1. místní poplatek za provoz systému shromažďování, sběru, přepravy, třídění, využívání a odstraňování komunálních odpadů dle § 10b ZMP,</a:t>
            </a:r>
          </a:p>
          <a:p>
            <a:pPr lvl="1" algn="just">
              <a:lnSpc>
                <a:spcPct val="134000"/>
              </a:lnSpc>
            </a:pPr>
            <a:r>
              <a:rPr lang="cs-CZ" sz="1600" dirty="0"/>
              <a:t>2. poplatek za komunální odpad dle § 17a zákona o odpadech, nebo</a:t>
            </a:r>
          </a:p>
          <a:p>
            <a:pPr lvl="1" algn="just">
              <a:lnSpc>
                <a:spcPct val="134000"/>
              </a:lnSpc>
            </a:pPr>
            <a:r>
              <a:rPr lang="cs-CZ" sz="1600" dirty="0"/>
              <a:t>3. smluvní systém vybírání úhrady za komunální odpad ve smyslu ustanovení § 17 odst. 6 zákona o odpadech. </a:t>
            </a:r>
          </a:p>
          <a:p>
            <a:pPr algn="just">
              <a:lnSpc>
                <a:spcPct val="134000"/>
              </a:lnSpc>
            </a:pPr>
            <a:r>
              <a:rPr lang="cs-CZ" sz="1600" dirty="0"/>
              <a:t>Obec může zvolit kteroukoliv, ale pouze jednu, z těchto tří variant.</a:t>
            </a:r>
          </a:p>
          <a:p>
            <a:pPr algn="just">
              <a:lnSpc>
                <a:spcPct val="134000"/>
              </a:lnSpc>
            </a:pPr>
            <a:r>
              <a:rPr lang="cs-CZ" sz="1600" dirty="0">
                <a:highlight>
                  <a:srgbClr val="FFFF00"/>
                </a:highlight>
              </a:rPr>
              <a:t>+ možnost čtvrtá – nezpoplatňovat svoz odpadu vůbec; pak ale obec musí použít vlastní finanční prostředky získané z jiných zdrojů.</a:t>
            </a:r>
          </a:p>
          <a:p>
            <a:pPr algn="just">
              <a:lnSpc>
                <a:spcPct val="134000"/>
              </a:lnSpc>
            </a:pPr>
            <a:endParaRPr lang="cs-CZ" sz="1600" dirty="0"/>
          </a:p>
        </p:txBody>
      </p:sp>
    </p:spTree>
    <p:extLst>
      <p:ext uri="{BB962C8B-B14F-4D97-AF65-F5344CB8AC3E}">
        <p14:creationId xmlns:p14="http://schemas.microsoft.com/office/powerpoint/2010/main" val="26289342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FB03382-BF7C-4F85-8196-DC0D727FBA2C}"/>
              </a:ext>
            </a:extLst>
          </p:cNvPr>
          <p:cNvSpPr>
            <a:spLocks noGrp="1"/>
          </p:cNvSpPr>
          <p:nvPr>
            <p:ph idx="4294967295"/>
          </p:nvPr>
        </p:nvSpPr>
        <p:spPr>
          <a:xfrm>
            <a:off x="628650" y="929886"/>
            <a:ext cx="7886700" cy="4667250"/>
          </a:xfrm>
        </p:spPr>
        <p:txBody>
          <a:bodyPr>
            <a:normAutofit fontScale="85000" lnSpcReduction="20000"/>
          </a:bodyPr>
          <a:lstStyle/>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 případě </a:t>
            </a:r>
            <a:r>
              <a:rPr lang="cs-CZ" sz="1800" u="sng" dirty="0">
                <a:effectLst/>
                <a:latin typeface="Calibri" panose="020F0502020204030204" pitchFamily="34" charset="0"/>
                <a:ea typeface="Calibri" panose="020F0502020204030204" pitchFamily="34" charset="0"/>
                <a:cs typeface="Calibri" panose="020F0502020204030204" pitchFamily="34" charset="0"/>
              </a:rPr>
              <a:t>zavedení kapacitního základu </a:t>
            </a:r>
            <a:r>
              <a:rPr lang="cs-CZ" sz="1800" dirty="0">
                <a:effectLst/>
                <a:latin typeface="Calibri" panose="020F0502020204030204" pitchFamily="34" charset="0"/>
                <a:ea typeface="Calibri" panose="020F0502020204030204" pitchFamily="34" charset="0"/>
                <a:cs typeface="Calibri" panose="020F0502020204030204" pitchFamily="34" charset="0"/>
              </a:rPr>
              <a:t>má obec široké možnosti, jakým způsobem tento systém zavést tak, aby vyhovoval potřebám obce. Objednanou kapacitou tak může, mimo jiné, být: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součin objemu přiděleného soustřeďovacího prostředku a počtu objednaných odvozů odpadu z něj,</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součin objemu přiděleného soustřeďovacího prostředku a počtu objednaných a skutečně provedených odvozů odpadu z něj,</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lvl="0" indent="-230400" algn="just">
              <a:lnSpc>
                <a:spcPct val="115000"/>
              </a:lnSpc>
              <a:buFont typeface="+mj-lt"/>
              <a:buAutoNum type="alphaLcParenR"/>
            </a:pPr>
            <a:r>
              <a:rPr lang="cs-CZ" sz="1800" dirty="0">
                <a:effectLst/>
                <a:latin typeface="Calibri" panose="020F0502020204030204" pitchFamily="34" charset="0"/>
                <a:ea typeface="Calibri" panose="020F0502020204030204" pitchFamily="34" charset="0"/>
                <a:cs typeface="Calibri" panose="020F0502020204030204" pitchFamily="34" charset="0"/>
              </a:rPr>
              <a:t>celkový objem přidělených soustřeďovací prostředků (počet přidělených pytlů na odpad nebo nálepek na soustřeďovací prostředek).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Dílčí základ poplatku se určuje na měsíční bázi. V každém kalendářním měsíci se dílčí základ určí tak, že se hmotnost, objem či kapacita rozdělí mezi počet poplatníků, kteří v nemovité věci měli bydliště. Pokud v nemovité věci nemá bydliště žádná fyzická osoba (a poplatníkem je tedy vlastník této nemovité věci), připadne na vlastníka celá hmotnost, celý objem nebo celá objednaná kapacita za dané dílčí období.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 odstavci 5 se navrhuje umožnit, aby obec určila minimální výši dílčího základu pro poplatníka (tedy základu za dílčí období, kterým je kalendářní měsíc) a omezit tak motivaci obcházet poplatkovou povinnost tím, že se bude poplatník zbavovat komunálního odpadu nežádoucím způsobem (spalování vlastními silami, černé skládkování apod.).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25970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CC6BBF6-DB2D-4AB7-ADAA-A967D3C75112}"/>
              </a:ext>
            </a:extLst>
          </p:cNvPr>
          <p:cNvSpPr>
            <a:spLocks noGrp="1"/>
          </p:cNvSpPr>
          <p:nvPr>
            <p:ph idx="4294967295"/>
          </p:nvPr>
        </p:nvSpPr>
        <p:spPr>
          <a:xfrm>
            <a:off x="401216" y="542407"/>
            <a:ext cx="7886700" cy="6127750"/>
          </a:xfrm>
        </p:spPr>
        <p:txBody>
          <a:bodyPr>
            <a:normAutofit fontScale="85000" lnSpcReduction="10000"/>
          </a:bodyPr>
          <a:lstStyle/>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Zákon určuje maximální hodnotu minimálního dílčího základu, mj. proto, aby obec by nemohla pomocí tohoto institutu obejít maximální výši poplatku podle dílu 2, tím, že by určila minimální hodnotu dílčího základu například vyšší než je průměrné množství produkce komunálního odpadu na občana.  </a:t>
            </a: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V případě, že by obec nastavila výši poplatku 6 Kč za kilogram a minimální dílčí základ například na 20 kg, tedy 240 kg za rok, výše minimálního poplatku v dané obci by byla 1 440 Kč tedy více než je nejvyšší možný poplatek podle dílu 2. Maximální hodnota minimálního dílčího základu byla zvolena ve výši 10 Kg (na kalendářní měsíc) v případě hmotnostního základu a 60 l v případě objemového dílčího základu a v případě kapacitního dílčího základu. Nadto v případě vysokého minimálního dílčího základu by se nejednalo o poplatek za skutečné množství vyprodukovaného odpadu, což je podstatou tohoto poplatku.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Zákon určuje maximální hodnotu minimálního dílčího základu v případě objemového dílčího základu a v případě kapacitního dílčího základu ve stejné výši. Je tomu tak proto, že minimální dílčí základ má odpovídat očekávané minimální produkci odpadu na osobu. V případě objemového dílčího základu jde o očekávaný objem odloženého odpadu na osobu za měsíc a v případě kapacitního dílčího základu jde o minimální očekávaný objem objednaných soustřeďovacích prostředků na osobu za měsíc. Vzhledem k tomu, že obě hodnoty vychází z očekávaného objemu odloženého odpadu na osobu a období, lze očekávat, že budou stejné.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cs-CZ" sz="1800" dirty="0">
                <a:effectLst/>
                <a:latin typeface="Calibri" panose="020F0502020204030204" pitchFamily="34" charset="0"/>
                <a:ea typeface="Calibri" panose="020F0502020204030204" pitchFamily="34" charset="0"/>
                <a:cs typeface="Calibri" panose="020F0502020204030204" pitchFamily="34" charset="0"/>
              </a:rPr>
              <a:t>Fakticky představuje stejné množství odpadu i maximální hodnota u hmotnostního základu, protože dle výsledků studií v minulosti zpracovaných pro ministerstvo životního prostředí vyplývá, že 1 m</a:t>
            </a:r>
            <a:r>
              <a:rPr lang="cs-CZ" sz="1800" baseline="30000" dirty="0">
                <a:effectLst/>
                <a:latin typeface="Calibri" panose="020F0502020204030204" pitchFamily="34" charset="0"/>
                <a:ea typeface="Calibri" panose="020F0502020204030204" pitchFamily="34" charset="0"/>
                <a:cs typeface="Calibri" panose="020F0502020204030204" pitchFamily="34" charset="0"/>
              </a:rPr>
              <a:t>3</a:t>
            </a:r>
            <a:r>
              <a:rPr lang="cs-CZ" sz="1800" baseline="-25000" dirty="0">
                <a:effectLst/>
                <a:latin typeface="Calibri" panose="020F0502020204030204" pitchFamily="34" charset="0"/>
                <a:ea typeface="Calibri" panose="020F0502020204030204" pitchFamily="34" charset="0"/>
                <a:cs typeface="Calibri" panose="020F0502020204030204" pitchFamily="34" charset="0"/>
              </a:rPr>
              <a:t> </a:t>
            </a:r>
            <a:r>
              <a:rPr lang="cs-CZ" sz="1800" dirty="0">
                <a:effectLst/>
                <a:latin typeface="Calibri" panose="020F0502020204030204" pitchFamily="34" charset="0"/>
                <a:ea typeface="Calibri" panose="020F0502020204030204" pitchFamily="34" charset="0"/>
                <a:cs typeface="Calibri" panose="020F0502020204030204" pitchFamily="34" charset="0"/>
              </a:rPr>
              <a:t>komunálního odpadu váží přibližně 160 kg.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38117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BF97B45-AF5E-403F-AE16-619288FC456B}"/>
              </a:ext>
            </a:extLst>
          </p:cNvPr>
          <p:cNvSpPr>
            <a:spLocks noGrp="1"/>
          </p:cNvSpPr>
          <p:nvPr>
            <p:ph idx="4294967295"/>
          </p:nvPr>
        </p:nvSpPr>
        <p:spPr>
          <a:xfrm>
            <a:off x="765111" y="561068"/>
            <a:ext cx="7886700" cy="6127750"/>
          </a:xfrm>
        </p:spPr>
        <p:txBody>
          <a:bodyPr>
            <a:normAutofit fontScale="47500" lnSpcReduction="20000"/>
          </a:bodyPr>
          <a:lstStyle/>
          <a:p>
            <a:pPr marL="230400" indent="-230400" algn="just">
              <a:lnSpc>
                <a:spcPct val="120000"/>
              </a:lnSpc>
              <a:spcAft>
                <a:spcPts val="600"/>
              </a:spcAft>
            </a:pPr>
            <a:r>
              <a:rPr lang="cs-CZ" sz="4400" b="1" i="1" dirty="0"/>
              <a:t>§ 10l: Sazba poplatku</a:t>
            </a:r>
          </a:p>
          <a:p>
            <a:pPr marL="230400" indent="-230400" algn="just">
              <a:lnSpc>
                <a:spcPct val="115000"/>
              </a:lnSpc>
              <a:spcAft>
                <a:spcPts val="600"/>
              </a:spcAft>
            </a:pPr>
            <a:r>
              <a:rPr lang="cs-CZ" sz="2900" i="1" dirty="0">
                <a:effectLst/>
                <a:ea typeface="Times New Roman" panose="02020603050405020304" pitchFamily="18" charset="0"/>
              </a:rPr>
              <a:t>Sazba poplatku za odkládání komunálního odpadu z nemovité věci činí nejvýše</a:t>
            </a:r>
          </a:p>
          <a:p>
            <a:pPr marL="230400" lvl="1" indent="-230400" algn="just">
              <a:lnSpc>
                <a:spcPct val="115000"/>
              </a:lnSpc>
              <a:spcBef>
                <a:spcPts val="1000"/>
              </a:spcBef>
              <a:buFont typeface="+mj-lt"/>
              <a:buAutoNum type="alphaLcParenR"/>
              <a:tabLst>
                <a:tab pos="269875" algn="l"/>
              </a:tabLst>
            </a:pPr>
            <a:r>
              <a:rPr lang="cs-CZ" sz="2900" b="1" i="1" u="sng" dirty="0">
                <a:effectLst/>
                <a:ea typeface="Times New Roman" panose="02020603050405020304" pitchFamily="18" charset="0"/>
              </a:rPr>
              <a:t>6 Kč za kg, pokud je základem hmotnost odpadu,</a:t>
            </a:r>
          </a:p>
          <a:p>
            <a:pPr marL="230400" lvl="1" indent="-230400" algn="just">
              <a:lnSpc>
                <a:spcPct val="115000"/>
              </a:lnSpc>
              <a:spcBef>
                <a:spcPts val="1000"/>
              </a:spcBef>
              <a:buFont typeface="+mj-lt"/>
              <a:buAutoNum type="alphaLcParenR"/>
              <a:tabLst>
                <a:tab pos="269875" algn="l"/>
              </a:tabLst>
            </a:pPr>
            <a:r>
              <a:rPr lang="cs-CZ" sz="2900" b="1" i="1" u="sng" dirty="0">
                <a:effectLst/>
                <a:ea typeface="Times New Roman" panose="02020603050405020304" pitchFamily="18" charset="0"/>
              </a:rPr>
              <a:t>1 Kč za l, pokud je základem objem odpadu nebo kapacita soustřeďovacích prostředků.</a:t>
            </a:r>
          </a:p>
          <a:p>
            <a:pPr marL="230400" indent="-230400" algn="just">
              <a:lnSpc>
                <a:spcPct val="115000"/>
              </a:lnSpc>
              <a:spcAft>
                <a:spcPts val="1000"/>
              </a:spcAft>
            </a:pPr>
            <a:r>
              <a:rPr lang="cs-CZ" sz="2900" dirty="0">
                <a:effectLst/>
                <a:latin typeface="Calibri" panose="020F0502020204030204" pitchFamily="34" charset="0"/>
                <a:ea typeface="Calibri" panose="020F0502020204030204" pitchFamily="34" charset="0"/>
                <a:cs typeface="Calibri" panose="020F0502020204030204" pitchFamily="34" charset="0"/>
              </a:rPr>
              <a:t>Sazba poplatku je základním konstrukčním prvkem, který je údajem, pomocí kterého se vypočte poplatek ze základu poplatku.</a:t>
            </a:r>
            <a:endParaRPr lang="cs-CZ" sz="29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2900" dirty="0">
                <a:effectLst/>
                <a:latin typeface="Calibri" panose="020F0502020204030204" pitchFamily="34" charset="0"/>
                <a:ea typeface="Calibri" panose="020F0502020204030204" pitchFamily="34" charset="0"/>
                <a:cs typeface="Calibri" panose="020F0502020204030204" pitchFamily="34" charset="0"/>
              </a:rPr>
              <a:t>Sazba poplatku je uvedena pro jednotlivé dílčí základy, odpovídá tedy sazbě za dílčí období, kterým je kalendářní měsíc.</a:t>
            </a:r>
            <a:endParaRPr lang="cs-CZ" sz="29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2900" u="sng" dirty="0">
                <a:effectLst/>
                <a:latin typeface="Calibri" panose="020F0502020204030204" pitchFamily="34" charset="0"/>
                <a:ea typeface="Calibri" panose="020F0502020204030204" pitchFamily="34" charset="0"/>
                <a:cs typeface="Calibri" panose="020F0502020204030204" pitchFamily="34" charset="0"/>
              </a:rPr>
              <a:t>U hmotnostního základu </a:t>
            </a:r>
            <a:r>
              <a:rPr lang="cs-CZ" sz="2900" dirty="0">
                <a:effectLst/>
                <a:latin typeface="Calibri" panose="020F0502020204030204" pitchFamily="34" charset="0"/>
                <a:ea typeface="Calibri" panose="020F0502020204030204" pitchFamily="34" charset="0"/>
                <a:cs typeface="Calibri" panose="020F0502020204030204" pitchFamily="34" charset="0"/>
              </a:rPr>
              <a:t>je nejvyšší sazba poplatku nastavena ve výši </a:t>
            </a:r>
            <a:r>
              <a:rPr lang="cs-CZ" sz="2900" b="1" dirty="0">
                <a:effectLst/>
                <a:latin typeface="Calibri" panose="020F0502020204030204" pitchFamily="34" charset="0"/>
                <a:ea typeface="Calibri" panose="020F0502020204030204" pitchFamily="34" charset="0"/>
                <a:cs typeface="Calibri" panose="020F0502020204030204" pitchFamily="34" charset="0"/>
              </a:rPr>
              <a:t>6 Kč za kilogram</a:t>
            </a:r>
            <a:r>
              <a:rPr lang="cs-CZ" sz="2900" dirty="0">
                <a:effectLst/>
                <a:latin typeface="Calibri" panose="020F0502020204030204" pitchFamily="34" charset="0"/>
                <a:ea typeface="Calibri" panose="020F0502020204030204" pitchFamily="34" charset="0"/>
                <a:cs typeface="Calibri" panose="020F0502020204030204" pitchFamily="34" charset="0"/>
              </a:rPr>
              <a:t>. </a:t>
            </a:r>
          </a:p>
          <a:p>
            <a:pPr marL="230400" indent="-230400" algn="just">
              <a:lnSpc>
                <a:spcPct val="115000"/>
              </a:lnSpc>
              <a:spcAft>
                <a:spcPts val="1000"/>
              </a:spcAft>
            </a:pPr>
            <a:r>
              <a:rPr lang="cs-CZ" sz="2900" u="sng" dirty="0">
                <a:effectLst/>
                <a:latin typeface="Calibri" panose="020F0502020204030204" pitchFamily="34" charset="0"/>
                <a:ea typeface="Calibri" panose="020F0502020204030204" pitchFamily="34" charset="0"/>
                <a:cs typeface="Calibri" panose="020F0502020204030204" pitchFamily="34" charset="0"/>
              </a:rPr>
              <a:t>V případě objemového dílčího základu a kapacitního dílčího základu </a:t>
            </a:r>
            <a:r>
              <a:rPr lang="cs-CZ" sz="2900" dirty="0">
                <a:effectLst/>
                <a:latin typeface="Calibri" panose="020F0502020204030204" pitchFamily="34" charset="0"/>
                <a:ea typeface="Calibri" panose="020F0502020204030204" pitchFamily="34" charset="0"/>
                <a:cs typeface="Calibri" panose="020F0502020204030204" pitchFamily="34" charset="0"/>
              </a:rPr>
              <a:t>je nejvyšší sazba poplatku ve stejné výši a to </a:t>
            </a:r>
            <a:r>
              <a:rPr lang="cs-CZ" sz="2900" b="1" dirty="0">
                <a:effectLst/>
                <a:latin typeface="Calibri" panose="020F0502020204030204" pitchFamily="34" charset="0"/>
                <a:ea typeface="Calibri" panose="020F0502020204030204" pitchFamily="34" charset="0"/>
                <a:cs typeface="Calibri" panose="020F0502020204030204" pitchFamily="34" charset="0"/>
              </a:rPr>
              <a:t>1 Kč za litr</a:t>
            </a:r>
            <a:r>
              <a:rPr lang="cs-CZ" sz="2900" dirty="0">
                <a:effectLst/>
                <a:latin typeface="Calibri" panose="020F0502020204030204" pitchFamily="34" charset="0"/>
                <a:ea typeface="Calibri" panose="020F0502020204030204" pitchFamily="34" charset="0"/>
                <a:cs typeface="Calibri" panose="020F0502020204030204" pitchFamily="34" charset="0"/>
              </a:rPr>
              <a:t>. S ohledem na výše uvedený přepočet si všechny tři sazby pro jednotlivé základy po zaokrouhlení odpovídají. </a:t>
            </a:r>
            <a:endParaRPr lang="cs-CZ" sz="29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2900" dirty="0">
                <a:effectLst/>
                <a:latin typeface="Calibri" panose="020F0502020204030204" pitchFamily="34" charset="0"/>
                <a:ea typeface="Calibri" panose="020F0502020204030204" pitchFamily="34" charset="0"/>
                <a:cs typeface="Calibri" panose="020F0502020204030204" pitchFamily="34" charset="0"/>
              </a:rPr>
              <a:t>Toto nastavení je optimální z několika důvodů. Pokud použijeme průměrnou produkci komunálních odpadů původem z obcí na jednoho obyvatele, která podle údajů ministerstva činila za rok 2013 205 kg, a vztáhneme na ni maximální sazbu poplatku, přesáhne mírně maximální výši poplatku podle dílu 2, což znamená, že si nastavení těchto dvou poplatků odpovídají, přičemž u tohoto poplatku je zachována jeho základní motivační funkce. </a:t>
            </a:r>
            <a:endParaRPr lang="cs-CZ" sz="29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60175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7D759E7-B930-42FE-8F8C-D1B9EB58310A}"/>
              </a:ext>
            </a:extLst>
          </p:cNvPr>
          <p:cNvSpPr>
            <a:spLocks noGrp="1"/>
          </p:cNvSpPr>
          <p:nvPr>
            <p:ph idx="4294967295"/>
          </p:nvPr>
        </p:nvSpPr>
        <p:spPr>
          <a:xfrm>
            <a:off x="737119" y="1095375"/>
            <a:ext cx="7886700" cy="4667250"/>
          </a:xfrm>
        </p:spPr>
        <p:txBody>
          <a:bodyPr>
            <a:normAutofit fontScale="77500" lnSpcReduction="20000"/>
          </a:bodyPr>
          <a:lstStyle/>
          <a:p>
            <a:pPr marL="230400" indent="-230400" algn="just">
              <a:lnSpc>
                <a:spcPct val="120000"/>
              </a:lnSpc>
              <a:spcAft>
                <a:spcPts val="600"/>
              </a:spcAft>
            </a:pPr>
            <a:r>
              <a:rPr lang="cs-CZ" b="1" i="1" dirty="0"/>
              <a:t>§ 10m: Výpočet poplatku</a:t>
            </a:r>
          </a:p>
          <a:p>
            <a:pPr marL="230400" lvl="0" indent="-230400" algn="just">
              <a:lnSpc>
                <a:spcPct val="115000"/>
              </a:lnSpc>
              <a:spcAft>
                <a:spcPts val="600"/>
              </a:spcAft>
              <a:buFont typeface="+mj-lt"/>
              <a:buAutoNum type="arabicParenBoth"/>
              <a:tabLst>
                <a:tab pos="497205" algn="l"/>
                <a:tab pos="540385" algn="l"/>
              </a:tabLst>
            </a:pPr>
            <a:r>
              <a:rPr lang="cs-CZ" sz="1900" i="1" dirty="0">
                <a:effectLst/>
                <a:ea typeface="Times New Roman" panose="02020603050405020304" pitchFamily="18" charset="0"/>
              </a:rPr>
              <a:t> Poplatek za odkládání komunálního odpadu z nemovité věci se vypočte jako součet dílčích poplatků za jednotlivá dílčí období, na jejichž konci </a:t>
            </a:r>
          </a:p>
          <a:p>
            <a:pPr marL="230400" lvl="1" indent="-230400" algn="just">
              <a:lnSpc>
                <a:spcPct val="115000"/>
              </a:lnSpc>
              <a:spcBef>
                <a:spcPts val="1000"/>
              </a:spcBef>
              <a:buFont typeface="+mj-lt"/>
              <a:buAutoNum type="alphaLcParenR"/>
              <a:tabLst>
                <a:tab pos="269875" algn="l"/>
              </a:tabLst>
            </a:pPr>
            <a:r>
              <a:rPr lang="cs-CZ" sz="1900" i="1" dirty="0">
                <a:effectLst/>
                <a:ea typeface="Times New Roman" panose="02020603050405020304" pitchFamily="18" charset="0"/>
              </a:rPr>
              <a:t>měl poplatník v nemovité věci bydliště, nebo</a:t>
            </a:r>
          </a:p>
          <a:p>
            <a:pPr marL="230400" lvl="1" indent="-230400" algn="just">
              <a:lnSpc>
                <a:spcPct val="115000"/>
              </a:lnSpc>
              <a:spcBef>
                <a:spcPts val="1000"/>
              </a:spcBef>
              <a:spcAft>
                <a:spcPts val="600"/>
              </a:spcAft>
              <a:buFont typeface="+mj-lt"/>
              <a:buAutoNum type="alphaLcParenR"/>
              <a:tabLst>
                <a:tab pos="269875" algn="l"/>
              </a:tabLst>
            </a:pPr>
            <a:r>
              <a:rPr lang="cs-CZ" sz="1900" i="1" dirty="0">
                <a:effectLst/>
                <a:ea typeface="Times New Roman" panose="02020603050405020304" pitchFamily="18" charset="0"/>
              </a:rPr>
              <a:t>neměla v nemovité věci bydliště žádná fyzická osoba v případě, že poplatníkem je vlastník této nemovité věci.</a:t>
            </a:r>
          </a:p>
          <a:p>
            <a:pPr marL="230400" lvl="0" indent="-230400" algn="just">
              <a:lnSpc>
                <a:spcPct val="115000"/>
              </a:lnSpc>
              <a:spcAft>
                <a:spcPts val="600"/>
              </a:spcAft>
              <a:buFont typeface="+mj-lt"/>
              <a:buAutoNum type="arabicParenBoth"/>
              <a:tabLst>
                <a:tab pos="497205" algn="l"/>
                <a:tab pos="540385" algn="l"/>
              </a:tabLst>
            </a:pPr>
            <a:r>
              <a:rPr lang="cs-CZ" sz="1900" i="1" dirty="0">
                <a:effectLst/>
                <a:ea typeface="Times New Roman" panose="02020603050405020304" pitchFamily="18" charset="0"/>
              </a:rPr>
              <a:t> Dílčí poplatek za dílčí období se vypočte jako součin základu dílčího poplatku zaokrouhleného na celé kilogramy nebo litry nahoru a sazby pro tento základ.</a:t>
            </a:r>
          </a:p>
          <a:p>
            <a:pPr marL="230400" indent="-230400" algn="just">
              <a:lnSpc>
                <a:spcPct val="115000"/>
              </a:lnSpc>
              <a:spcAft>
                <a:spcPts val="1000"/>
              </a:spcAft>
            </a:pPr>
            <a:r>
              <a:rPr lang="cs-CZ" sz="1900" dirty="0">
                <a:effectLst/>
                <a:latin typeface="Calibri" panose="020F0502020204030204" pitchFamily="34" charset="0"/>
                <a:ea typeface="Calibri" panose="020F0502020204030204" pitchFamily="34" charset="0"/>
                <a:cs typeface="Calibri" panose="020F0502020204030204" pitchFamily="34" charset="0"/>
              </a:rPr>
              <a:t>Výpočet poplatku je základním konstrukčním prvkem, který určuje vzorec, pomocí kterého se vypočte konkrétní výše poplatku.</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900" dirty="0">
                <a:effectLst/>
                <a:latin typeface="Calibri" panose="020F0502020204030204" pitchFamily="34" charset="0"/>
                <a:ea typeface="Calibri" panose="020F0502020204030204" pitchFamily="34" charset="0"/>
                <a:cs typeface="Calibri" panose="020F0502020204030204" pitchFamily="34" charset="0"/>
              </a:rPr>
              <a:t>Poplatek se vypočte jako součet dílčích poplatků za jednotlivé kalendářní měsíce. Dílčí poplatek za kalendářní měsíc se pak vypočte jako součin základu zaokrouhleného na celé jednotky nahoru (tedy množství odloženého odpadu nebo objem objednané kapacity) a sazby pro tento základ.</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866784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0DB5260-5695-4CC6-9FC5-004783BF6A6A}"/>
              </a:ext>
            </a:extLst>
          </p:cNvPr>
          <p:cNvSpPr>
            <a:spLocks noGrp="1"/>
          </p:cNvSpPr>
          <p:nvPr>
            <p:ph idx="4294967295"/>
          </p:nvPr>
        </p:nvSpPr>
        <p:spPr>
          <a:xfrm>
            <a:off x="419877" y="1312441"/>
            <a:ext cx="7886700" cy="4667250"/>
          </a:xfrm>
        </p:spPr>
        <p:txBody>
          <a:bodyPr>
            <a:normAutofit fontScale="55000" lnSpcReduction="20000"/>
          </a:bodyPr>
          <a:lstStyle/>
          <a:p>
            <a:pPr marL="230400" indent="-230400" algn="just">
              <a:lnSpc>
                <a:spcPct val="115000"/>
              </a:lnSpc>
              <a:spcAft>
                <a:spcPts val="600"/>
              </a:spcAft>
            </a:pPr>
            <a:r>
              <a:rPr lang="cs-CZ" sz="2600" i="1" dirty="0">
                <a:effectLst/>
                <a:ea typeface="Times New Roman" panose="02020603050405020304" pitchFamily="18" charset="0"/>
              </a:rPr>
              <a:t>§ 10n</a:t>
            </a:r>
            <a:r>
              <a:rPr lang="cs-CZ" sz="2600" i="1" dirty="0">
                <a:ea typeface="Times New Roman" panose="02020603050405020304" pitchFamily="18" charset="0"/>
              </a:rPr>
              <a:t>:</a:t>
            </a:r>
            <a:r>
              <a:rPr lang="cs-CZ" sz="2600" b="1" i="1" dirty="0">
                <a:effectLst/>
                <a:ea typeface="Calibri" panose="020F0502020204030204" pitchFamily="34" charset="0"/>
              </a:rPr>
              <a:t> Plátce poplatku</a:t>
            </a:r>
          </a:p>
          <a:p>
            <a:pPr marL="230400" lvl="0" indent="-230400" algn="just">
              <a:lnSpc>
                <a:spcPct val="115000"/>
              </a:lnSpc>
              <a:spcAft>
                <a:spcPts val="600"/>
              </a:spcAft>
              <a:buFont typeface="+mj-lt"/>
              <a:buAutoNum type="arabicParenBoth"/>
              <a:tabLst>
                <a:tab pos="497205" algn="l"/>
                <a:tab pos="540385" algn="l"/>
              </a:tabLst>
            </a:pPr>
            <a:r>
              <a:rPr lang="cs-CZ" sz="2600" i="1" dirty="0">
                <a:effectLst/>
                <a:ea typeface="Times New Roman" panose="02020603050405020304" pitchFamily="18" charset="0"/>
              </a:rPr>
              <a:t>Plátcem poplatku za odkládání komunálního odpadu z nemovité věci je </a:t>
            </a:r>
          </a:p>
          <a:p>
            <a:pPr marL="230400" lvl="1" indent="-230400" algn="just">
              <a:lnSpc>
                <a:spcPct val="115000"/>
              </a:lnSpc>
              <a:spcBef>
                <a:spcPts val="1000"/>
              </a:spcBef>
              <a:buFont typeface="+mj-lt"/>
              <a:buAutoNum type="alphaLcParenR"/>
              <a:tabLst>
                <a:tab pos="269875" algn="l"/>
              </a:tabLst>
            </a:pPr>
            <a:r>
              <a:rPr lang="cs-CZ" sz="2600" b="1" i="1" u="sng" dirty="0">
                <a:effectLst/>
                <a:ea typeface="Times New Roman" panose="02020603050405020304" pitchFamily="18" charset="0"/>
              </a:rPr>
              <a:t>společenství vlastníků jednotek, pokud pro dům vzniklo, nebo</a:t>
            </a:r>
          </a:p>
          <a:p>
            <a:pPr marL="230400" lvl="1" indent="-230400" algn="just">
              <a:lnSpc>
                <a:spcPct val="115000"/>
              </a:lnSpc>
              <a:spcBef>
                <a:spcPts val="1000"/>
              </a:spcBef>
              <a:spcAft>
                <a:spcPts val="600"/>
              </a:spcAft>
              <a:buFont typeface="+mj-lt"/>
              <a:buAutoNum type="alphaLcParenR"/>
              <a:tabLst>
                <a:tab pos="269875" algn="l"/>
              </a:tabLst>
            </a:pPr>
            <a:r>
              <a:rPr lang="cs-CZ" sz="2600" b="1" i="1" u="sng" dirty="0">
                <a:effectLst/>
                <a:ea typeface="Times New Roman" panose="02020603050405020304" pitchFamily="18" charset="0"/>
              </a:rPr>
              <a:t>vlastník nemovité věci v ostatních případech.</a:t>
            </a:r>
          </a:p>
          <a:p>
            <a:pPr marL="230400" lvl="0" indent="-230400" algn="just">
              <a:lnSpc>
                <a:spcPct val="115000"/>
              </a:lnSpc>
              <a:spcAft>
                <a:spcPts val="600"/>
              </a:spcAft>
              <a:buFont typeface="+mj-lt"/>
              <a:buAutoNum type="arabicParenBoth"/>
              <a:tabLst>
                <a:tab pos="497205" algn="l"/>
                <a:tab pos="540385" algn="l"/>
              </a:tabLst>
            </a:pPr>
            <a:r>
              <a:rPr lang="cs-CZ" sz="2600" i="1" dirty="0">
                <a:effectLst/>
                <a:ea typeface="Times New Roman" panose="02020603050405020304" pitchFamily="18" charset="0"/>
              </a:rPr>
              <a:t>Plátce poplatku je povinen vybrat poplatek od poplatníka.</a:t>
            </a:r>
          </a:p>
          <a:p>
            <a:pPr marL="230400" indent="-230400" algn="just">
              <a:lnSpc>
                <a:spcPct val="115000"/>
              </a:lnSpc>
              <a:spcAft>
                <a:spcPts val="1000"/>
              </a:spcAft>
            </a:pPr>
            <a:r>
              <a:rPr lang="cs-CZ" sz="2600" dirty="0">
                <a:effectLst/>
                <a:latin typeface="Calibri" panose="020F0502020204030204" pitchFamily="34" charset="0"/>
                <a:ea typeface="Calibri" panose="020F0502020204030204" pitchFamily="34" charset="0"/>
                <a:cs typeface="Calibri" panose="020F0502020204030204" pitchFamily="34" charset="0"/>
              </a:rPr>
              <a:t>Pro zjednodušení správy poplatku za odkládání komunálního odpadu z nemovité věci se zavádí plátce poplatku, který od poplatníků poplatek vybere a odvede jej správci poplatku, tedy obecnímu úřadu. </a:t>
            </a:r>
            <a:endParaRPr lang="cs-CZ" sz="26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2600" dirty="0">
                <a:effectLst/>
                <a:latin typeface="Calibri" panose="020F0502020204030204" pitchFamily="34" charset="0"/>
                <a:ea typeface="Calibri" panose="020F0502020204030204" pitchFamily="34" charset="0"/>
                <a:cs typeface="Calibri" panose="020F0502020204030204" pitchFamily="34" charset="0"/>
              </a:rPr>
              <a:t>Plátcem poplatku je společenství vlastníků jednotek, pokud pro daný dům (který je součástí předmětné nemovité věci) vzniklo. V ostatních případech je plátcem poplatku vlastník nemovité věci (včetně svěřenských a jiných fondů, srov. § 10s).</a:t>
            </a:r>
            <a:endParaRPr lang="cs-CZ" sz="26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2600" dirty="0">
                <a:effectLst/>
                <a:latin typeface="Calibri" panose="020F0502020204030204" pitchFamily="34" charset="0"/>
                <a:ea typeface="Calibri" panose="020F0502020204030204" pitchFamily="34" charset="0"/>
                <a:cs typeface="Calibri" panose="020F0502020204030204" pitchFamily="34" charset="0"/>
              </a:rPr>
              <a:t>V případě, že by vlastník nemovité věci nebo svěřenský fond byl zároveň poplatníkem poplatku, tak vůči sobě z povahy věci v roli plátce poplatku nevystupuje, ale jedná se správcem poplatku přímo jako poplatník.</a:t>
            </a:r>
            <a:endParaRPr lang="cs-CZ"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92180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462C25-0B3F-4739-A77A-DCD871CD7ED0}"/>
              </a:ext>
            </a:extLst>
          </p:cNvPr>
          <p:cNvSpPr>
            <a:spLocks noGrp="1"/>
          </p:cNvSpPr>
          <p:nvPr>
            <p:ph type="title"/>
          </p:nvPr>
        </p:nvSpPr>
        <p:spPr/>
        <p:txBody>
          <a:bodyPr/>
          <a:lstStyle/>
          <a:p>
            <a:r>
              <a:rPr lang="cs-CZ" b="1" dirty="0"/>
              <a:t>Díl 4: Společná ustanovení</a:t>
            </a:r>
          </a:p>
        </p:txBody>
      </p:sp>
      <p:sp>
        <p:nvSpPr>
          <p:cNvPr id="3" name="Zástupný obsah 2">
            <a:extLst>
              <a:ext uri="{FF2B5EF4-FFF2-40B4-BE49-F238E27FC236}">
                <a16:creationId xmlns:a16="http://schemas.microsoft.com/office/drawing/2014/main" id="{FBD9FD62-2FD2-4C33-8AA5-5F1983780EA6}"/>
              </a:ext>
            </a:extLst>
          </p:cNvPr>
          <p:cNvSpPr>
            <a:spLocks noGrp="1"/>
          </p:cNvSpPr>
          <p:nvPr>
            <p:ph idx="1"/>
          </p:nvPr>
        </p:nvSpPr>
        <p:spPr>
          <a:xfrm>
            <a:off x="628650" y="1825624"/>
            <a:ext cx="7886700" cy="4667249"/>
          </a:xfrm>
        </p:spPr>
        <p:txBody>
          <a:bodyPr>
            <a:normAutofit/>
          </a:bodyPr>
          <a:lstStyle/>
          <a:p>
            <a:pPr marL="230400" indent="-230400" algn="just">
              <a:lnSpc>
                <a:spcPct val="115000"/>
              </a:lnSpc>
              <a:spcAft>
                <a:spcPts val="600"/>
              </a:spcAft>
            </a:pPr>
            <a:r>
              <a:rPr lang="cs-CZ" sz="1800" i="1" dirty="0">
                <a:effectLst/>
                <a:ea typeface="Times New Roman" panose="02020603050405020304" pitchFamily="18" charset="0"/>
              </a:rPr>
              <a:t>§ 10o</a:t>
            </a:r>
            <a:r>
              <a:rPr lang="cs-CZ" sz="1800" i="1" dirty="0">
                <a:ea typeface="Times New Roman" panose="02020603050405020304" pitchFamily="18" charset="0"/>
              </a:rPr>
              <a:t>: </a:t>
            </a:r>
            <a:r>
              <a:rPr lang="cs-CZ" sz="1800" b="1" i="1" dirty="0">
                <a:effectLst/>
                <a:ea typeface="Calibri" panose="020F0502020204030204" pitchFamily="34" charset="0"/>
              </a:rPr>
              <a:t>Poplatkové období a dílčí období</a:t>
            </a:r>
          </a:p>
          <a:p>
            <a:pPr marL="230400" lvl="0" indent="-230400" algn="just">
              <a:lnSpc>
                <a:spcPct val="115000"/>
              </a:lnSpc>
              <a:spcAft>
                <a:spcPts val="600"/>
              </a:spcAft>
              <a:buFont typeface="+mj-lt"/>
              <a:buAutoNum type="arabicParenBoth"/>
              <a:tabLst>
                <a:tab pos="497205" algn="l"/>
                <a:tab pos="540385" algn="l"/>
              </a:tabLst>
            </a:pPr>
            <a:r>
              <a:rPr lang="cs-CZ" sz="1800" i="1" dirty="0">
                <a:effectLst/>
                <a:ea typeface="Times New Roman" panose="02020603050405020304" pitchFamily="18" charset="0"/>
              </a:rPr>
              <a:t> Poplatkovým obdobím poplatků za komunální odpad je kalendářní rok.</a:t>
            </a:r>
          </a:p>
          <a:p>
            <a:pPr marL="230400" lvl="0" indent="-230400" algn="just">
              <a:lnSpc>
                <a:spcPct val="115000"/>
              </a:lnSpc>
              <a:spcAft>
                <a:spcPts val="600"/>
              </a:spcAft>
              <a:buFont typeface="+mj-lt"/>
              <a:buAutoNum type="arabicParenBoth"/>
              <a:tabLst>
                <a:tab pos="497205" algn="l"/>
                <a:tab pos="540385" algn="l"/>
              </a:tabLst>
            </a:pPr>
            <a:r>
              <a:rPr lang="cs-CZ" sz="1800" i="1" dirty="0">
                <a:effectLst/>
                <a:ea typeface="Times New Roman" panose="02020603050405020304" pitchFamily="18" charset="0"/>
              </a:rPr>
              <a:t> Dílčím obdobím poplatků za komunální odpad je kalendářní měsíc.</a:t>
            </a: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Pro oba poplatky za komunální odpad platí, že poplatkovým obdobím je kalendářní rok. Obec v návaznosti na poplatkové období určí splatnost poplatku (§ 14 odst. 2 zákona o místních poplatcích).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30400" indent="-230400" algn="just">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Vzhledem k tomu, že v průběhu poplatkového období může docházet ke změnám, které mají vliv na výši poplatku (změna obce, ve které je fyzická osoba přihlášená, vznik nároku na osvobození apod.), zavádí se dílčí období, kterými jsou kalendářní měsíce, přičemž je zásadně rozhodný konečný stav v poslední den posuzovaného dílčího období.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85581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6724304-C068-4F44-A940-3C188D564831}"/>
              </a:ext>
            </a:extLst>
          </p:cNvPr>
          <p:cNvSpPr>
            <a:spLocks noGrp="1"/>
          </p:cNvSpPr>
          <p:nvPr>
            <p:ph idx="4294967295"/>
          </p:nvPr>
        </p:nvSpPr>
        <p:spPr>
          <a:xfrm>
            <a:off x="628650" y="873902"/>
            <a:ext cx="7886700" cy="4667250"/>
          </a:xfrm>
        </p:spPr>
        <p:txBody>
          <a:bodyPr>
            <a:normAutofit lnSpcReduction="10000"/>
          </a:bodyPr>
          <a:lstStyle/>
          <a:p>
            <a:pPr marL="230400" indent="-230400" algn="just">
              <a:lnSpc>
                <a:spcPct val="110000"/>
              </a:lnSpc>
              <a:spcAft>
                <a:spcPts val="600"/>
              </a:spcAft>
              <a:tabLst>
                <a:tab pos="497205" algn="l"/>
                <a:tab pos="540385" algn="l"/>
                <a:tab pos="270510" algn="l"/>
              </a:tabLst>
            </a:pPr>
            <a:r>
              <a:rPr lang="cs-CZ" sz="2400" b="1" i="1" dirty="0"/>
              <a:t>§ 10p: Solidární poplatková povinnost</a:t>
            </a:r>
          </a:p>
          <a:p>
            <a:pPr marL="230400" indent="-230400" algn="just">
              <a:lnSpc>
                <a:spcPct val="115000"/>
              </a:lnSpc>
              <a:tabLst>
                <a:tab pos="497205" algn="l"/>
                <a:tab pos="540385" algn="l"/>
                <a:tab pos="270510" algn="l"/>
              </a:tabLst>
            </a:pPr>
            <a:r>
              <a:rPr lang="cs-CZ" sz="1800" i="1" dirty="0">
                <a:effectLst/>
                <a:ea typeface="Times New Roman" panose="02020603050405020304" pitchFamily="18" charset="0"/>
              </a:rPr>
              <a:t>Spoluvlastníci nemovité věci zahrnující byt, rodinný dům nebo stavbu pro rodinnou rekreaci jsou povinni plnit poplatkovou povinnost společně a nerozdílně</a:t>
            </a:r>
            <a:r>
              <a:rPr lang="cs-CZ" sz="1800" dirty="0">
                <a:effectLst/>
                <a:ea typeface="Times New Roman" panose="02020603050405020304" pitchFamily="18" charset="0"/>
              </a:rPr>
              <a:t>.</a:t>
            </a:r>
          </a:p>
          <a:p>
            <a:pPr marL="230400" indent="-230400" algn="just">
              <a:lnSpc>
                <a:spcPct val="115000"/>
              </a:lnSpc>
            </a:pPr>
            <a:r>
              <a:rPr lang="cs-CZ" sz="1800" dirty="0">
                <a:effectLst/>
                <a:ea typeface="Calibri" panose="020F0502020204030204" pitchFamily="34" charset="0"/>
                <a:cs typeface="Calibri" panose="020F0502020204030204" pitchFamily="34" charset="0"/>
              </a:rPr>
              <a:t>Pro oba poplatky za komunální odpad se uplatní solidární poplatková povinnost vlastníků nemovité věci v případě, že má tato nemovitá věc více spoluvlastníků.</a:t>
            </a:r>
            <a:endParaRPr lang="cs-CZ" sz="1800" dirty="0">
              <a:effectLst/>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ea typeface="Calibri" panose="020F0502020204030204" pitchFamily="34" charset="0"/>
                <a:cs typeface="Calibri" panose="020F0502020204030204" pitchFamily="34" charset="0"/>
              </a:rPr>
              <a:t>Všichni spoluvlastníci nemovité věci tak vystupují jako jediný daňový subjekt, tedy jako jediný poplatník nebo jediný plátce a plní poplatkové povinnosti společně a nerozdílně. To znamená, že správce poplatku může požadovat splnění poplatkové povinnosti po libovolném spoluvlastníkovi, a to v plné výši. Vzájemné vyrovnání spoluvlastníků je věcí jejich soukromoprávní dohody.</a:t>
            </a:r>
            <a:endParaRPr lang="cs-CZ" sz="1800" dirty="0">
              <a:effectLst/>
              <a:ea typeface="Calibri" panose="020F0502020204030204" pitchFamily="34" charset="0"/>
              <a:cs typeface="Times New Roman" panose="02020603050405020304" pitchFamily="18" charset="0"/>
            </a:endParaRPr>
          </a:p>
          <a:p>
            <a:pPr marL="230400" indent="-230400" algn="just">
              <a:lnSpc>
                <a:spcPct val="115000"/>
              </a:lnSpc>
            </a:pPr>
            <a:r>
              <a:rPr lang="cs-CZ" sz="1800" dirty="0">
                <a:effectLst/>
                <a:ea typeface="Calibri" panose="020F0502020204030204" pitchFamily="34" charset="0"/>
                <a:cs typeface="Calibri" panose="020F0502020204030204" pitchFamily="34" charset="0"/>
              </a:rPr>
              <a:t>Tato úprava se přejímá ze stávajícího § 10b odst. 1 písm. b) věty za středníkem zákona o místních poplatcích.</a:t>
            </a:r>
            <a:endParaRPr lang="cs-CZ" sz="18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74543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A808F8D-F374-4B99-BE67-F69A682C5165}"/>
              </a:ext>
            </a:extLst>
          </p:cNvPr>
          <p:cNvSpPr>
            <a:spLocks noGrp="1"/>
          </p:cNvSpPr>
          <p:nvPr>
            <p:ph idx="4294967295"/>
          </p:nvPr>
        </p:nvSpPr>
        <p:spPr>
          <a:xfrm>
            <a:off x="559837" y="967209"/>
            <a:ext cx="7886700" cy="4667250"/>
          </a:xfrm>
        </p:spPr>
        <p:txBody>
          <a:bodyPr>
            <a:normAutofit lnSpcReduction="10000"/>
          </a:bodyPr>
          <a:lstStyle/>
          <a:p>
            <a:pPr marL="230400" indent="-230400" algn="just">
              <a:lnSpc>
                <a:spcPct val="100000"/>
              </a:lnSpc>
              <a:spcAft>
                <a:spcPts val="600"/>
              </a:spcAft>
            </a:pPr>
            <a:r>
              <a:rPr lang="cs-CZ" sz="2400" b="1" i="1" dirty="0"/>
              <a:t>§ 10q: Jednotky</a:t>
            </a:r>
          </a:p>
          <a:p>
            <a:pPr marL="230400" indent="-230400" algn="just">
              <a:lnSpc>
                <a:spcPct val="115000"/>
              </a:lnSpc>
            </a:pPr>
            <a:r>
              <a:rPr lang="cs-CZ" sz="1800" i="1" dirty="0">
                <a:effectLst/>
                <a:ea typeface="Times New Roman" panose="02020603050405020304" pitchFamily="18" charset="0"/>
              </a:rPr>
              <a:t>Ustanovení o nemovité věci se použijí obdobně i na jednotku, která je vymezena podle zákona o vlastnictví bytů, spolu s touto jednotkou spojeným podílem na společných částech domu, a pokud je s ní spojeno vlastnictví k pozemku, tak i spolu s podílem na tomto pozemku.</a:t>
            </a: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S ohledem na existenci jednotek podle zákona o vlastnictví bytů se doplňuje ustanovení, které je v daňových zákonech v širším smyslu standardním a jehož účelem je i na tyto jednotky vztáhnout režim nových jednotek podle občanského zákoníku. V návaznosti na toto ustanovení je třeba i na jednotku podle zákona o vlastnictví bytů hledět jako na nemovitou věc.</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Z uvedeného vyplývá, že například pro účely § 10e odst. 1 písm. b) je nemovitou věcí zahrnující byt (zahrnující byt ve smyslu právním) také bytová jednotka podle zákona o vlastnictví bytů.</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915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3997D82-9045-4E2C-8397-3CA85D1157E3}"/>
              </a:ext>
            </a:extLst>
          </p:cNvPr>
          <p:cNvSpPr>
            <a:spLocks noGrp="1"/>
          </p:cNvSpPr>
          <p:nvPr>
            <p:ph idx="4294967295"/>
          </p:nvPr>
        </p:nvSpPr>
        <p:spPr>
          <a:xfrm>
            <a:off x="475861" y="1144490"/>
            <a:ext cx="7886700" cy="4764088"/>
          </a:xfrm>
        </p:spPr>
        <p:txBody>
          <a:bodyPr>
            <a:normAutofit lnSpcReduction="10000"/>
          </a:bodyPr>
          <a:lstStyle/>
          <a:p>
            <a:pPr marL="230400" indent="-230400" algn="just">
              <a:lnSpc>
                <a:spcPct val="100000"/>
              </a:lnSpc>
              <a:spcAft>
                <a:spcPts val="600"/>
              </a:spcAft>
            </a:pPr>
            <a:r>
              <a:rPr lang="cs-CZ" sz="2400" b="1" i="1" dirty="0"/>
              <a:t>§ 10r: Nemovitá věc vložená do fondu</a:t>
            </a:r>
          </a:p>
          <a:p>
            <a:pPr marL="230400" indent="-230400" algn="just">
              <a:lnSpc>
                <a:spcPct val="115000"/>
              </a:lnSpc>
            </a:pPr>
            <a:r>
              <a:rPr lang="cs-CZ" sz="1800" i="1" dirty="0">
                <a:effectLst/>
                <a:ea typeface="Times New Roman" panose="02020603050405020304" pitchFamily="18" charset="0"/>
              </a:rPr>
              <a:t>Na svěřenský fond, podílový fond nebo fond obhospodařovaný penzijní společností, do kterých je vložena nemovitá věc, se pro účely poplatků za komunální odpad hledí jako na vlastníka této nemovité věci.“.</a:t>
            </a: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S ohledem na možnost, vyčlenit majetek do svěřenského fondu, podílového fondu či fondu obhospodařovaného penzijní společností by bylo ve všech ustanoveních hovořících o vlastníku nemovité věci nutné hovořit o „fondu, do kterého je vložena nemovitá věc“.</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Z důvodu zpřehlednění právní úpravy se stanoví právní fikce vlastnictví, kdy se na fond, do kterého je vložena nemovitá věc, hledí jako na vlastníka této věci. </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Tyto fondy mají pro účely správy poplatků procesní způsobilost a jsou poplatkovým subjektem podle daňového řádu (srov. § 20 odst. 3 daňového řádu a § 24 odst. 6 daňového řádu).</a:t>
            </a:r>
            <a:endParaRPr lang="cs-CZ" sz="1800" dirty="0">
              <a:effectLst/>
              <a:latin typeface="Times New Roman" panose="02020603050405020304" pitchFamily="18" charset="0"/>
              <a:ea typeface="Times New Roman" panose="02020603050405020304" pitchFamily="18" charset="0"/>
            </a:endParaRPr>
          </a:p>
          <a:p>
            <a:pPr indent="269875" algn="just">
              <a:lnSpc>
                <a:spcPct val="115000"/>
              </a:lnSpc>
              <a:spcBef>
                <a:spcPts val="1200"/>
              </a:spcBef>
              <a:spcAft>
                <a:spcPts val="600"/>
              </a:spcAft>
            </a:pPr>
            <a:endParaRPr lang="cs-CZ" sz="1800" i="1"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656879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D0F8E69-B619-4087-9E65-B0CE23664A84}"/>
              </a:ext>
            </a:extLst>
          </p:cNvPr>
          <p:cNvSpPr>
            <a:spLocks noGrp="1"/>
          </p:cNvSpPr>
          <p:nvPr>
            <p:ph idx="4294967295"/>
          </p:nvPr>
        </p:nvSpPr>
        <p:spPr>
          <a:xfrm>
            <a:off x="270588" y="845910"/>
            <a:ext cx="7886700" cy="4667250"/>
          </a:xfrm>
        </p:spPr>
        <p:txBody>
          <a:bodyPr>
            <a:normAutofit/>
          </a:bodyPr>
          <a:lstStyle/>
          <a:p>
            <a:pPr algn="just"/>
            <a:r>
              <a:rPr lang="cs-CZ" sz="1500" i="1" dirty="0"/>
              <a:t>§ 11</a:t>
            </a:r>
          </a:p>
          <a:p>
            <a:pPr algn="just"/>
            <a:r>
              <a:rPr lang="cs-CZ" sz="1500" i="1" dirty="0"/>
              <a:t>(1) Nebudou-li poplatky zaplaceny poplatníkem včas nebo ve správné výši, vyměří mu správce poplatku poplatek platebním výměrem nebo hromadným předpisným seznamem.</a:t>
            </a:r>
          </a:p>
          <a:p>
            <a:pPr algn="just"/>
            <a:r>
              <a:rPr lang="cs-CZ" sz="1500" i="1" dirty="0"/>
              <a:t>(2) Nebudou-li poplatky odvedeny plátcem poplatku včas nebo ve správné výši, vyměří mu správce poplatku poplatek platebním výměrem k přímé úhradě.</a:t>
            </a:r>
          </a:p>
          <a:p>
            <a:pPr algn="just"/>
            <a:r>
              <a:rPr lang="cs-CZ" sz="1500" i="1" dirty="0"/>
              <a:t>(3) Včas nezaplacené nebo neodvedené poplatky nebo část těchto poplatků může správce poplatku zvýšit až na trojnásobek; toto zvýšení je příslušenstvím poplatku sledujícím jeho osud.</a:t>
            </a:r>
          </a:p>
          <a:p>
            <a:pPr algn="just"/>
            <a:r>
              <a:rPr lang="cs-CZ" sz="1500" b="1" i="1" dirty="0"/>
              <a:t>(4) </a:t>
            </a:r>
            <a:r>
              <a:rPr lang="cs-CZ" sz="1500" b="1" i="1" dirty="0">
                <a:effectLst/>
                <a:ea typeface="Calibri" panose="020F0502020204030204" pitchFamily="34" charset="0"/>
              </a:rPr>
              <a:t>Pokud obec zavedla poplatek za odkládání komunálního odpadu z nemovité věci a zvolila v obecně závazné vyhlášce základ dílčího poplatku podle § 10k odst. 1 písm. a) nebo b), vyměří správce poplatku plátci poplatek platebním výměrem nebo hromadným předpisným seznamem. Není-li takový plátce, vyměří poplatek správce poplatku poplatníkovi. Poplatek je splatný ve lhůtě 30 dnů ode dne doručení platebního výměru nebo hromadného předpisného seznamu. Pokud plátce neodvede nebo poplatník nezaplatí tento poplatek včas, může jim správce poplatku vyměřit platebním výměrem nebo hromadným předpisným seznamem zvýšení neodvedeného nebo nezaplaceného poplatku, nebo jejich části, až na trojnásobek. Toto zvýšení je příslušenstvím poplatku a je splatné ve lhůtě 30 dnů ode dne doručení platebního výměru nebo hromadného předpisného seznamu.</a:t>
            </a:r>
            <a:endParaRPr lang="cs-CZ" sz="1500" b="1" i="1" dirty="0"/>
          </a:p>
          <a:p>
            <a:pPr algn="just"/>
            <a:r>
              <a:rPr lang="cs-CZ" sz="1500" i="1" strike="sngStrike" dirty="0"/>
              <a:t>(4)</a:t>
            </a:r>
            <a:r>
              <a:rPr lang="cs-CZ" sz="1500" i="1" dirty="0"/>
              <a:t> (5) Penále, úroky a pokuty, upravené daňovým řádem, s výjimkou pořádkových pokut a pokut za nesplnění povinnosti nepeněžité povahy, se neuplatňují.</a:t>
            </a:r>
          </a:p>
        </p:txBody>
      </p:sp>
    </p:spTree>
    <p:extLst>
      <p:ext uri="{BB962C8B-B14F-4D97-AF65-F5344CB8AC3E}">
        <p14:creationId xmlns:p14="http://schemas.microsoft.com/office/powerpoint/2010/main" val="212485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7B649B-C65F-49F2-9610-17E0CA20A776}"/>
              </a:ext>
            </a:extLst>
          </p:cNvPr>
          <p:cNvSpPr>
            <a:spLocks noGrp="1"/>
          </p:cNvSpPr>
          <p:nvPr>
            <p:ph type="title"/>
          </p:nvPr>
        </p:nvSpPr>
        <p:spPr/>
        <p:txBody>
          <a:bodyPr>
            <a:normAutofit/>
          </a:bodyPr>
          <a:lstStyle/>
          <a:p>
            <a:r>
              <a:rPr lang="cs-CZ" sz="3000" b="1" dirty="0"/>
              <a:t>změny</a:t>
            </a:r>
          </a:p>
        </p:txBody>
      </p:sp>
      <p:sp>
        <p:nvSpPr>
          <p:cNvPr id="3" name="Zástupný obsah 2">
            <a:extLst>
              <a:ext uri="{FF2B5EF4-FFF2-40B4-BE49-F238E27FC236}">
                <a16:creationId xmlns:a16="http://schemas.microsoft.com/office/drawing/2014/main" id="{22BE8772-EEE6-4FA6-9EF0-5DFC1A29B072}"/>
              </a:ext>
            </a:extLst>
          </p:cNvPr>
          <p:cNvSpPr>
            <a:spLocks noGrp="1"/>
          </p:cNvSpPr>
          <p:nvPr>
            <p:ph idx="1"/>
          </p:nvPr>
        </p:nvSpPr>
        <p:spPr>
          <a:xfrm>
            <a:off x="628650" y="1819373"/>
            <a:ext cx="7886700" cy="4673500"/>
          </a:xfrm>
        </p:spPr>
        <p:txBody>
          <a:bodyPr>
            <a:normAutofit fontScale="70000" lnSpcReduction="20000"/>
          </a:bodyPr>
          <a:lstStyle/>
          <a:p>
            <a:pPr algn="just"/>
            <a:r>
              <a:rPr lang="cs-CZ" dirty="0"/>
              <a:t>Zákon o místních poplatcích bude nově členěn na části a hlavy takto:</a:t>
            </a:r>
          </a:p>
          <a:p>
            <a:pPr lvl="0" algn="just"/>
            <a:r>
              <a:rPr lang="cs-CZ" b="1" dirty="0"/>
              <a:t>Část první: </a:t>
            </a:r>
            <a:r>
              <a:rPr lang="cs-CZ" dirty="0"/>
              <a:t>Úvodní ustanovení (§ 1)</a:t>
            </a:r>
          </a:p>
          <a:p>
            <a:pPr lvl="0" algn="just"/>
            <a:r>
              <a:rPr lang="cs-CZ" b="1" dirty="0"/>
              <a:t>Část druhá: </a:t>
            </a:r>
            <a:r>
              <a:rPr lang="cs-CZ" dirty="0"/>
              <a:t>Poplatky</a:t>
            </a:r>
          </a:p>
          <a:p>
            <a:pPr lvl="1" algn="just"/>
            <a:r>
              <a:rPr lang="cs-CZ" b="1" dirty="0"/>
              <a:t>Hlava I: </a:t>
            </a:r>
            <a:r>
              <a:rPr lang="cs-CZ" dirty="0"/>
              <a:t>Poplatek ze psů (§ 2)</a:t>
            </a:r>
          </a:p>
          <a:p>
            <a:pPr lvl="1" algn="just"/>
            <a:r>
              <a:rPr lang="cs-CZ" b="1" dirty="0"/>
              <a:t>Hlava II: </a:t>
            </a:r>
            <a:r>
              <a:rPr lang="cs-CZ" dirty="0"/>
              <a:t>Poplatek z pobytu (§ 3 až § 3h)</a:t>
            </a:r>
          </a:p>
          <a:p>
            <a:pPr lvl="1" algn="just"/>
            <a:r>
              <a:rPr lang="cs-CZ" b="1" dirty="0"/>
              <a:t>Hlava III: </a:t>
            </a:r>
            <a:r>
              <a:rPr lang="cs-CZ" dirty="0"/>
              <a:t>Poplatek za užívání veřejného prostranství (§ 4-5)</a:t>
            </a:r>
          </a:p>
          <a:p>
            <a:pPr lvl="1" algn="just"/>
            <a:r>
              <a:rPr lang="cs-CZ" b="1" dirty="0"/>
              <a:t>Hlava IV: </a:t>
            </a:r>
            <a:r>
              <a:rPr lang="cs-CZ" dirty="0"/>
              <a:t>Poplatek ze vstupného (§ 6-9)</a:t>
            </a:r>
          </a:p>
          <a:p>
            <a:pPr lvl="1" algn="just"/>
            <a:r>
              <a:rPr lang="cs-CZ" b="1" dirty="0"/>
              <a:t>Hlava V: </a:t>
            </a:r>
            <a:r>
              <a:rPr lang="cs-CZ" dirty="0"/>
              <a:t>Poplatek za povolení k vjezdu s motorovým vozidlem do vybraných míst a částí měst (§ 10-10a)</a:t>
            </a:r>
          </a:p>
          <a:p>
            <a:pPr lvl="1" algn="just"/>
            <a:r>
              <a:rPr lang="cs-CZ" b="1" strike="sngStrike" dirty="0"/>
              <a:t>Hlava VI: </a:t>
            </a:r>
            <a:r>
              <a:rPr lang="cs-CZ" strike="sngStrike" dirty="0"/>
              <a:t>Poplatek za provoz systému shromažďování, sběru, přepravy, třídění, využívání a odstraňování komunálních odpadů (§ 10b)</a:t>
            </a:r>
          </a:p>
          <a:p>
            <a:pPr lvl="1" algn="just"/>
            <a:r>
              <a:rPr lang="cs-CZ" b="1" dirty="0"/>
              <a:t>Hlava </a:t>
            </a:r>
            <a:r>
              <a:rPr lang="cs-CZ" b="1" strike="sngStrike" dirty="0"/>
              <a:t>VII</a:t>
            </a:r>
            <a:r>
              <a:rPr lang="cs-CZ" b="1" dirty="0"/>
              <a:t> VI: </a:t>
            </a:r>
            <a:r>
              <a:rPr lang="cs-CZ" dirty="0"/>
              <a:t>Poplatek za zhodnocení stavebního pozemku možností jeho připojení na stavbu vodovodu nebo kanalizace (§ 10c)</a:t>
            </a:r>
          </a:p>
          <a:p>
            <a:pPr lvl="1" algn="just"/>
            <a:r>
              <a:rPr lang="cs-CZ" b="1" dirty="0">
                <a:solidFill>
                  <a:srgbClr val="FF0000"/>
                </a:solidFill>
              </a:rPr>
              <a:t>Hlava VII</a:t>
            </a:r>
            <a:r>
              <a:rPr lang="cs-CZ" dirty="0">
                <a:solidFill>
                  <a:srgbClr val="FF0000"/>
                </a:solidFill>
              </a:rPr>
              <a:t>: Poplatky za komunální odpad</a:t>
            </a:r>
          </a:p>
          <a:p>
            <a:pPr lvl="0" algn="just"/>
            <a:r>
              <a:rPr lang="cs-CZ" b="1" dirty="0"/>
              <a:t>Část třetí: </a:t>
            </a:r>
            <a:r>
              <a:rPr lang="cs-CZ" dirty="0"/>
              <a:t>Zavedení a správa poplatků (§ 11 až § 16b)</a:t>
            </a:r>
          </a:p>
          <a:p>
            <a:pPr lvl="0" algn="just"/>
            <a:r>
              <a:rPr lang="cs-CZ" b="1" dirty="0"/>
              <a:t>Část čtvrtá: </a:t>
            </a:r>
            <a:r>
              <a:rPr lang="cs-CZ" dirty="0"/>
              <a:t>Společná a závěrečná ustanovení (§ 16c až § 18)</a:t>
            </a:r>
          </a:p>
          <a:p>
            <a:pPr algn="just"/>
            <a:endParaRPr lang="cs-CZ" dirty="0"/>
          </a:p>
        </p:txBody>
      </p:sp>
    </p:spTree>
    <p:extLst>
      <p:ext uri="{BB962C8B-B14F-4D97-AF65-F5344CB8AC3E}">
        <p14:creationId xmlns:p14="http://schemas.microsoft.com/office/powerpoint/2010/main" val="3063613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2564C1B-59D6-4F3F-971C-38F6F7F84A59}"/>
              </a:ext>
            </a:extLst>
          </p:cNvPr>
          <p:cNvSpPr>
            <a:spLocks noGrp="1"/>
          </p:cNvSpPr>
          <p:nvPr>
            <p:ph idx="4294967295"/>
          </p:nvPr>
        </p:nvSpPr>
        <p:spPr>
          <a:xfrm>
            <a:off x="0" y="365125"/>
            <a:ext cx="7886700" cy="6127750"/>
          </a:xfrm>
        </p:spPr>
        <p:txBody>
          <a:bodyPr>
            <a:normAutofit fontScale="92500" lnSpcReduction="20000"/>
          </a:bodyPr>
          <a:lstStyle/>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Pokud obec zvolila hmotnostní nebo objemový dílčí základ u poplatku za odkládání komunálního odpadu z nemovité věci, je obec tím, kdo disponuje údaji o základu poplatku a tím zprostředkovaně i o výši poplatku. Jelikož po poplatkových subjektech nelze požadovat splnění povinností, k nimž nemají dostatek informací, je obtížné u tohoto poplatku uplatňovat princip </a:t>
            </a:r>
            <a:r>
              <a:rPr lang="cs-CZ" sz="1800" dirty="0" err="1">
                <a:effectLst/>
                <a:latin typeface="Calibri" panose="020F0502020204030204" pitchFamily="34" charset="0"/>
                <a:ea typeface="Times New Roman" panose="02020603050405020304" pitchFamily="18" charset="0"/>
              </a:rPr>
              <a:t>autoaplikace</a:t>
            </a:r>
            <a:r>
              <a:rPr lang="cs-CZ" sz="1800" dirty="0">
                <a:effectLst/>
                <a:latin typeface="Calibri" panose="020F0502020204030204" pitchFamily="34" charset="0"/>
                <a:ea typeface="Times New Roman" panose="02020603050405020304" pitchFamily="18" charset="0"/>
              </a:rPr>
              <a:t> daňového práva.</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Jeví se jako nelogické, aby obec nejprve formálně předepsaným způsobem informovala poplatkové subjekty o tom, jak vysoký je základ jejich poplatku, a následně tyto subjekty sdělený údaj pouze vynásobily sazbou poplatku a zaplatily poplatek ve vypočtené výši.</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Z tohoto důvodu se namísto informační povinnosti obce výjimečně navrhuje místní poplatek v takovém případě vyměřovat (na rozdíl od standardního postupu u jiných místních poplatků, kdy se poplatek vyměřuje pouze v případě, kdy není zaplacen včas nebo ve správné výši).</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Obci se dává s ohledem na místní poměry na výběr, zda vyměření provede platebním výměrem nebo hromadným předpisným seznamem. Splatnost poplatku se pak váže na doručení rozhodnutí o stanovení poplatku.</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Obci se zachovává možnost vyměřit zvýšení poplatku až na trojnásobek nezaplaceného poplatku či jeho části, jako v případě ostatních místních poplatků, pokud  poplatek nebude do dne splatnosti zaplacen ve správné výši. Zvýšení se vyměřuje samostatně platebním výměrem nebo hromadným předpisným seznamem. Konstrukce a povaha zvýšení poplatku odpovídá úpravě podle § 11 odst. 3 s výjimkou jeho vyměřování a splatnosti. Jde o příslušenství poplatku, které sleduje jeho osud.</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7891703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4E877FD-B630-474A-B84F-1D5E68C22176}"/>
              </a:ext>
            </a:extLst>
          </p:cNvPr>
          <p:cNvSpPr>
            <a:spLocks noGrp="1"/>
          </p:cNvSpPr>
          <p:nvPr>
            <p:ph idx="4294967295"/>
          </p:nvPr>
        </p:nvSpPr>
        <p:spPr>
          <a:xfrm>
            <a:off x="494522" y="365125"/>
            <a:ext cx="7886700" cy="6127750"/>
          </a:xfrm>
        </p:spPr>
        <p:txBody>
          <a:bodyPr>
            <a:normAutofit fontScale="70000" lnSpcReduction="20000"/>
          </a:bodyPr>
          <a:lstStyle/>
          <a:p>
            <a:pPr algn="just"/>
            <a:r>
              <a:rPr lang="cs-CZ" sz="2500" i="1" dirty="0"/>
              <a:t>§ 14 </a:t>
            </a:r>
          </a:p>
          <a:p>
            <a:pPr algn="just"/>
            <a:r>
              <a:rPr lang="cs-CZ" sz="2500" i="1" dirty="0"/>
              <a:t>(1) Obec zavádí poplatek obecně závaznou vyhláškou.</a:t>
            </a:r>
          </a:p>
          <a:p>
            <a:pPr algn="just"/>
            <a:r>
              <a:rPr lang="cs-CZ" sz="2500" i="1" dirty="0"/>
              <a:t>(2) Obec v obecně závazné vyhlášce upraví</a:t>
            </a:r>
          </a:p>
          <a:p>
            <a:pPr marL="914400" lvl="1" indent="-457200" algn="just">
              <a:buFont typeface="+mj-lt"/>
              <a:buAutoNum type="alphaLcParenR"/>
            </a:pPr>
            <a:r>
              <a:rPr lang="cs-CZ" sz="2500" i="1" dirty="0"/>
              <a:t>sazbu poplatku,</a:t>
            </a:r>
          </a:p>
          <a:p>
            <a:pPr marL="914400" lvl="1" indent="-457200" algn="just">
              <a:buFont typeface="+mj-lt"/>
              <a:buAutoNum type="alphaLcParenR"/>
            </a:pPr>
            <a:r>
              <a:rPr lang="cs-CZ" sz="2500" i="1" dirty="0"/>
              <a:t>lhůtu pro podání ohlášení, nevyloučí-li povinnost ohlášení podat, a</a:t>
            </a:r>
          </a:p>
          <a:p>
            <a:pPr marL="914400" lvl="1" indent="-457200" algn="just">
              <a:buFont typeface="+mj-lt"/>
              <a:buAutoNum type="alphaLcParenR"/>
            </a:pPr>
            <a:r>
              <a:rPr lang="cs-CZ" sz="2500" i="1" dirty="0"/>
              <a:t>splatnost poplatku.</a:t>
            </a:r>
          </a:p>
          <a:p>
            <a:pPr algn="just"/>
            <a:r>
              <a:rPr lang="cs-CZ" sz="2500" i="1" dirty="0"/>
              <a:t>(3) Obec v obecně závazné vyhlášce  může dále upravit</a:t>
            </a:r>
          </a:p>
          <a:p>
            <a:pPr marL="914400" lvl="1" indent="-457200" algn="just">
              <a:buFont typeface="+mj-lt"/>
              <a:buAutoNum type="alphaLcParenR"/>
            </a:pPr>
            <a:r>
              <a:rPr lang="cs-CZ" sz="2500" i="1" dirty="0"/>
              <a:t>další osvobození od poplatku,</a:t>
            </a:r>
          </a:p>
          <a:p>
            <a:pPr marL="914400" lvl="1" indent="-457200" algn="just">
              <a:buFont typeface="+mj-lt"/>
              <a:buAutoNum type="alphaLcParenR"/>
            </a:pPr>
            <a:r>
              <a:rPr lang="cs-CZ" sz="2500" i="1" dirty="0"/>
              <a:t>úlevu na poplatku,</a:t>
            </a:r>
          </a:p>
          <a:p>
            <a:pPr marL="914400" lvl="1" indent="-457200" algn="just">
              <a:buFont typeface="+mj-lt"/>
              <a:buAutoNum type="alphaLcParenR"/>
            </a:pPr>
            <a:r>
              <a:rPr lang="cs-CZ" sz="2500" i="1" dirty="0"/>
              <a:t>vyloučení povinnosti podat ohlášení,</a:t>
            </a:r>
          </a:p>
          <a:p>
            <a:pPr marL="914400" lvl="1" indent="-457200" algn="just">
              <a:buFont typeface="+mj-lt"/>
              <a:buAutoNum type="alphaLcParenR"/>
            </a:pPr>
            <a:r>
              <a:rPr lang="cs-CZ" sz="2500" i="1" dirty="0"/>
              <a:t>paušální částku poplatku, pokud její použití u tohoto poplatku zákon připouští; připouští-li zákon u tohoto poplatku volbu paušální částky, upraví obec i způsob její volby,</a:t>
            </a:r>
          </a:p>
          <a:p>
            <a:pPr marL="914400" lvl="1" indent="-457200" algn="just">
              <a:buFont typeface="+mj-lt"/>
              <a:buAutoNum type="alphaLcParenR"/>
            </a:pPr>
            <a:r>
              <a:rPr lang="cs-CZ" sz="2500" i="1" dirty="0"/>
              <a:t>další způsob placení a jemu odpovídající den platby poplatku, než je způsob placení a den platby podle daňového řádu, nebo</a:t>
            </a:r>
          </a:p>
          <a:p>
            <a:pPr marL="914400" lvl="1" indent="-457200" algn="just">
              <a:buFont typeface="+mj-lt"/>
              <a:buAutoNum type="alphaLcParenR"/>
            </a:pPr>
            <a:r>
              <a:rPr lang="cs-CZ" sz="2500" i="1" dirty="0"/>
              <a:t>delší lhůtu pro oznámení změn v podaném ohlášení.</a:t>
            </a:r>
          </a:p>
          <a:p>
            <a:pPr algn="just"/>
            <a:r>
              <a:rPr lang="cs-CZ" sz="2500" i="1" dirty="0"/>
              <a:t>(4) Obec v obecně závazné vyhlášce, kterou zavádí poplatek za užívání veřejného prostranství nebo poplatek za povolení k vjezdu s motorovým vozidlem do vybraných míst, určí místa, která těmto poplatkům v obci podléhají.</a:t>
            </a:r>
          </a:p>
          <a:p>
            <a:pPr algn="just"/>
            <a:r>
              <a:rPr lang="cs-CZ" sz="2500" i="1" dirty="0"/>
              <a:t>(5) </a:t>
            </a:r>
            <a:r>
              <a:rPr lang="cs-CZ" sz="2500" i="1" dirty="0">
                <a:effectLst/>
                <a:ea typeface="Calibri" panose="020F0502020204030204" pitchFamily="34" charset="0"/>
              </a:rPr>
              <a:t>Obec v obecně závazné vyhlášce, kterou zavádí poplatek za odkládání komunálního odpadu z nemovité věci, zvolí jeden z dílčích základů tohoto poplatku a může určit minimální dílčí základ tohoto poplatku.</a:t>
            </a:r>
          </a:p>
          <a:p>
            <a:pPr lvl="1" algn="just"/>
            <a:r>
              <a:rPr lang="cs-CZ" sz="1800" dirty="0">
                <a:effectLst/>
                <a:latin typeface="Calibri" panose="020F0502020204030204" pitchFamily="34" charset="0"/>
                <a:ea typeface="Calibri" panose="020F0502020204030204" pitchFamily="34" charset="0"/>
                <a:cs typeface="Calibri" panose="020F0502020204030204" pitchFamily="34" charset="0"/>
              </a:rPr>
              <a:t>V rámci přehlednosti se upravuje způsob stanovení předmětného poplatku obcí do ustanovení týkajícího se náležitostí obecně závazných vyhlášek.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cs-CZ" sz="2100" i="1" dirty="0">
              <a:solidFill>
                <a:srgbClr val="FF0000"/>
              </a:solidFill>
            </a:endParaRPr>
          </a:p>
          <a:p>
            <a:endParaRPr lang="cs-CZ" dirty="0"/>
          </a:p>
        </p:txBody>
      </p:sp>
    </p:spTree>
    <p:extLst>
      <p:ext uri="{BB962C8B-B14F-4D97-AF65-F5344CB8AC3E}">
        <p14:creationId xmlns:p14="http://schemas.microsoft.com/office/powerpoint/2010/main" val="1029554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2E122D0-B86F-49A9-B1AA-D3B665CBD55C}"/>
              </a:ext>
            </a:extLst>
          </p:cNvPr>
          <p:cNvSpPr>
            <a:spLocks noGrp="1"/>
          </p:cNvSpPr>
          <p:nvPr>
            <p:ph idx="4294967295"/>
          </p:nvPr>
        </p:nvSpPr>
        <p:spPr>
          <a:xfrm>
            <a:off x="429208" y="1013862"/>
            <a:ext cx="7886700" cy="4667250"/>
          </a:xfrm>
        </p:spPr>
        <p:txBody>
          <a:bodyPr>
            <a:normAutofit fontScale="70000" lnSpcReduction="20000"/>
          </a:bodyPr>
          <a:lstStyle/>
          <a:p>
            <a:pPr algn="just"/>
            <a:r>
              <a:rPr lang="cs-CZ" sz="2300" i="1" dirty="0"/>
              <a:t>§ 16a</a:t>
            </a:r>
          </a:p>
          <a:p>
            <a:pPr algn="just"/>
            <a:r>
              <a:rPr lang="cs-CZ" sz="2300" i="1" dirty="0"/>
              <a:t>Správce poplatku může na žádost poplatníka z důvodu odstranění tvrdosti právního předpisu zcela nebo částečně prominout poplatek </a:t>
            </a:r>
            <a:r>
              <a:rPr lang="cs-CZ" sz="2300" i="1" strike="sngStrike" dirty="0"/>
              <a:t>podle § 10b</a:t>
            </a:r>
            <a:r>
              <a:rPr lang="cs-CZ" sz="2300" i="1" dirty="0"/>
              <a:t> </a:t>
            </a:r>
            <a:r>
              <a:rPr lang="cs-CZ" sz="2300" i="1" dirty="0">
                <a:effectLst/>
                <a:ea typeface="Calibri" panose="020F0502020204030204" pitchFamily="34" charset="0"/>
              </a:rPr>
              <a:t>za obecní systém odpadového hospodářství </a:t>
            </a:r>
            <a:r>
              <a:rPr lang="cs-CZ" sz="2300" i="1" dirty="0"/>
              <a:t>nebo jeho příslušenství, lze-li to s přihlédnutím k okolnostem daného případu ospravedlnit.</a:t>
            </a:r>
          </a:p>
          <a:p>
            <a:pPr algn="just">
              <a:lnSpc>
                <a:spcPct val="115000"/>
              </a:lnSpc>
              <a:spcAft>
                <a:spcPts val="1000"/>
              </a:spcAft>
            </a:pPr>
            <a:r>
              <a:rPr lang="cs-CZ" sz="2300" dirty="0">
                <a:effectLst/>
                <a:ea typeface="Calibri" panose="020F0502020204030204" pitchFamily="34" charset="0"/>
                <a:cs typeface="Calibri" panose="020F0502020204030204" pitchFamily="34" charset="0"/>
              </a:rPr>
              <a:t>Podle stávajícího znění § 16a zákona o místních poplatcích může obecní úřad zcela nebo z části prominout poplatek za provoz systému shromažďování, sběru, přepravy, třídění, využívání a odstraňování komunálních odpadů podle § 10b zákona o místních poplatcích. V případě poplatku za komunální odpad podle § 17a stávajícího zákona o odpadech obecní úřad tuto pravomoc nemá.</a:t>
            </a:r>
            <a:endParaRPr lang="cs-CZ" sz="23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cs-CZ" sz="2300" dirty="0">
                <a:effectLst/>
                <a:ea typeface="Calibri" panose="020F0502020204030204" pitchFamily="34" charset="0"/>
                <a:cs typeface="Calibri" panose="020F0502020204030204" pitchFamily="34" charset="0"/>
              </a:rPr>
              <a:t>Tato pravomoc obecních úřadů je zachována, a to v obdobném rozsahu jako podle dosavadní právní úpravy. </a:t>
            </a:r>
            <a:r>
              <a:rPr lang="cs-CZ" sz="2300" b="1" dirty="0">
                <a:effectLst/>
                <a:ea typeface="Calibri" panose="020F0502020204030204" pitchFamily="34" charset="0"/>
                <a:cs typeface="Calibri" panose="020F0502020204030204" pitchFamily="34" charset="0"/>
              </a:rPr>
              <a:t>Obecní úřad může prominout pouze poplatek za obecní systém odpadového hospodářství </a:t>
            </a:r>
            <a:r>
              <a:rPr lang="cs-CZ" sz="2300" dirty="0">
                <a:effectLst/>
                <a:ea typeface="Calibri" panose="020F0502020204030204" pitchFamily="34" charset="0"/>
                <a:cs typeface="Calibri" panose="020F0502020204030204" pitchFamily="34" charset="0"/>
              </a:rPr>
              <a:t>(který navazuje na stávající poplatek podle § 10b zákona o místních poplatcích), nikoliv poplatek za odkládání komunálního odpadu z nemovité věci (který vychází z poplatku podle § 17a zákona o odpadech), neboť vychází z obecných principů práva životního prostředí „plať tolik, kolik vyhodíš“.</a:t>
            </a:r>
            <a:endParaRPr lang="cs-CZ" sz="23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64437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331898-3B2F-433E-B765-DC845DC27C0E}"/>
              </a:ext>
            </a:extLst>
          </p:cNvPr>
          <p:cNvSpPr>
            <a:spLocks noGrp="1"/>
          </p:cNvSpPr>
          <p:nvPr>
            <p:ph type="title"/>
          </p:nvPr>
        </p:nvSpPr>
        <p:spPr/>
        <p:txBody>
          <a:bodyPr/>
          <a:lstStyle/>
          <a:p>
            <a:r>
              <a:rPr lang="cs-CZ" b="1" dirty="0"/>
              <a:t>Přechodná ustanovení</a:t>
            </a:r>
          </a:p>
        </p:txBody>
      </p:sp>
      <p:sp>
        <p:nvSpPr>
          <p:cNvPr id="3" name="Zástupný obsah 2">
            <a:extLst>
              <a:ext uri="{FF2B5EF4-FFF2-40B4-BE49-F238E27FC236}">
                <a16:creationId xmlns:a16="http://schemas.microsoft.com/office/drawing/2014/main" id="{69D6E5CF-5CB8-4E68-9043-F38AF61E1CE2}"/>
              </a:ext>
            </a:extLst>
          </p:cNvPr>
          <p:cNvSpPr>
            <a:spLocks noGrp="1"/>
          </p:cNvSpPr>
          <p:nvPr>
            <p:ph idx="1"/>
          </p:nvPr>
        </p:nvSpPr>
        <p:spPr>
          <a:xfrm>
            <a:off x="628650" y="1825624"/>
            <a:ext cx="7886700" cy="4667249"/>
          </a:xfrm>
        </p:spPr>
        <p:txBody>
          <a:bodyPr>
            <a:normAutofit fontScale="92500" lnSpcReduction="20000"/>
          </a:bodyPr>
          <a:lstStyle/>
          <a:p>
            <a:pPr marL="230400" indent="-230400" algn="just">
              <a:lnSpc>
                <a:spcPct val="115000"/>
              </a:lnSpc>
              <a:tabLst>
                <a:tab pos="497205" algn="l"/>
                <a:tab pos="540385" algn="l"/>
                <a:tab pos="270510" algn="l"/>
                <a:tab pos="496570" algn="l"/>
              </a:tabLst>
            </a:pPr>
            <a:r>
              <a:rPr lang="cs-CZ" sz="1900" i="1" dirty="0">
                <a:ea typeface="Times New Roman" panose="02020603050405020304" pitchFamily="18" charset="0"/>
              </a:rPr>
              <a:t>(</a:t>
            </a:r>
            <a:r>
              <a:rPr lang="cs-CZ" sz="1900" i="1" dirty="0">
                <a:effectLst/>
                <a:ea typeface="Times New Roman" panose="02020603050405020304" pitchFamily="18" charset="0"/>
              </a:rPr>
              <a:t>1) Pro poplatkové povinnosti u poplatku za provoz systému shromažďování, sběru, přepravy, třídění, využívání a odstraňování komunálních odpadů vzniklé přede dnem nabytí účinnosti tohoto zákona, jakož i pro práva a povinnosti s nimi související se použije zákon č. 565/1990 Sb. a obecně závazné vyhlášky vydané na základě jeho zmocnění, ve znění účinném přede dnem nabytí účinnosti tohoto zákona.</a:t>
            </a: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Obdobně jako v případě novel jiných daňových zákonů se z důvodu vyloučení retroaktivity stanovuje, že se v případě všech poplatkových povinností plynoucích z právní úpravy místního poplatku podle stávajícího § 10b zákona o místních poplatcích, které vzniknou přede dnem nabytí účinnosti tohoto zákona, bude i nadále postupovat podle dosavadního znění zákona o místních poplatcích. </a:t>
            </a:r>
            <a:r>
              <a:rPr lang="cs-CZ" sz="1800" b="1" dirty="0">
                <a:effectLst/>
                <a:latin typeface="Calibri" panose="020F0502020204030204" pitchFamily="34" charset="0"/>
                <a:ea typeface="Times New Roman" panose="02020603050405020304" pitchFamily="18" charset="0"/>
              </a:rPr>
              <a:t>Zrušený § 10b tak bude pro povinnosti vzniklé přede dnem nabytí účinnosti tohoto zákona použitelný i nadále.</a:t>
            </a:r>
            <a:endParaRPr lang="cs-CZ" sz="1800" b="1"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Protože je část právní úpravy místního poplatku za provoz systému shromažďování, sběru, přepravy, třídění, využívání a odstraňování komunálních odpadů obsažena v obecně závazných vyhláškách obce, která jej zavedla, platí obdobně ustanovení o použitelnosti stávající právní úpravy i v případě těchto vyhlášek.</a:t>
            </a:r>
            <a:endParaRPr lang="cs-CZ" sz="1800" dirty="0">
              <a:effectLst/>
              <a:latin typeface="Times New Roman" panose="02020603050405020304" pitchFamily="18" charset="0"/>
              <a:ea typeface="Times New Roman" panose="02020603050405020304" pitchFamily="18" charset="0"/>
            </a:endParaRPr>
          </a:p>
          <a:p>
            <a:pPr marL="635" indent="450215" algn="just">
              <a:lnSpc>
                <a:spcPct val="115000"/>
              </a:lnSpc>
              <a:spcBef>
                <a:spcPts val="600"/>
              </a:spcBef>
              <a:spcAft>
                <a:spcPts val="600"/>
              </a:spcAft>
              <a:tabLst>
                <a:tab pos="497205" algn="l"/>
                <a:tab pos="540385" algn="l"/>
                <a:tab pos="270510" algn="l"/>
                <a:tab pos="496570" algn="l"/>
              </a:tabLst>
            </a:pPr>
            <a:endParaRPr lang="cs-CZ" sz="1400"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2802061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A88F073-37E5-45F1-9682-15EDC3CEDA9B}"/>
              </a:ext>
            </a:extLst>
          </p:cNvPr>
          <p:cNvSpPr>
            <a:spLocks noGrp="1"/>
          </p:cNvSpPr>
          <p:nvPr>
            <p:ph idx="4294967295"/>
          </p:nvPr>
        </p:nvSpPr>
        <p:spPr>
          <a:xfrm>
            <a:off x="354562" y="365126"/>
            <a:ext cx="8070981" cy="5923708"/>
          </a:xfrm>
        </p:spPr>
        <p:txBody>
          <a:bodyPr>
            <a:normAutofit fontScale="47500" lnSpcReduction="20000"/>
          </a:bodyPr>
          <a:lstStyle/>
          <a:p>
            <a:pPr marL="230400" indent="-230400" algn="just">
              <a:lnSpc>
                <a:spcPct val="115000"/>
              </a:lnSpc>
              <a:tabLst>
                <a:tab pos="497205" algn="l"/>
                <a:tab pos="540385" algn="l"/>
                <a:tab pos="270510" algn="l"/>
                <a:tab pos="496570" algn="l"/>
              </a:tabLst>
            </a:pPr>
            <a:r>
              <a:rPr lang="cs-CZ" sz="3200" i="1" dirty="0">
                <a:effectLst/>
                <a:ea typeface="Times New Roman" panose="02020603050405020304" pitchFamily="18" charset="0"/>
              </a:rPr>
              <a:t>(2) Obec může za poplatkové období roku 2021 vybírat poplatek za provoz systému shromažďování, sběru, přepravy, třídění, využívání a odstraňování komunálních odpadů, který zavedla přede dnem nabytí účinnosti tohoto zákona. Pro poplatkové povinnosti u tohoto poplatku, jakož i pro práva a povinnosti s nimi související, vzniklé v poplatkovém období roku 2021, se použije zákon č. 565/1990 Sb., ve znění účinném přede dnem nabytí účinnosti tohoto zákona, a obecně závazné vyhlášky vydané na základě jeho zmocnění, účinné ke dni nabytí účinnosti tohoto zákona. </a:t>
            </a:r>
          </a:p>
          <a:p>
            <a:pPr marL="230400" indent="-230400" algn="just">
              <a:lnSpc>
                <a:spcPct val="115000"/>
              </a:lnSpc>
              <a:tabLst>
                <a:tab pos="497205" algn="l"/>
                <a:tab pos="540385" algn="l"/>
                <a:tab pos="270510" algn="l"/>
              </a:tabLst>
            </a:pPr>
            <a:r>
              <a:rPr lang="cs-CZ" sz="3200" b="1" dirty="0">
                <a:effectLst/>
                <a:ea typeface="Times New Roman" panose="02020603050405020304" pitchFamily="18" charset="0"/>
              </a:rPr>
              <a:t>Obcím se ponechává možnost zachovat pro poplatkové období 2021 stávající místní poplatek</a:t>
            </a:r>
            <a:r>
              <a:rPr lang="cs-CZ" sz="3200" dirty="0">
                <a:effectLst/>
                <a:ea typeface="Times New Roman" panose="02020603050405020304" pitchFamily="18" charset="0"/>
              </a:rPr>
              <a:t>. Tím se obci vytváří dostatečný prostor pro zavedení a smluvní zajištění nových způsobů nakládání s komunálním odpadem podle nového zákona o odpadech a pro zajištění dostatečného financování tohoto nového systému některým z nových místních poplatků za komunální odpad.</a:t>
            </a:r>
          </a:p>
          <a:p>
            <a:pPr marL="230400" indent="-230400" algn="just">
              <a:lnSpc>
                <a:spcPct val="115000"/>
              </a:lnSpc>
              <a:tabLst>
                <a:tab pos="497205" algn="l"/>
                <a:tab pos="540385" algn="l"/>
                <a:tab pos="270510" algn="l"/>
              </a:tabLst>
            </a:pPr>
            <a:r>
              <a:rPr lang="cs-CZ" sz="3200" dirty="0">
                <a:effectLst/>
                <a:ea typeface="Times New Roman" panose="02020603050405020304" pitchFamily="18" charset="0"/>
              </a:rPr>
              <a:t>Obec není povinna tuto možnost využít a může zavést nové místní poplatky za komunální odpad již pro poplatkové období 2021. Pokud ale obec této možnosti (i konkludentně) využije, bude na jejím území nadále použitelný stávající § 10b zákona o místních poplatcích a obecně závazné vyhlášky obce upravující poplatek za provoz systému shromažďování, sběru, přepravy, třídění využívání a odstraňování komunálních odpadů. Podmínkou je, aby tyto vyhlášky byly účinné k 1. lednu 2021. Obecně závaznou vyhlášku podle § 10b zákona o místních poplatcích tak není možné vydat po tomto dni.</a:t>
            </a:r>
          </a:p>
          <a:p>
            <a:pPr marL="230400" indent="-230400" algn="just">
              <a:lnSpc>
                <a:spcPct val="115000"/>
              </a:lnSpc>
              <a:tabLst>
                <a:tab pos="497205" algn="l"/>
                <a:tab pos="540385" algn="l"/>
                <a:tab pos="270510" algn="l"/>
              </a:tabLst>
            </a:pPr>
            <a:r>
              <a:rPr lang="cs-CZ" sz="3200" dirty="0">
                <a:effectLst/>
                <a:ea typeface="Times New Roman" panose="02020603050405020304" pitchFamily="18" charset="0"/>
              </a:rPr>
              <a:t>Místní poplatek podle stávajícího § 10b zákona o místních poplatcích lze vybírat pouze do konce roku 2021. </a:t>
            </a:r>
            <a:r>
              <a:rPr lang="cs-CZ" sz="3200" b="1" dirty="0">
                <a:effectLst/>
                <a:ea typeface="Times New Roman" panose="02020603050405020304" pitchFamily="18" charset="0"/>
              </a:rPr>
              <a:t>Do konce roku 2021 by také měly být vydány nové obecně závazné vyhlášky upravující místní poplatek za komunální odpad. </a:t>
            </a:r>
          </a:p>
          <a:p>
            <a:pPr marL="230400" indent="-230400" algn="just">
              <a:lnSpc>
                <a:spcPct val="115000"/>
              </a:lnSpc>
              <a:tabLst>
                <a:tab pos="497205" algn="l"/>
                <a:tab pos="540385" algn="l"/>
                <a:tab pos="270510" algn="l"/>
              </a:tabLst>
            </a:pPr>
            <a:r>
              <a:rPr lang="cs-CZ" sz="3200" b="1" dirty="0">
                <a:effectLst/>
                <a:ea typeface="Times New Roman" panose="02020603050405020304" pitchFamily="18" charset="0"/>
              </a:rPr>
              <a:t>!Od 1. ledna 2022 již nebude v žádné obci možné vybírat poplatek podle stávajícího § 10b zákona o místních poplatcích.!</a:t>
            </a:r>
          </a:p>
          <a:p>
            <a:pPr marL="635" indent="450215" algn="just">
              <a:lnSpc>
                <a:spcPct val="115000"/>
              </a:lnSpc>
              <a:spcBef>
                <a:spcPts val="600"/>
              </a:spcBef>
              <a:spcAft>
                <a:spcPts val="600"/>
              </a:spcAft>
              <a:tabLst>
                <a:tab pos="497205" algn="l"/>
                <a:tab pos="540385" algn="l"/>
                <a:tab pos="270510" algn="l"/>
                <a:tab pos="496570" algn="l"/>
              </a:tabLst>
            </a:pPr>
            <a:endParaRPr lang="cs-CZ" sz="2800" dirty="0">
              <a:effectLst/>
              <a:ea typeface="Times New Roman" panose="02020603050405020304" pitchFamily="18" charset="0"/>
            </a:endParaRPr>
          </a:p>
          <a:p>
            <a:pPr marL="635" indent="450215" algn="just">
              <a:lnSpc>
                <a:spcPct val="115000"/>
              </a:lnSpc>
              <a:spcBef>
                <a:spcPts val="600"/>
              </a:spcBef>
              <a:spcAft>
                <a:spcPts val="600"/>
              </a:spcAft>
              <a:tabLst>
                <a:tab pos="497205" algn="l"/>
                <a:tab pos="540385" algn="l"/>
                <a:tab pos="270510" algn="l"/>
                <a:tab pos="496570" algn="l"/>
              </a:tabLst>
            </a:pPr>
            <a:endParaRPr lang="cs-CZ" sz="2800"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19227807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1958346-5653-4150-8786-5C836CBFCAA2}"/>
              </a:ext>
            </a:extLst>
          </p:cNvPr>
          <p:cNvSpPr>
            <a:spLocks noGrp="1"/>
          </p:cNvSpPr>
          <p:nvPr>
            <p:ph idx="4294967295"/>
          </p:nvPr>
        </p:nvSpPr>
        <p:spPr>
          <a:xfrm>
            <a:off x="373225" y="551738"/>
            <a:ext cx="7886700" cy="6127750"/>
          </a:xfrm>
        </p:spPr>
        <p:txBody>
          <a:bodyPr>
            <a:normAutofit fontScale="70000" lnSpcReduction="20000"/>
          </a:bodyPr>
          <a:lstStyle/>
          <a:p>
            <a:pPr marL="230400" indent="-230400" algn="just">
              <a:lnSpc>
                <a:spcPct val="134000"/>
              </a:lnSpc>
            </a:pPr>
            <a:r>
              <a:rPr lang="cs-CZ" sz="2300" i="1" dirty="0">
                <a:effectLst/>
                <a:ea typeface="Times New Roman" panose="02020603050405020304" pitchFamily="18" charset="0"/>
              </a:rPr>
              <a:t>(3) Od poplatku za obecní systém odpadového hospodářství podle zákona č. 565/1990 Sb., ve znění účinném ode dne nabytí účinnosti tohoto zákona, se v dílčím období osvobozuje fyzická osoba, která má na konci tohoto dílčího období bydliště v jiné obci, je v této obci poplatníkem poplatku za komunální odpad podle § 161 odst. 3 zákona č. …/2020 Sb., o odpadech, ve znění účinném ode dne nabytí účinnosti tohoto zákona, a které poplatková povinnost vznikla z důvodu přihlášení v obci.</a:t>
            </a:r>
          </a:p>
          <a:p>
            <a:pPr marL="230400" indent="-230400" algn="just">
              <a:lnSpc>
                <a:spcPct val="134000"/>
              </a:lnSpc>
              <a:tabLst>
                <a:tab pos="497205" algn="l"/>
                <a:tab pos="540385" algn="l"/>
                <a:tab pos="270510" algn="l"/>
              </a:tabLst>
            </a:pPr>
            <a:r>
              <a:rPr lang="cs-CZ" sz="2300" dirty="0">
                <a:effectLst/>
                <a:ea typeface="Times New Roman" panose="02020603050405020304" pitchFamily="18" charset="0"/>
              </a:rPr>
              <a:t>Poplatníci poplatku za obecní systém odpadového hospodářství, kteří jsou poplatníky pouze z důvodu svého místa přihlášení, jsou podle § 10g od poplatku osvobozeni pokud mají bydliště v jiné obci, která zavedla poplatek za odkládání komunálního odpadu z nemovité věci. </a:t>
            </a:r>
          </a:p>
          <a:p>
            <a:pPr marL="230400" indent="-230400" algn="just">
              <a:lnSpc>
                <a:spcPct val="134000"/>
              </a:lnSpc>
              <a:tabLst>
                <a:tab pos="497205" algn="l"/>
                <a:tab pos="540385" algn="l"/>
                <a:tab pos="270510" algn="l"/>
              </a:tabLst>
            </a:pPr>
            <a:r>
              <a:rPr lang="cs-CZ" sz="2300" dirty="0">
                <a:effectLst/>
                <a:ea typeface="Times New Roman" panose="02020603050405020304" pitchFamily="18" charset="0"/>
              </a:rPr>
              <a:t>Stávající poplatek podle § 17a zákona o odpadech má obdobný charakter jako nový místní poplatek za odkládání komunálního odpadu z nemovité věci a obec jej může podle § 161 odst. 3 nového zákona o odpadech vybírat ještě v poplatkovém období 2021. </a:t>
            </a:r>
          </a:p>
          <a:p>
            <a:pPr marL="230400" indent="-230400" algn="just">
              <a:lnSpc>
                <a:spcPct val="134000"/>
              </a:lnSpc>
              <a:tabLst>
                <a:tab pos="497205" algn="l"/>
                <a:tab pos="540385" algn="l"/>
                <a:tab pos="270510" algn="l"/>
              </a:tabLst>
            </a:pPr>
            <a:r>
              <a:rPr lang="cs-CZ" sz="2300" dirty="0">
                <a:effectLst/>
                <a:ea typeface="Times New Roman" panose="02020603050405020304" pitchFamily="18" charset="0"/>
              </a:rPr>
              <a:t>Z toho důvodu se navrhuje uplatnit obdobně osvobození od poplatku za obecní systém odpadového hospodářství v případě, kdy má taková osoba bydliště v jiné obci, která podle § 161 odst. 3 nového zákona o odpadech i v poplatkovém období 2021 vybírá poplatek za komunální odpad podle stávajícího § 17a zákona o odpadech. </a:t>
            </a:r>
          </a:p>
          <a:p>
            <a:pPr marL="230400" indent="-230400" algn="just">
              <a:lnSpc>
                <a:spcPct val="134000"/>
              </a:lnSpc>
              <a:tabLst>
                <a:tab pos="497205" algn="l"/>
                <a:tab pos="540385" algn="l"/>
                <a:tab pos="270510" algn="l"/>
              </a:tabLst>
            </a:pPr>
            <a:r>
              <a:rPr lang="cs-CZ" sz="2300" dirty="0">
                <a:effectLst/>
                <a:ea typeface="Times New Roman" panose="02020603050405020304" pitchFamily="18" charset="0"/>
              </a:rPr>
              <a:t>Ustanovení odkazuje na nový zákon o odpadech, jehož číslo bude doplněno v rámci redakční úpravy před publikací ve Sbírce zákonů.</a:t>
            </a:r>
          </a:p>
          <a:p>
            <a:pPr>
              <a:lnSpc>
                <a:spcPct val="134000"/>
              </a:lnSpc>
            </a:pPr>
            <a:endParaRPr lang="cs-CZ" sz="2800" dirty="0">
              <a:effectLst/>
              <a:ea typeface="Times New Roman" panose="02020603050405020304" pitchFamily="18" charset="0"/>
            </a:endParaRPr>
          </a:p>
          <a:p>
            <a:pPr>
              <a:lnSpc>
                <a:spcPct val="134000"/>
              </a:lnSpc>
            </a:pPr>
            <a:endParaRPr lang="cs-CZ" dirty="0"/>
          </a:p>
        </p:txBody>
      </p:sp>
    </p:spTree>
    <p:extLst>
      <p:ext uri="{BB962C8B-B14F-4D97-AF65-F5344CB8AC3E}">
        <p14:creationId xmlns:p14="http://schemas.microsoft.com/office/powerpoint/2010/main" val="27992060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2AD667E-ACDD-48B4-8A9C-D4F6A58DF2F7}"/>
              </a:ext>
            </a:extLst>
          </p:cNvPr>
          <p:cNvSpPr>
            <a:spLocks noGrp="1"/>
          </p:cNvSpPr>
          <p:nvPr>
            <p:ph idx="4294967295"/>
          </p:nvPr>
        </p:nvSpPr>
        <p:spPr>
          <a:xfrm>
            <a:off x="628650" y="328612"/>
            <a:ext cx="7886700" cy="6200775"/>
          </a:xfrm>
        </p:spPr>
        <p:txBody>
          <a:bodyPr>
            <a:normAutofit fontScale="77500" lnSpcReduction="20000"/>
          </a:bodyPr>
          <a:lstStyle/>
          <a:p>
            <a:pPr marL="230400" indent="-230400" algn="just">
              <a:lnSpc>
                <a:spcPct val="115000"/>
              </a:lnSpc>
              <a:tabLst>
                <a:tab pos="497205" algn="l"/>
                <a:tab pos="540385" algn="l"/>
                <a:tab pos="270510" algn="l"/>
                <a:tab pos="496570" algn="l"/>
              </a:tabLst>
            </a:pPr>
            <a:r>
              <a:rPr lang="cs-CZ" sz="1800" i="1" dirty="0">
                <a:effectLst/>
                <a:ea typeface="Times New Roman" panose="02020603050405020304" pitchFamily="18" charset="0"/>
              </a:rPr>
              <a:t>(4) Obec nemůže zavést poplatky za komunální odpad podle zákona č. 565/1990 Sb., ve znění účinném ode dne nabytí účinnosti tohoto zákona, za poplatkové období roku 2021, ve kterém </a:t>
            </a:r>
            <a:endParaRPr lang="cs-CZ" sz="1800" i="1" dirty="0">
              <a:ea typeface="Times New Roman" panose="02020603050405020304" pitchFamily="18" charset="0"/>
            </a:endParaRPr>
          </a:p>
          <a:p>
            <a:pPr marL="230400" indent="-230400" algn="just">
              <a:lnSpc>
                <a:spcPct val="115000"/>
              </a:lnSpc>
              <a:buNone/>
              <a:tabLst>
                <a:tab pos="497205" algn="l"/>
                <a:tab pos="540385" algn="l"/>
                <a:tab pos="270510" algn="l"/>
                <a:tab pos="496570" algn="l"/>
              </a:tabLst>
            </a:pPr>
            <a:r>
              <a:rPr lang="cs-CZ" sz="1800" i="1" dirty="0">
                <a:ea typeface="Times New Roman" panose="02020603050405020304" pitchFamily="18" charset="0"/>
              </a:rPr>
              <a:t>a) </a:t>
            </a:r>
            <a:r>
              <a:rPr lang="cs-CZ" sz="1800" i="1" u="none" strike="noStrike" dirty="0">
                <a:effectLst/>
                <a:ea typeface="Times New Roman" panose="02020603050405020304" pitchFamily="18" charset="0"/>
              </a:rPr>
              <a:t>má podle § 161 odst. 3 zákona č. …/2020 Sb., ve znění účinném ode dne nabytí účinnosti tohoto zákona, zaveden poplatek za komunální odpad, nebo</a:t>
            </a:r>
            <a:endParaRPr lang="cs-CZ" sz="1800" i="1" dirty="0">
              <a:ea typeface="Times New Roman" panose="02020603050405020304" pitchFamily="18" charset="0"/>
            </a:endParaRPr>
          </a:p>
          <a:p>
            <a:pPr marL="230400" indent="-230400" algn="just">
              <a:lnSpc>
                <a:spcPct val="115000"/>
              </a:lnSpc>
              <a:buNone/>
              <a:tabLst>
                <a:tab pos="497205" algn="l"/>
                <a:tab pos="540385" algn="l"/>
                <a:tab pos="270510" algn="l"/>
                <a:tab pos="496570" algn="l"/>
              </a:tabLst>
            </a:pPr>
            <a:r>
              <a:rPr lang="cs-CZ" sz="1800" i="1" dirty="0">
                <a:ea typeface="Times New Roman" panose="02020603050405020304" pitchFamily="18" charset="0"/>
              </a:rPr>
              <a:t>b) </a:t>
            </a:r>
            <a:r>
              <a:rPr lang="cs-CZ" sz="1800" i="1" u="none" strike="noStrike" dirty="0">
                <a:effectLst/>
                <a:ea typeface="Times New Roman" panose="02020603050405020304" pitchFamily="18" charset="0"/>
              </a:rPr>
              <a:t>má podle bodu 2 zaveden poplatek za provoz systému shromažďování, sběru, přepravy, třídění, využívání a odstraňování komunálních odpadů, nebo</a:t>
            </a:r>
            <a:endParaRPr lang="cs-CZ" sz="1800" i="1" dirty="0">
              <a:ea typeface="Times New Roman" panose="02020603050405020304" pitchFamily="18" charset="0"/>
            </a:endParaRPr>
          </a:p>
          <a:p>
            <a:pPr marL="230400" indent="-230400" algn="just">
              <a:lnSpc>
                <a:spcPct val="115000"/>
              </a:lnSpc>
              <a:buNone/>
              <a:tabLst>
                <a:tab pos="497205" algn="l"/>
                <a:tab pos="540385" algn="l"/>
                <a:tab pos="270510" algn="l"/>
                <a:tab pos="496570" algn="l"/>
              </a:tabLst>
            </a:pPr>
            <a:r>
              <a:rPr lang="cs-CZ" sz="1800" i="1" u="none" strike="noStrike" dirty="0">
                <a:effectLst/>
                <a:ea typeface="Times New Roman" panose="02020603050405020304" pitchFamily="18" charset="0"/>
              </a:rPr>
              <a:t>c) vybírá podle § 161 odst. 1 zákona č. …/2020 Sb., ve znění účinném ode dne nabytí účinnosti tohoto zákona, úhradu za shromažďování, sběr, přepravu, třídění, využívání a odstraňování komunálních odpadů.</a:t>
            </a: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Odstavec 4 </a:t>
            </a:r>
            <a:r>
              <a:rPr lang="cs-CZ" sz="1800" b="1" dirty="0">
                <a:effectLst/>
                <a:latin typeface="Calibri" panose="020F0502020204030204" pitchFamily="34" charset="0"/>
                <a:ea typeface="Times New Roman" panose="02020603050405020304" pitchFamily="18" charset="0"/>
              </a:rPr>
              <a:t>upravuje vzájemnou neslučitelnost </a:t>
            </a:r>
            <a:r>
              <a:rPr lang="cs-CZ" sz="1800" dirty="0">
                <a:effectLst/>
                <a:latin typeface="Calibri" panose="020F0502020204030204" pitchFamily="34" charset="0"/>
                <a:ea typeface="Times New Roman" panose="02020603050405020304" pitchFamily="18" charset="0"/>
              </a:rPr>
              <a:t>(i) nových poplatků za komunální odpad, (</a:t>
            </a:r>
            <a:r>
              <a:rPr lang="cs-CZ" sz="1800" dirty="0" err="1">
                <a:effectLst/>
                <a:latin typeface="Calibri" panose="020F0502020204030204" pitchFamily="34" charset="0"/>
                <a:ea typeface="Times New Roman" panose="02020603050405020304" pitchFamily="18" charset="0"/>
              </a:rPr>
              <a:t>ii</a:t>
            </a:r>
            <a:r>
              <a:rPr lang="cs-CZ" sz="1800" dirty="0">
                <a:effectLst/>
                <a:latin typeface="Calibri" panose="020F0502020204030204" pitchFamily="34" charset="0"/>
                <a:ea typeface="Times New Roman" panose="02020603050405020304" pitchFamily="18" charset="0"/>
              </a:rPr>
              <a:t>) místního poplatku podle stávajícího § 10b zákona o místních poplatcích, (</a:t>
            </a:r>
            <a:r>
              <a:rPr lang="cs-CZ" sz="1800" dirty="0" err="1">
                <a:effectLst/>
                <a:latin typeface="Calibri" panose="020F0502020204030204" pitchFamily="34" charset="0"/>
                <a:ea typeface="Times New Roman" panose="02020603050405020304" pitchFamily="18" charset="0"/>
              </a:rPr>
              <a:t>iii</a:t>
            </a:r>
            <a:r>
              <a:rPr lang="cs-CZ" sz="1800" dirty="0">
                <a:effectLst/>
                <a:latin typeface="Calibri" panose="020F0502020204030204" pitchFamily="34" charset="0"/>
                <a:ea typeface="Times New Roman" panose="02020603050405020304" pitchFamily="18" charset="0"/>
              </a:rPr>
              <a:t>) poplatku podle stávajícího § 17a zákona o odpadech a (</a:t>
            </a:r>
            <a:r>
              <a:rPr lang="cs-CZ" sz="1800" dirty="0" err="1">
                <a:effectLst/>
                <a:latin typeface="Calibri" panose="020F0502020204030204" pitchFamily="34" charset="0"/>
                <a:ea typeface="Times New Roman" panose="02020603050405020304" pitchFamily="18" charset="0"/>
              </a:rPr>
              <a:t>iv</a:t>
            </a:r>
            <a:r>
              <a:rPr lang="cs-CZ" sz="1800" dirty="0">
                <a:effectLst/>
                <a:latin typeface="Calibri" panose="020F0502020204030204" pitchFamily="34" charset="0"/>
                <a:ea typeface="Times New Roman" panose="02020603050405020304" pitchFamily="18" charset="0"/>
              </a:rPr>
              <a:t>) úhrady za shromažďování, sběr, přepravu, třídění, využívání a odstraňování komunálních odpadů od fyzických osob na základě smlouvy podle stávajícího § 17 zákona o odpadech.</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Obec si tak musí vybrat, zda v poplatkovém období 2021 zachová stávající místní poplatek podle § 10b zákona o místních poplatcích podle odstavce 2, zda zachová stávající poplatek za komunální odpad podle § 17a zákona o odpadech (srov. § 161 odst. 3 nového zákona o odpadech), zda zachová výběr úhrady za shromažďování, sběr, přepravu, třídění, využívání a odstraňování komunálních odpadů od fyzických osob na základě smlouvy podle stávajícího § 17 zákona o odpadech (srov. § 161 odst. 1 nového zákona o odpadech), nebo zda v poplatkovém období 2021 zavede některý z nových místních poplatků za komunální odpad.</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S ohledem na to, že poplatkovým obdobím stávajících i nových poplatků je kalendářní rok, není možné ponechat stávající poplatek v účinnosti po část roku 2021 a zavést některý z nových poplatků po zbytek roku 2021.</a:t>
            </a:r>
            <a:endParaRPr lang="cs-CZ" sz="1800" dirty="0">
              <a:effectLst/>
              <a:latin typeface="Times New Roman" panose="02020603050405020304" pitchFamily="18" charset="0"/>
              <a:ea typeface="Times New Roman" panose="02020603050405020304" pitchFamily="18" charset="0"/>
            </a:endParaRPr>
          </a:p>
          <a:p>
            <a:pPr marL="230400" indent="-230400" algn="just">
              <a:lnSpc>
                <a:spcPct val="115000"/>
              </a:lnSpc>
              <a:tabLst>
                <a:tab pos="497205" algn="l"/>
                <a:tab pos="540385" algn="l"/>
                <a:tab pos="270510" algn="l"/>
              </a:tabLst>
            </a:pPr>
            <a:r>
              <a:rPr lang="cs-CZ" sz="1800" dirty="0">
                <a:effectLst/>
                <a:latin typeface="Calibri" panose="020F0502020204030204" pitchFamily="34" charset="0"/>
                <a:ea typeface="Times New Roman" panose="02020603050405020304" pitchFamily="18" charset="0"/>
              </a:rPr>
              <a:t>Ustanovení odkazuje na nový zákon o odpadech, </a:t>
            </a:r>
            <a:r>
              <a:rPr lang="cs-CZ" sz="1800" dirty="0">
                <a:effectLst/>
                <a:ea typeface="Times New Roman" panose="02020603050405020304" pitchFamily="18" charset="0"/>
              </a:rPr>
              <a:t>, jehož číslo bude doplněno v rámci redakční úpravy před publikací ve Sbírce zákonů.</a:t>
            </a:r>
          </a:p>
          <a:p>
            <a:pPr marL="230400" indent="-230400" algn="just">
              <a:lnSpc>
                <a:spcPct val="115000"/>
              </a:lnSpc>
              <a:tabLst>
                <a:tab pos="497205" algn="l"/>
                <a:tab pos="540385" algn="l"/>
                <a:tab pos="270510" algn="l"/>
              </a:tabLst>
            </a:pPr>
            <a:endParaRPr lang="cs-CZ" dirty="0"/>
          </a:p>
        </p:txBody>
      </p:sp>
    </p:spTree>
    <p:extLst>
      <p:ext uri="{BB962C8B-B14F-4D97-AF65-F5344CB8AC3E}">
        <p14:creationId xmlns:p14="http://schemas.microsoft.com/office/powerpoint/2010/main" val="1556034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E37161C-A291-4C5B-8A7F-FE98293F5F3E}"/>
              </a:ext>
            </a:extLst>
          </p:cNvPr>
          <p:cNvSpPr>
            <a:spLocks noGrp="1"/>
          </p:cNvSpPr>
          <p:nvPr>
            <p:ph idx="4294967295"/>
          </p:nvPr>
        </p:nvSpPr>
        <p:spPr>
          <a:xfrm>
            <a:off x="363894" y="477092"/>
            <a:ext cx="7886700" cy="6127750"/>
          </a:xfrm>
        </p:spPr>
        <p:txBody>
          <a:bodyPr>
            <a:normAutofit fontScale="92500"/>
          </a:bodyPr>
          <a:lstStyle/>
          <a:p>
            <a:pPr marL="230400" indent="-230400" algn="just">
              <a:lnSpc>
                <a:spcPct val="114000"/>
              </a:lnSpc>
            </a:pPr>
            <a:r>
              <a:rPr lang="cs-CZ" sz="2200" i="1" dirty="0">
                <a:effectLst/>
                <a:ea typeface="Times New Roman" panose="02020603050405020304" pitchFamily="18" charset="0"/>
              </a:rPr>
              <a:t>(5) Poplatek za provoz systému shromažďování, sběru, přepravy, třídění, využívání a odstraňování komunálních odpadů se pro účely jeho placení považuje za poplatek za obecní systém odpadového hospodářství.</a:t>
            </a:r>
          </a:p>
          <a:p>
            <a:pPr marL="230400" indent="-230400" algn="just">
              <a:lnSpc>
                <a:spcPct val="114000"/>
              </a:lnSpc>
              <a:tabLst>
                <a:tab pos="497205" algn="l"/>
                <a:tab pos="540385" algn="l"/>
                <a:tab pos="270510" algn="l"/>
              </a:tabLst>
            </a:pPr>
            <a:r>
              <a:rPr lang="cs-CZ" sz="2200" dirty="0">
                <a:effectLst/>
                <a:ea typeface="Times New Roman" panose="02020603050405020304" pitchFamily="18" charset="0"/>
              </a:rPr>
              <a:t>Konstrukce dosavadního místního poplatku za provoz systému shromažďování, sběru, přepravy, třídění, využívání a odstraňování komunálních odpadů je velmi podobná konstrukci nového místního poplatku za obecní systém odpadového hospodářství. Aby byly zmírněny dopady na obecní úřady, které jsou správcem místních poplatků, navrhuje se nečinit v platební rovině rozdíly mezi novým a starým místním poplatkem.</a:t>
            </a:r>
          </a:p>
          <a:p>
            <a:pPr marL="230400" indent="-230400" algn="just">
              <a:lnSpc>
                <a:spcPct val="114000"/>
              </a:lnSpc>
            </a:pPr>
            <a:r>
              <a:rPr lang="cs-CZ" sz="2200" dirty="0">
                <a:effectLst/>
                <a:ea typeface="Calibri" panose="020F0502020204030204" pitchFamily="34" charset="0"/>
                <a:cs typeface="Calibri" panose="020F0502020204030204" pitchFamily="34" charset="0"/>
              </a:rPr>
              <a:t>V praxi to znamená zejména to, že se </a:t>
            </a:r>
            <a:r>
              <a:rPr lang="cs-CZ" sz="2200" b="1" dirty="0">
                <a:effectLst/>
                <a:ea typeface="Calibri" panose="020F0502020204030204" pitchFamily="34" charset="0"/>
                <a:cs typeface="Calibri" panose="020F0502020204030204" pitchFamily="34" charset="0"/>
              </a:rPr>
              <a:t>oba poplatky, starý i nový, evidují na stejném osobním daňovém účtu</a:t>
            </a:r>
            <a:r>
              <a:rPr lang="cs-CZ" sz="2200" dirty="0">
                <a:effectLst/>
                <a:ea typeface="Calibri" panose="020F0502020204030204" pitchFamily="34" charset="0"/>
                <a:cs typeface="Calibri" panose="020F0502020204030204" pitchFamily="34" charset="0"/>
              </a:rPr>
              <a:t>. Pokud tedy obec měla zaveden poplatek podle stávajícího § 10b zákona o místních poplatcích a namísto něj zavede poplatek podle nového § 10e </a:t>
            </a:r>
            <a:r>
              <a:rPr lang="cs-CZ" sz="2200" dirty="0" err="1">
                <a:effectLst/>
                <a:ea typeface="Calibri" panose="020F0502020204030204" pitchFamily="34" charset="0"/>
                <a:cs typeface="Calibri" panose="020F0502020204030204" pitchFamily="34" charset="0"/>
              </a:rPr>
              <a:t>an</a:t>
            </a:r>
            <a:r>
              <a:rPr lang="cs-CZ" sz="2200" dirty="0">
                <a:effectLst/>
                <a:ea typeface="Calibri" panose="020F0502020204030204" pitchFamily="34" charset="0"/>
                <a:cs typeface="Calibri" panose="020F0502020204030204" pitchFamily="34" charset="0"/>
              </a:rPr>
              <a:t>., nebude nutné provádět v systémech pro správu placení poplatku zásadnější úpravy.</a:t>
            </a:r>
            <a:endParaRPr lang="cs-CZ" sz="2200" dirty="0">
              <a:effectLst/>
              <a:ea typeface="Calibri" panose="020F0502020204030204" pitchFamily="34" charset="0"/>
              <a:cs typeface="Times New Roman" panose="02020603050405020304" pitchFamily="18" charset="0"/>
            </a:endParaRPr>
          </a:p>
          <a:p>
            <a:pPr>
              <a:lnSpc>
                <a:spcPct val="114000"/>
              </a:lnSpc>
            </a:pPr>
            <a:endParaRPr lang="cs-CZ" dirty="0"/>
          </a:p>
        </p:txBody>
      </p:sp>
    </p:spTree>
    <p:extLst>
      <p:ext uri="{BB962C8B-B14F-4D97-AF65-F5344CB8AC3E}">
        <p14:creationId xmlns:p14="http://schemas.microsoft.com/office/powerpoint/2010/main" val="109183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AAE786-E1F2-48F3-9314-B033803B2027}"/>
              </a:ext>
            </a:extLst>
          </p:cNvPr>
          <p:cNvSpPr>
            <a:spLocks noGrp="1"/>
          </p:cNvSpPr>
          <p:nvPr>
            <p:ph idx="4294967295"/>
          </p:nvPr>
        </p:nvSpPr>
        <p:spPr>
          <a:xfrm>
            <a:off x="628650" y="939217"/>
            <a:ext cx="7886700" cy="4667250"/>
          </a:xfrm>
        </p:spPr>
        <p:txBody>
          <a:bodyPr>
            <a:normAutofit fontScale="77500" lnSpcReduction="20000"/>
          </a:bodyPr>
          <a:lstStyle/>
          <a:p>
            <a:pPr algn="just"/>
            <a:r>
              <a:rPr lang="cs-CZ" dirty="0"/>
              <a:t>§ 1 ZMP:</a:t>
            </a:r>
          </a:p>
          <a:p>
            <a:pPr algn="just"/>
            <a:r>
              <a:rPr lang="cs-CZ" i="1" dirty="0"/>
              <a:t>Obec může zavést tyto místní poplatky (dále jen „poplatky“)</a:t>
            </a:r>
          </a:p>
          <a:p>
            <a:pPr algn="just"/>
            <a:r>
              <a:rPr lang="cs-CZ" i="1" dirty="0"/>
              <a:t>a) poplatek </a:t>
            </a:r>
            <a:r>
              <a:rPr lang="cs-CZ" b="1" i="1" dirty="0"/>
              <a:t>ze psů</a:t>
            </a:r>
            <a:r>
              <a:rPr lang="cs-CZ" i="1" dirty="0"/>
              <a:t>,</a:t>
            </a:r>
          </a:p>
          <a:p>
            <a:pPr algn="just"/>
            <a:r>
              <a:rPr lang="cs-CZ" i="1" dirty="0"/>
              <a:t>b) </a:t>
            </a:r>
            <a:r>
              <a:rPr lang="pl-PL" i="1" dirty="0"/>
              <a:t>poplatek </a:t>
            </a:r>
            <a:r>
              <a:rPr lang="pl-PL" b="1" i="1" dirty="0"/>
              <a:t>z pobytu</a:t>
            </a:r>
          </a:p>
          <a:p>
            <a:pPr algn="just"/>
            <a:r>
              <a:rPr lang="pl-PL" i="1" dirty="0"/>
              <a:t>c) </a:t>
            </a:r>
            <a:r>
              <a:rPr lang="cs-CZ" i="1" dirty="0"/>
              <a:t>poplatek </a:t>
            </a:r>
            <a:r>
              <a:rPr lang="cs-CZ" b="1" i="1" dirty="0"/>
              <a:t>za užívání veřejného prostranství</a:t>
            </a:r>
            <a:r>
              <a:rPr lang="cs-CZ" i="1" dirty="0"/>
              <a:t>,</a:t>
            </a:r>
          </a:p>
          <a:p>
            <a:pPr algn="just"/>
            <a:r>
              <a:rPr lang="cs-CZ" i="1" dirty="0"/>
              <a:t>d) poplatek </a:t>
            </a:r>
            <a:r>
              <a:rPr lang="cs-CZ" b="1" i="1" dirty="0"/>
              <a:t>ze vstupného</a:t>
            </a:r>
            <a:r>
              <a:rPr lang="cs-CZ" i="1" dirty="0"/>
              <a:t>,</a:t>
            </a:r>
          </a:p>
          <a:p>
            <a:pPr algn="just"/>
            <a:r>
              <a:rPr lang="cs-CZ" i="1" dirty="0"/>
              <a:t>e) poplatek </a:t>
            </a:r>
            <a:r>
              <a:rPr lang="cs-CZ" b="1" i="1" dirty="0"/>
              <a:t>za povolení k vjezdu s motorovým vozidlem do vybraných míst a částí měst</a:t>
            </a:r>
            <a:r>
              <a:rPr lang="cs-CZ" i="1" dirty="0"/>
              <a:t>,</a:t>
            </a:r>
          </a:p>
          <a:p>
            <a:pPr algn="just"/>
            <a:r>
              <a:rPr lang="cs-CZ" i="1" strike="sngStrike" dirty="0"/>
              <a:t>f) poplatek </a:t>
            </a:r>
            <a:r>
              <a:rPr lang="cs-CZ" b="1" i="1" strike="sngStrike" dirty="0"/>
              <a:t>za provoz systému shromažďování, sběru, přepravy, třídění, využívání a odstraňování komunálních odpadů</a:t>
            </a:r>
            <a:r>
              <a:rPr lang="cs-CZ" i="1" strike="sngStrike" dirty="0"/>
              <a:t>,</a:t>
            </a:r>
          </a:p>
          <a:p>
            <a:pPr algn="just"/>
            <a:r>
              <a:rPr lang="cs-CZ" i="1" strike="sngStrike" dirty="0"/>
              <a:t>g)</a:t>
            </a:r>
            <a:r>
              <a:rPr lang="cs-CZ" i="1" dirty="0"/>
              <a:t> f) poplatek </a:t>
            </a:r>
            <a:r>
              <a:rPr lang="cs-CZ" b="1" i="1" dirty="0"/>
              <a:t>za zhodnocení stavebního pozemku možností jeho připojení na stavbu vodovodu nebo kanalizace,</a:t>
            </a:r>
          </a:p>
          <a:p>
            <a:pPr algn="just"/>
            <a:r>
              <a:rPr lang="cs-CZ" i="1" dirty="0">
                <a:solidFill>
                  <a:srgbClr val="FF0000"/>
                </a:solidFill>
                <a:effectLst/>
                <a:ea typeface="Calibri" panose="020F0502020204030204" pitchFamily="34" charset="0"/>
              </a:rPr>
              <a:t>g) poplatky za komunální odpad.</a:t>
            </a:r>
            <a:endParaRPr lang="cs-CZ" i="1" dirty="0">
              <a:solidFill>
                <a:srgbClr val="FF0000"/>
              </a:solidFill>
            </a:endParaRPr>
          </a:p>
          <a:p>
            <a:pPr algn="just"/>
            <a:endParaRPr lang="cs-CZ" dirty="0"/>
          </a:p>
        </p:txBody>
      </p:sp>
    </p:spTree>
    <p:extLst>
      <p:ext uri="{BB962C8B-B14F-4D97-AF65-F5344CB8AC3E}">
        <p14:creationId xmlns:p14="http://schemas.microsoft.com/office/powerpoint/2010/main" val="226819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5079E-BA99-474D-A9DB-511D067C6D1B}"/>
              </a:ext>
            </a:extLst>
          </p:cNvPr>
          <p:cNvSpPr>
            <a:spLocks noGrp="1"/>
          </p:cNvSpPr>
          <p:nvPr>
            <p:ph type="title"/>
          </p:nvPr>
        </p:nvSpPr>
        <p:spPr/>
        <p:txBody>
          <a:bodyPr/>
          <a:lstStyle/>
          <a:p>
            <a:r>
              <a:rPr lang="cs-CZ" dirty="0"/>
              <a:t>Hlava VII: Poplatky za komunální odpad. </a:t>
            </a:r>
            <a:r>
              <a:rPr lang="cs-CZ" b="1" dirty="0"/>
              <a:t>Díl 1: Obecná ustanovení.</a:t>
            </a:r>
          </a:p>
        </p:txBody>
      </p:sp>
      <p:sp>
        <p:nvSpPr>
          <p:cNvPr id="3" name="Zástupný obsah 2">
            <a:extLst>
              <a:ext uri="{FF2B5EF4-FFF2-40B4-BE49-F238E27FC236}">
                <a16:creationId xmlns:a16="http://schemas.microsoft.com/office/drawing/2014/main" id="{1FB6CF87-EB39-4AEE-BBB4-5F3A178C7C6F}"/>
              </a:ext>
            </a:extLst>
          </p:cNvPr>
          <p:cNvSpPr>
            <a:spLocks noGrp="1"/>
          </p:cNvSpPr>
          <p:nvPr>
            <p:ph idx="1"/>
          </p:nvPr>
        </p:nvSpPr>
        <p:spPr>
          <a:xfrm>
            <a:off x="628650" y="1825624"/>
            <a:ext cx="7886700" cy="4667249"/>
          </a:xfrm>
        </p:spPr>
        <p:txBody>
          <a:bodyPr>
            <a:normAutofit fontScale="92500" lnSpcReduction="20000"/>
          </a:bodyPr>
          <a:lstStyle/>
          <a:p>
            <a:pPr marL="230400" indent="-230400" algn="just"/>
            <a:r>
              <a:rPr lang="cs-CZ" sz="2000" i="1" dirty="0">
                <a:solidFill>
                  <a:srgbClr val="FF0000"/>
                </a:solidFill>
                <a:effectLst/>
                <a:ea typeface="Times New Roman" panose="02020603050405020304" pitchFamily="18" charset="0"/>
              </a:rPr>
              <a:t>§ 10d</a:t>
            </a:r>
          </a:p>
          <a:p>
            <a:pPr marL="230400" lvl="0" indent="-230400" algn="just">
              <a:lnSpc>
                <a:spcPct val="115000"/>
              </a:lnSpc>
              <a:spcAft>
                <a:spcPts val="600"/>
              </a:spcAft>
              <a:buFont typeface="+mj-lt"/>
              <a:buAutoNum type="arabicParenBoth"/>
              <a:tabLst>
                <a:tab pos="497205" algn="l"/>
                <a:tab pos="540385" algn="l"/>
                <a:tab pos="497205" algn="l"/>
                <a:tab pos="540385" algn="l"/>
                <a:tab pos="810260" algn="l"/>
              </a:tabLst>
            </a:pPr>
            <a:r>
              <a:rPr lang="cs-CZ" sz="2000" i="1" dirty="0">
                <a:solidFill>
                  <a:srgbClr val="FF0000"/>
                </a:solidFill>
                <a:effectLst/>
                <a:ea typeface="Times New Roman" panose="02020603050405020304" pitchFamily="18" charset="0"/>
              </a:rPr>
              <a:t> Poplatky za komunální odpad jsou </a:t>
            </a:r>
          </a:p>
          <a:p>
            <a:pPr marL="230400" lvl="1" indent="-230400" algn="just">
              <a:lnSpc>
                <a:spcPct val="115000"/>
              </a:lnSpc>
              <a:spcBef>
                <a:spcPts val="1000"/>
              </a:spcBef>
              <a:buFont typeface="+mj-lt"/>
              <a:buAutoNum type="alphaLcParenR"/>
              <a:tabLst>
                <a:tab pos="269875" algn="l"/>
              </a:tabLst>
            </a:pPr>
            <a:r>
              <a:rPr lang="cs-CZ" sz="2000" i="1" dirty="0">
                <a:solidFill>
                  <a:srgbClr val="FF0000"/>
                </a:solidFill>
                <a:effectLst/>
                <a:ea typeface="Times New Roman" panose="02020603050405020304" pitchFamily="18" charset="0"/>
              </a:rPr>
              <a:t>poplatek za obecní systém odpadového hospodářství a</a:t>
            </a:r>
          </a:p>
          <a:p>
            <a:pPr marL="230400" lvl="1" indent="-230400" algn="just">
              <a:lnSpc>
                <a:spcPct val="115000"/>
              </a:lnSpc>
              <a:spcBef>
                <a:spcPts val="1000"/>
              </a:spcBef>
              <a:spcAft>
                <a:spcPts val="600"/>
              </a:spcAft>
              <a:buFont typeface="+mj-lt"/>
              <a:buAutoNum type="alphaLcParenR"/>
              <a:tabLst>
                <a:tab pos="269875" algn="l"/>
              </a:tabLst>
            </a:pPr>
            <a:r>
              <a:rPr lang="cs-CZ" sz="2000" i="1" dirty="0">
                <a:solidFill>
                  <a:srgbClr val="FF0000"/>
                </a:solidFill>
                <a:effectLst/>
                <a:ea typeface="Times New Roman" panose="02020603050405020304" pitchFamily="18" charset="0"/>
              </a:rPr>
              <a:t>poplatek za odkládání komunálního odpadu z nemovité věci.</a:t>
            </a:r>
          </a:p>
          <a:p>
            <a:pPr marL="230400" lvl="0" indent="-230400" algn="just">
              <a:lnSpc>
                <a:spcPct val="115000"/>
              </a:lnSpc>
              <a:spcAft>
                <a:spcPts val="600"/>
              </a:spcAft>
              <a:buFont typeface="+mj-lt"/>
              <a:buAutoNum type="arabicParenBoth"/>
              <a:tabLst>
                <a:tab pos="497205" algn="l"/>
                <a:tab pos="540385" algn="l"/>
                <a:tab pos="497205" algn="l"/>
                <a:tab pos="540385" algn="l"/>
                <a:tab pos="810260" algn="l"/>
              </a:tabLst>
            </a:pPr>
            <a:r>
              <a:rPr lang="cs-CZ" sz="2000" i="1" dirty="0">
                <a:solidFill>
                  <a:srgbClr val="FF0000"/>
                </a:solidFill>
                <a:effectLst/>
                <a:ea typeface="Times New Roman" panose="02020603050405020304" pitchFamily="18" charset="0"/>
              </a:rPr>
              <a:t> Obec může zavést pro poplatkové období pouze jeden z poplatků podle odstavce 1.</a:t>
            </a:r>
          </a:p>
          <a:p>
            <a:pPr marL="230400" indent="-230400" algn="just">
              <a:lnSpc>
                <a:spcPct val="115000"/>
              </a:lnSpc>
              <a:spcAft>
                <a:spcPts val="1000"/>
              </a:spcAft>
            </a:pPr>
            <a:r>
              <a:rPr lang="cs-CZ" sz="1800" dirty="0">
                <a:effectLst/>
                <a:ea typeface="Calibri" panose="020F0502020204030204" pitchFamily="34" charset="0"/>
                <a:cs typeface="Times New Roman" panose="02020603050405020304" pitchFamily="18" charset="0"/>
              </a:rPr>
              <a:t>Namísto dosavadního místního poplatku za provoz systému shromažďování, sběru, přepravy, třídění, využívání a odstraňování komunálních odpadů podle § 10b zákona o místních poplatcích a poplatku za komunální odpad podle § 17a dosavadního zákona o odpadech se zavádí místní poplatky za komunální odpad.</a:t>
            </a:r>
          </a:p>
          <a:p>
            <a:pPr marL="230400" indent="-230400" algn="just">
              <a:lnSpc>
                <a:spcPct val="115000"/>
              </a:lnSpc>
              <a:spcAft>
                <a:spcPts val="1000"/>
              </a:spcAft>
            </a:pPr>
            <a:r>
              <a:rPr lang="cs-CZ" sz="1800" dirty="0">
                <a:effectLst/>
                <a:ea typeface="Calibri" panose="020F0502020204030204" pitchFamily="34" charset="0"/>
                <a:cs typeface="Times New Roman" panose="02020603050405020304" pitchFamily="18" charset="0"/>
              </a:rPr>
              <a:t>Na rozdíl od dosavadní úpravy tak nebude tato problematika upravena ve dvou zákonech dvěma typy poplatků s rozdílným režimem jejich správy (místní poplatek a poplatek </a:t>
            </a:r>
            <a:r>
              <a:rPr lang="cs-CZ" sz="1800" i="1" dirty="0" err="1">
                <a:effectLst/>
                <a:ea typeface="Calibri" panose="020F0502020204030204" pitchFamily="34" charset="0"/>
                <a:cs typeface="Times New Roman" panose="02020603050405020304" pitchFamily="18" charset="0"/>
              </a:rPr>
              <a:t>sui</a:t>
            </a:r>
            <a:r>
              <a:rPr lang="cs-CZ" sz="1800" i="1" dirty="0">
                <a:effectLst/>
                <a:ea typeface="Calibri" panose="020F0502020204030204" pitchFamily="34" charset="0"/>
                <a:cs typeface="Times New Roman" panose="02020603050405020304" pitchFamily="18" charset="0"/>
              </a:rPr>
              <a:t> generis</a:t>
            </a:r>
            <a:r>
              <a:rPr lang="cs-CZ" sz="1800" dirty="0">
                <a:effectLst/>
                <a:ea typeface="Calibri" panose="020F0502020204030204" pitchFamily="34" charset="0"/>
                <a:cs typeface="Times New Roman" panose="02020603050405020304" pitchFamily="18" charset="0"/>
              </a:rPr>
              <a:t>).</a:t>
            </a:r>
          </a:p>
          <a:p>
            <a:endParaRPr lang="cs-CZ" dirty="0"/>
          </a:p>
        </p:txBody>
      </p:sp>
    </p:spTree>
    <p:extLst>
      <p:ext uri="{BB962C8B-B14F-4D97-AF65-F5344CB8AC3E}">
        <p14:creationId xmlns:p14="http://schemas.microsoft.com/office/powerpoint/2010/main" val="1427361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3F988-C951-4A60-A4F6-4430B8369B2A}"/>
              </a:ext>
            </a:extLst>
          </p:cNvPr>
          <p:cNvSpPr>
            <a:spLocks noGrp="1"/>
          </p:cNvSpPr>
          <p:nvPr>
            <p:ph type="title"/>
          </p:nvPr>
        </p:nvSpPr>
        <p:spPr/>
        <p:txBody>
          <a:bodyPr>
            <a:normAutofit fontScale="90000"/>
          </a:bodyPr>
          <a:lstStyle/>
          <a:p>
            <a:br>
              <a:rPr lang="cs-CZ" sz="4400" dirty="0">
                <a:effectLst/>
                <a:ea typeface="Calibri" panose="020F0502020204030204" pitchFamily="34" charset="0"/>
                <a:cs typeface="Times New Roman" panose="02020603050405020304" pitchFamily="18" charset="0"/>
              </a:rPr>
            </a:br>
            <a:r>
              <a:rPr lang="cs-CZ" sz="4400" dirty="0">
                <a:effectLst/>
                <a:ea typeface="Calibri" panose="020F0502020204030204" pitchFamily="34" charset="0"/>
                <a:cs typeface="Times New Roman" panose="02020603050405020304" pitchFamily="18" charset="0"/>
              </a:rPr>
              <a:t>Poplatek za obecní systém odpadového hospodářství</a:t>
            </a:r>
            <a:br>
              <a:rPr lang="cs-CZ" sz="4400" b="1" i="1" dirty="0">
                <a:effectLst/>
                <a:latin typeface="Arial" panose="020B060402020202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9D1D83CC-EF83-4B85-BAA4-D17462AC198F}"/>
              </a:ext>
            </a:extLst>
          </p:cNvPr>
          <p:cNvSpPr>
            <a:spLocks noGrp="1"/>
          </p:cNvSpPr>
          <p:nvPr>
            <p:ph idx="1"/>
          </p:nvPr>
        </p:nvSpPr>
        <p:spPr>
          <a:xfrm>
            <a:off x="628650" y="1825624"/>
            <a:ext cx="7886700" cy="4667249"/>
          </a:xfrm>
        </p:spPr>
        <p:txBody>
          <a:bodyPr>
            <a:normAutofit fontScale="85000" lnSpcReduction="20000"/>
          </a:bodyPr>
          <a:lstStyle/>
          <a:p>
            <a:pPr algn="just">
              <a:lnSpc>
                <a:spcPct val="124000"/>
              </a:lnSpc>
            </a:pPr>
            <a:r>
              <a:rPr lang="cs-CZ" dirty="0">
                <a:effectLst/>
                <a:ea typeface="Calibri" panose="020F0502020204030204" pitchFamily="34" charset="0"/>
                <a:cs typeface="Times New Roman" panose="02020603050405020304" pitchFamily="18" charset="0"/>
              </a:rPr>
              <a:t>= je </a:t>
            </a:r>
            <a:r>
              <a:rPr lang="cs-CZ" b="1" dirty="0">
                <a:effectLst/>
                <a:ea typeface="Calibri" panose="020F0502020204030204" pitchFamily="34" charset="0"/>
                <a:cs typeface="Times New Roman" panose="02020603050405020304" pitchFamily="18" charset="0"/>
              </a:rPr>
              <a:t>poplatek za samotnou existenci systému nakládání s komunálním odpadem v obci</a:t>
            </a:r>
            <a:r>
              <a:rPr lang="cs-CZ" dirty="0">
                <a:effectLst/>
                <a:ea typeface="Calibri" panose="020F0502020204030204" pitchFamily="34" charset="0"/>
                <a:cs typeface="Times New Roman" panose="02020603050405020304" pitchFamily="18" charset="0"/>
              </a:rPr>
              <a:t>. </a:t>
            </a:r>
          </a:p>
          <a:p>
            <a:pPr algn="just">
              <a:lnSpc>
                <a:spcPct val="124000"/>
              </a:lnSpc>
            </a:pPr>
            <a:r>
              <a:rPr lang="cs-CZ" dirty="0">
                <a:effectLst/>
                <a:ea typeface="Calibri" panose="020F0502020204030204" pitchFamily="34" charset="0"/>
                <a:cs typeface="Times New Roman" panose="02020603050405020304" pitchFamily="18" charset="0"/>
              </a:rPr>
              <a:t>Tento poplatek vychází z principu, že ze systému má prospěch každá osoba, která je přihlášena v obci nebo vlastní na území obce nemovitou věc zahrnující byt, rodinný dům nebo stavbu pro rodinnou rekreaci, ve které není přihlášena žádná fyzická osoba, a to zásadně stejnou měrou. </a:t>
            </a:r>
          </a:p>
          <a:p>
            <a:pPr algn="just">
              <a:lnSpc>
                <a:spcPct val="124000"/>
              </a:lnSpc>
            </a:pPr>
            <a:r>
              <a:rPr lang="cs-CZ" dirty="0">
                <a:effectLst/>
                <a:ea typeface="Calibri" panose="020F0502020204030204" pitchFamily="34" charset="0"/>
                <a:cs typeface="Times New Roman" panose="02020603050405020304" pitchFamily="18" charset="0"/>
              </a:rPr>
              <a:t>Proto obec zavede tento </a:t>
            </a:r>
            <a:r>
              <a:rPr lang="cs-CZ" b="1" dirty="0">
                <a:effectLst/>
                <a:ea typeface="Calibri" panose="020F0502020204030204" pitchFamily="34" charset="0"/>
                <a:cs typeface="Times New Roman" panose="02020603050405020304" pitchFamily="18" charset="0"/>
              </a:rPr>
              <a:t>poplatek v pevné výši </a:t>
            </a:r>
            <a:r>
              <a:rPr lang="cs-CZ" dirty="0">
                <a:effectLst/>
                <a:ea typeface="Calibri" panose="020F0502020204030204" pitchFamily="34" charset="0"/>
                <a:cs typeface="Times New Roman" panose="02020603050405020304" pitchFamily="18" charset="0"/>
              </a:rPr>
              <a:t>s tím, že se platí samostatně z důvodu přihlášení a samostatně z důvodu vlastnictví každé jednotlivé nemovité věci, ve které není přihlášená žádná fyzická osoba.</a:t>
            </a:r>
          </a:p>
          <a:p>
            <a:endParaRPr lang="cs-CZ" dirty="0"/>
          </a:p>
        </p:txBody>
      </p:sp>
    </p:spTree>
    <p:extLst>
      <p:ext uri="{BB962C8B-B14F-4D97-AF65-F5344CB8AC3E}">
        <p14:creationId xmlns:p14="http://schemas.microsoft.com/office/powerpoint/2010/main" val="15328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5359BD-5EA0-427A-8EE8-B9DF46BC5FFF}"/>
              </a:ext>
            </a:extLst>
          </p:cNvPr>
          <p:cNvSpPr>
            <a:spLocks noGrp="1"/>
          </p:cNvSpPr>
          <p:nvPr>
            <p:ph type="title"/>
          </p:nvPr>
        </p:nvSpPr>
        <p:spPr/>
        <p:txBody>
          <a:bodyPr>
            <a:normAutofit fontScale="90000"/>
          </a:bodyPr>
          <a:lstStyle/>
          <a:p>
            <a:r>
              <a:rPr lang="cs-CZ" sz="4400" dirty="0">
                <a:effectLst/>
                <a:ea typeface="Calibri" panose="020F0502020204030204" pitchFamily="34" charset="0"/>
                <a:cs typeface="Times New Roman" panose="02020603050405020304" pitchFamily="18" charset="0"/>
              </a:rPr>
              <a:t>Poplatek za odkládání komunálního odpadu z nemovité věci</a:t>
            </a:r>
            <a:endParaRPr lang="cs-CZ" dirty="0"/>
          </a:p>
        </p:txBody>
      </p:sp>
      <p:sp>
        <p:nvSpPr>
          <p:cNvPr id="3" name="Zástupný obsah 2">
            <a:extLst>
              <a:ext uri="{FF2B5EF4-FFF2-40B4-BE49-F238E27FC236}">
                <a16:creationId xmlns:a16="http://schemas.microsoft.com/office/drawing/2014/main" id="{CD8D7E0C-7FF8-44EB-9F52-2CB099EF6B2C}"/>
              </a:ext>
            </a:extLst>
          </p:cNvPr>
          <p:cNvSpPr>
            <a:spLocks noGrp="1"/>
          </p:cNvSpPr>
          <p:nvPr>
            <p:ph idx="1"/>
          </p:nvPr>
        </p:nvSpPr>
        <p:spPr>
          <a:xfrm>
            <a:off x="628650" y="1825624"/>
            <a:ext cx="7886700" cy="4667249"/>
          </a:xfrm>
        </p:spPr>
        <p:txBody>
          <a:bodyPr>
            <a:normAutofit fontScale="85000" lnSpcReduction="20000"/>
          </a:bodyPr>
          <a:lstStyle/>
          <a:p>
            <a:pPr algn="just">
              <a:lnSpc>
                <a:spcPct val="124000"/>
              </a:lnSpc>
            </a:pPr>
            <a:r>
              <a:rPr lang="cs-CZ" sz="2400" dirty="0"/>
              <a:t>= </a:t>
            </a:r>
            <a:r>
              <a:rPr lang="cs-CZ" sz="2400" dirty="0">
                <a:effectLst/>
                <a:ea typeface="Calibri" panose="020F0502020204030204" pitchFamily="34" charset="0"/>
                <a:cs typeface="Times New Roman" panose="02020603050405020304" pitchFamily="18" charset="0"/>
              </a:rPr>
              <a:t>je naopak </a:t>
            </a:r>
            <a:r>
              <a:rPr lang="cs-CZ" sz="2400" b="1" dirty="0">
                <a:effectLst/>
                <a:ea typeface="Calibri" panose="020F0502020204030204" pitchFamily="34" charset="0"/>
                <a:cs typeface="Times New Roman" panose="02020603050405020304" pitchFamily="18" charset="0"/>
              </a:rPr>
              <a:t>založen na skutečném množství vyprodukovaného odpadu</a:t>
            </a:r>
            <a:r>
              <a:rPr lang="cs-CZ" sz="2400" dirty="0">
                <a:effectLst/>
                <a:ea typeface="Calibri" panose="020F0502020204030204" pitchFamily="34" charset="0"/>
                <a:cs typeface="Times New Roman" panose="02020603050405020304" pitchFamily="18" charset="0"/>
              </a:rPr>
              <a:t>, který byl odložen do soustřeďovacích nádob nebo na určená místa, případně na kapacitě soustřeďovacích prostředků objednaných na poplatkové období.</a:t>
            </a:r>
          </a:p>
          <a:p>
            <a:pPr algn="just">
              <a:lnSpc>
                <a:spcPct val="124000"/>
              </a:lnSpc>
              <a:spcAft>
                <a:spcPts val="1000"/>
              </a:spcAft>
            </a:pPr>
            <a:r>
              <a:rPr lang="cs-CZ" sz="2400" dirty="0">
                <a:effectLst/>
                <a:ea typeface="Calibri" panose="020F0502020204030204" pitchFamily="34" charset="0"/>
                <a:cs typeface="Calibri" panose="020F0502020204030204" pitchFamily="34" charset="0"/>
              </a:rPr>
              <a:t>Pojem </a:t>
            </a:r>
            <a:r>
              <a:rPr lang="cs-CZ" sz="2400" i="1" dirty="0">
                <a:effectLst/>
                <a:ea typeface="Calibri" panose="020F0502020204030204" pitchFamily="34" charset="0"/>
                <a:cs typeface="Calibri" panose="020F0502020204030204" pitchFamily="34" charset="0"/>
              </a:rPr>
              <a:t>soustřeďovací nádoba </a:t>
            </a:r>
            <a:r>
              <a:rPr lang="cs-CZ" sz="2400" dirty="0">
                <a:effectLst/>
                <a:ea typeface="Calibri" panose="020F0502020204030204" pitchFamily="34" charset="0"/>
                <a:cs typeface="Calibri" panose="020F0502020204030204" pitchFamily="34" charset="0"/>
              </a:rPr>
              <a:t>vychází z obsahu pojmu „soustřeďování“ zakotveném v zákoně o odpadech. S ohledem na obsah pojmu „sběr“ v témže zákoně bylo nutné upustit od pojmu </a:t>
            </a:r>
            <a:r>
              <a:rPr lang="cs-CZ" sz="2400" i="1" dirty="0">
                <a:effectLst/>
                <a:ea typeface="Calibri" panose="020F0502020204030204" pitchFamily="34" charset="0"/>
                <a:cs typeface="Calibri" panose="020F0502020204030204" pitchFamily="34" charset="0"/>
              </a:rPr>
              <a:t>sběrná nádoba</a:t>
            </a:r>
            <a:r>
              <a:rPr lang="cs-CZ" sz="2400" dirty="0">
                <a:effectLst/>
                <a:ea typeface="Calibri" panose="020F0502020204030204" pitchFamily="34" charset="0"/>
                <a:cs typeface="Calibri" panose="020F0502020204030204" pitchFamily="34" charset="0"/>
              </a:rPr>
              <a:t>, který byl dosud užíván v některých právních předpisech.</a:t>
            </a:r>
            <a:endParaRPr lang="cs-CZ" sz="2400" dirty="0">
              <a:effectLst/>
              <a:ea typeface="Calibri" panose="020F0502020204030204" pitchFamily="34" charset="0"/>
              <a:cs typeface="Times New Roman" panose="02020603050405020304" pitchFamily="18" charset="0"/>
            </a:endParaRPr>
          </a:p>
          <a:p>
            <a:pPr algn="just">
              <a:lnSpc>
                <a:spcPct val="124000"/>
              </a:lnSpc>
              <a:spcAft>
                <a:spcPts val="1000"/>
              </a:spcAft>
            </a:pPr>
            <a:r>
              <a:rPr lang="cs-CZ" sz="2400" dirty="0">
                <a:effectLst/>
                <a:ea typeface="Calibri" panose="020F0502020204030204" pitchFamily="34" charset="0"/>
                <a:cs typeface="Calibri" panose="020F0502020204030204" pitchFamily="34" charset="0"/>
              </a:rPr>
              <a:t>Nově zaváděné poplatky se souhrnně označují jako „poplatky za komunální odpad“. Každý z poplatků za komunální odpad je upraven v samostatném dílu (díl 2 a díl 3) s tím, že ustanovení společná pro oba poplatky jsou upravena v dílu 4.</a:t>
            </a:r>
            <a:endParaRPr lang="cs-CZ" sz="24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86529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3125352-F0F8-4C65-9E36-3069222440E4}"/>
              </a:ext>
            </a:extLst>
          </p:cNvPr>
          <p:cNvSpPr>
            <a:spLocks noGrp="1"/>
          </p:cNvSpPr>
          <p:nvPr>
            <p:ph idx="4294967295"/>
          </p:nvPr>
        </p:nvSpPr>
        <p:spPr>
          <a:xfrm>
            <a:off x="319596" y="346464"/>
            <a:ext cx="8220722" cy="6127750"/>
          </a:xfrm>
        </p:spPr>
        <p:txBody>
          <a:bodyPr>
            <a:normAutofit fontScale="92500" lnSpcReduction="10000"/>
          </a:bodyPr>
          <a:lstStyle/>
          <a:p>
            <a:pPr algn="just">
              <a:lnSpc>
                <a:spcPct val="124000"/>
              </a:lnSpc>
            </a:pPr>
            <a:r>
              <a:rPr lang="cs-CZ" sz="1800" dirty="0">
                <a:effectLst/>
                <a:latin typeface="Calibri" panose="020F0502020204030204" pitchFamily="34" charset="0"/>
                <a:ea typeface="Calibri" panose="020F0502020204030204" pitchFamily="34" charset="0"/>
                <a:cs typeface="Calibri" panose="020F0502020204030204" pitchFamily="34" charset="0"/>
              </a:rPr>
              <a:t>Obdobně jako v případě ostatních místních poplatků může obec zavést poplatky za komunální odpad pouze </a:t>
            </a:r>
            <a:r>
              <a:rPr lang="cs-CZ" sz="1800" b="1" dirty="0">
                <a:effectLst/>
                <a:latin typeface="Calibri" panose="020F0502020204030204" pitchFamily="34" charset="0"/>
                <a:ea typeface="Calibri" panose="020F0502020204030204" pitchFamily="34" charset="0"/>
                <a:cs typeface="Calibri" panose="020F0502020204030204" pitchFamily="34" charset="0"/>
              </a:rPr>
              <a:t>jednotně pro celé území obce</a:t>
            </a:r>
            <a:r>
              <a:rPr lang="cs-CZ" sz="18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24000"/>
              </a:lnSpc>
            </a:pPr>
            <a:r>
              <a:rPr lang="cs-CZ" sz="1800" dirty="0">
                <a:effectLst/>
                <a:latin typeface="Calibri" panose="020F0502020204030204" pitchFamily="34" charset="0"/>
                <a:ea typeface="Calibri" panose="020F0502020204030204" pitchFamily="34" charset="0"/>
                <a:cs typeface="Calibri" panose="020F0502020204030204" pitchFamily="34" charset="0"/>
              </a:rPr>
              <a:t>Zůstává zachováno, že obec </a:t>
            </a:r>
            <a:r>
              <a:rPr lang="cs-CZ" sz="1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nemůže</a:t>
            </a:r>
            <a:r>
              <a:rPr lang="cs-CZ" sz="1800" b="1" dirty="0">
                <a:effectLst/>
                <a:latin typeface="Calibri" panose="020F0502020204030204" pitchFamily="34" charset="0"/>
                <a:ea typeface="Calibri" panose="020F0502020204030204" pitchFamily="34" charset="0"/>
                <a:cs typeface="Calibri" panose="020F0502020204030204" pitchFamily="34" charset="0"/>
              </a:rPr>
              <a:t> zavést oba poplatky najednou</a:t>
            </a:r>
            <a:r>
              <a:rPr lang="cs-CZ" sz="1800" dirty="0">
                <a:effectLst/>
                <a:latin typeface="Calibri" panose="020F0502020204030204" pitchFamily="34" charset="0"/>
                <a:ea typeface="Calibri" panose="020F0502020204030204" pitchFamily="34" charset="0"/>
                <a:cs typeface="Calibri" panose="020F0502020204030204" pitchFamily="34" charset="0"/>
              </a:rPr>
              <a:t>. Obec proto musí zvážit, který z poplatků je pro ni vhodný a odpovídá jejím potřebám a možnostem ho spravovat. </a:t>
            </a:r>
          </a:p>
          <a:p>
            <a:pPr algn="just">
              <a:lnSpc>
                <a:spcPct val="124000"/>
              </a:lnSpc>
            </a:pPr>
            <a:r>
              <a:rPr lang="cs-CZ" sz="1800" b="1" dirty="0">
                <a:effectLst/>
                <a:latin typeface="Calibri" panose="020F0502020204030204" pitchFamily="34" charset="0"/>
                <a:ea typeface="Calibri" panose="020F0502020204030204" pitchFamily="34" charset="0"/>
                <a:cs typeface="Calibri" panose="020F0502020204030204" pitchFamily="34" charset="0"/>
              </a:rPr>
              <a:t>Obec může zvolit i variantu, že nezavede žádný z těchto dvou místních poplatků.</a:t>
            </a:r>
          </a:p>
          <a:p>
            <a:pPr algn="just">
              <a:lnSpc>
                <a:spcPct val="124000"/>
              </a:lnSpc>
            </a:pPr>
            <a:r>
              <a:rPr lang="cs-CZ"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 nově upraveno není</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24000"/>
              </a:lnSpc>
            </a:pPr>
            <a:r>
              <a:rPr lang="cs-CZ" sz="1800" dirty="0">
                <a:effectLst/>
                <a:latin typeface="Calibri" panose="020F0502020204030204" pitchFamily="34" charset="0"/>
                <a:ea typeface="Calibri" panose="020F0502020204030204" pitchFamily="34" charset="0"/>
                <a:cs typeface="Calibri" panose="020F0502020204030204" pitchFamily="34" charset="0"/>
              </a:rPr>
              <a:t>Nově zaváděné poplatky neobsahují výslovnou úpravu možnosti platit poplatek jednou fyzickou osobou za celou domácnost (§ 10b odst. 2 zákona o místních poplatcích), protože jde o nadbytečné ustanovení. Z ustanovení § 164 odst. 4 daňového řádu vyplývá, že poplatek může za daňový subjekt uhradit zásadně kdokoliv. </a:t>
            </a:r>
            <a:r>
              <a:rPr lang="cs-CZ" sz="1800" b="1" dirty="0">
                <a:effectLst/>
                <a:latin typeface="Calibri" panose="020F0502020204030204" pitchFamily="34" charset="0"/>
                <a:ea typeface="Calibri" panose="020F0502020204030204" pitchFamily="34" charset="0"/>
                <a:cs typeface="Calibri" panose="020F0502020204030204" pitchFamily="34" charset="0"/>
              </a:rPr>
              <a:t>Správce poplatku bude podle § 56 daňového řádu informovat, jakým způsobem má být taková platba provedená za více daňových subjektů identifikována, a to zejména v případě bezhotovostních plateb</a:t>
            </a:r>
            <a:r>
              <a:rPr lang="cs-CZ" sz="1800" dirty="0">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4000"/>
              </a:lnSpc>
            </a:pPr>
            <a:r>
              <a:rPr lang="cs-CZ" sz="1800" dirty="0">
                <a:effectLst/>
                <a:latin typeface="Calibri" panose="020F0502020204030204" pitchFamily="34" charset="0"/>
                <a:ea typeface="Calibri" panose="020F0502020204030204" pitchFamily="34" charset="0"/>
                <a:cs typeface="Calibri" panose="020F0502020204030204" pitchFamily="34" charset="0"/>
              </a:rPr>
              <a:t>Dále se pro nadbytečnost nepřebírá úprava zakotvená v § 10b odst. 4 zákona o místních poplatcích, neboť to které obci se poplatek platí, plyne již ze samotné povahy místního poplatku zaváděného obcí v samostatné působnosti a rovněž z toho, že správcem poplatku je její obecní úřad (§ 14 zákona o místních poplatcích).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17046053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16317</TotalTime>
  <Words>8708</Words>
  <Application>Microsoft Office PowerPoint</Application>
  <PresentationFormat>Předvádění na obrazovce (4:3)</PresentationFormat>
  <Paragraphs>288</Paragraphs>
  <Slides>47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47</vt:i4>
      </vt:variant>
    </vt:vector>
  </HeadingPairs>
  <TitlesOfParts>
    <vt:vector size="52" baseType="lpstr">
      <vt:lpstr>Arial</vt:lpstr>
      <vt:lpstr>Calibri</vt:lpstr>
      <vt:lpstr>Calibri Light</vt:lpstr>
      <vt:lpstr>Times New Roman</vt:lpstr>
      <vt:lpstr>Motiv Office</vt:lpstr>
      <vt:lpstr>  Velká novela poplatků za komunální odpad </vt:lpstr>
      <vt:lpstr>Dva druhy místních poplatků, které nám odstraňují dvojkolejnost právní úpravy – dříve ZOMP a zákon o odpadech</vt:lpstr>
      <vt:lpstr>Současná právní úprava </vt:lpstr>
      <vt:lpstr>změny</vt:lpstr>
      <vt:lpstr>Prezentace aplikace PowerPoint</vt:lpstr>
      <vt:lpstr>Hlava VII: Poplatky za komunální odpad. Díl 1: Obecná ustanovení.</vt:lpstr>
      <vt:lpstr> Poplatek za obecní systém odpadového hospodářství </vt:lpstr>
      <vt:lpstr>Poplatek za odkládání komunálního odpadu z nemovité věci</vt:lpstr>
      <vt:lpstr>Prezentace aplikace PowerPoint</vt:lpstr>
      <vt:lpstr>Díl 2: Poplatek za obecní systém odpadového hospodářství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Díl 3: Poplatek za odkládání komunálního odpadu z nemovité věci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Díl 4: Společná ustanovení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Přechodná ustanovení</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Velká novela poplatků za komunální odpad a jiné změny v místních poplatcích</dc:title>
  <dc:creator>mso5500</dc:creator>
  <cp:lastModifiedBy>Mrkvičková Jana</cp:lastModifiedBy>
  <cp:revision>173</cp:revision>
  <dcterms:created xsi:type="dcterms:W3CDTF">2020-08-30T13:56:12Z</dcterms:created>
  <dcterms:modified xsi:type="dcterms:W3CDTF">2021-03-05T09:20:04Z</dcterms:modified>
</cp:coreProperties>
</file>