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60" r:id="rId5"/>
    <p:sldId id="285" r:id="rId6"/>
    <p:sldId id="289" r:id="rId7"/>
    <p:sldId id="286" r:id="rId8"/>
    <p:sldId id="287" r:id="rId9"/>
    <p:sldId id="288" r:id="rId10"/>
    <p:sldId id="290" r:id="rId11"/>
    <p:sldId id="278" r:id="rId12"/>
    <p:sldId id="291" r:id="rId13"/>
    <p:sldId id="283" r:id="rId14"/>
    <p:sldId id="284" r:id="rId15"/>
    <p:sldId id="292" r:id="rId16"/>
    <p:sldId id="293" r:id="rId17"/>
    <p:sldId id="294" r:id="rId18"/>
    <p:sldId id="296" r:id="rId19"/>
    <p:sldId id="295" r:id="rId20"/>
    <p:sldId id="297" r:id="rId21"/>
    <p:sldId id="298" r:id="rId22"/>
    <p:sldId id="299" r:id="rId23"/>
    <p:sldId id="282" r:id="rId2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76"/>
    <a:srgbClr val="FF7D28"/>
    <a:srgbClr val="AFC32D"/>
    <a:srgbClr val="005F8C"/>
    <a:srgbClr val="AA0546"/>
    <a:srgbClr val="9CBC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463CF-407B-47C5-B5AF-F4B33DDB67BD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89C4F-C020-47DF-B30C-660865ED1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559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E92A5-ECDC-4BF6-8FAC-B6C65DD2D5E0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2F7DB-1B3F-4585-8ABF-8B9D978B9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65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ADCD9-4CC7-4358-808D-5ADDCFF09F5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44246" y="974884"/>
            <a:ext cx="9188246" cy="1856807"/>
          </a:xfrm>
          <a:noFill/>
          <a:ln>
            <a:noFill/>
          </a:ln>
        </p:spPr>
        <p:txBody>
          <a:bodyPr lIns="648000" anchor="ctr" anchorCtr="0">
            <a:normAutofit/>
          </a:bodyPr>
          <a:lstStyle>
            <a:lvl1pPr marL="0" indent="0" algn="l">
              <a:defRPr sz="3300">
                <a:solidFill>
                  <a:srgbClr val="008276"/>
                </a:solidFill>
              </a:defRPr>
            </a:lvl1pPr>
          </a:lstStyle>
          <a:p>
            <a:r>
              <a:rPr lang="cs-CZ" dirty="0"/>
              <a:t>SLAĎOVÁNÍ PRACOVNÍHO,</a:t>
            </a:r>
            <a:br>
              <a:rPr lang="cs-CZ" dirty="0"/>
            </a:br>
            <a:r>
              <a:rPr lang="cs-CZ" dirty="0"/>
              <a:t>OSOBNÍHO A RODINNÉHO ŽIVOTA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32B835-7194-48BC-950F-A2A23A61C6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44245" y="5202238"/>
            <a:ext cx="6315997" cy="1655762"/>
          </a:xfrm>
          <a:solidFill>
            <a:srgbClr val="008276"/>
          </a:solidFill>
          <a:ln>
            <a:solidFill>
              <a:srgbClr val="008276"/>
            </a:solidFill>
          </a:ln>
        </p:spPr>
        <p:txBody>
          <a:bodyPr lIns="720000" anchor="ctr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400" b="1" i="0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dirty="0"/>
              <a:t>typ zprávy</a:t>
            </a:r>
          </a:p>
          <a:p>
            <a:r>
              <a:rPr lang="cs-CZ" dirty="0"/>
              <a:t>z čeho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DBA5C3D0-A166-48A6-AE13-A7DB25D831D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9845" y="486697"/>
            <a:ext cx="2141823" cy="502777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2F32869-EB23-4FB0-8023-EFDC01D2FB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8298"/>
            <a:ext cx="9144000" cy="170688"/>
          </a:xfrm>
          <a:prstGeom prst="rect">
            <a:avLst/>
          </a:prstGeom>
        </p:spPr>
      </p:pic>
      <p:sp>
        <p:nvSpPr>
          <p:cNvPr id="19" name="Zástupný symbol obrázku 18">
            <a:extLst>
              <a:ext uri="{FF2B5EF4-FFF2-40B4-BE49-F238E27FC236}">
                <a16:creationId xmlns:a16="http://schemas.microsoft.com/office/drawing/2014/main" id="{4663E019-A5B4-4EE3-8096-7C363D1D5D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44246" y="2906971"/>
            <a:ext cx="4536000" cy="2232000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20" name="Zástupný symbol obrázku 18">
            <a:extLst>
              <a:ext uri="{FF2B5EF4-FFF2-40B4-BE49-F238E27FC236}">
                <a16:creationId xmlns:a16="http://schemas.microsoft.com/office/drawing/2014/main" id="{0F48F9AC-F5BF-43EE-A2C7-DCB85B97D36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97764" y="2910237"/>
            <a:ext cx="4583768" cy="2232000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22" name="Zástupný symbol pro text 21">
            <a:extLst>
              <a:ext uri="{FF2B5EF4-FFF2-40B4-BE49-F238E27FC236}">
                <a16:creationId xmlns:a16="http://schemas.microsoft.com/office/drawing/2014/main" id="{5E08AF9F-5C2D-405E-9A0F-732E205093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07894" y="5200190"/>
            <a:ext cx="3173638" cy="1655762"/>
          </a:xfrm>
          <a:solidFill>
            <a:srgbClr val="008276"/>
          </a:solidFill>
          <a:ln>
            <a:solidFill>
              <a:srgbClr val="008276"/>
            </a:solidFill>
          </a:ln>
        </p:spPr>
        <p:txBody>
          <a:bodyPr tIns="360000" rIns="720000" anchor="ctr" anchorCtr="0">
            <a:normAutofit/>
          </a:bodyPr>
          <a:lstStyle>
            <a:lvl1pPr marL="0" indent="0" algn="r">
              <a:buNone/>
              <a:defRPr sz="2400" b="1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cs-CZ" dirty="0"/>
              <a:t>rok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9BD23CA-37E6-47BE-A3BD-E76D7EB89C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59" y="208796"/>
            <a:ext cx="2880000" cy="73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903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ředělová strana modr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B7BFEE9-F05E-4DF8-9177-4E764E148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9130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 předělové strany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6618" y="4596063"/>
            <a:ext cx="8527382" cy="1648325"/>
          </a:xfrm>
          <a:solidFill>
            <a:srgbClr val="008276">
              <a:alpha val="80000"/>
            </a:srgbClr>
          </a:solidFill>
          <a:ln>
            <a:solidFill>
              <a:srgbClr val="008276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text předělové strany</a:t>
            </a:r>
          </a:p>
        </p:txBody>
      </p:sp>
    </p:spTree>
    <p:extLst>
      <p:ext uri="{BB962C8B-B14F-4D97-AF65-F5344CB8AC3E}">
        <p14:creationId xmlns:p14="http://schemas.microsoft.com/office/powerpoint/2010/main" val="46878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jednořadkový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jednořádkový 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7945391" cy="443970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E99A084F-AC47-4B73-B5F9-CCA9E4D875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A78607-7E5D-4949-B270-A553FDC2611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874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A915072-897B-4804-B9BD-4FD362EC66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BB45C629-7A24-45BB-B3BA-D965F55DDB2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A017C051-1828-4A92-9E1C-7FDBD7B04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7945391" cy="443970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5260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jednořadkový a ci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id="{0E3082C6-27F3-4E0F-A78D-958E911D15E1}"/>
              </a:ext>
            </a:extLst>
          </p:cNvPr>
          <p:cNvSpPr/>
          <p:nvPr userDrawn="1"/>
        </p:nvSpPr>
        <p:spPr>
          <a:xfrm>
            <a:off x="6407623" y="1678634"/>
            <a:ext cx="2160000" cy="2160000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D481A2F-9ED0-49D2-8CCC-7E3C311556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7623" y="1701770"/>
            <a:ext cx="2160000" cy="2160000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266700" indent="0"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citace nebo drobný text</a:t>
            </a: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jednořádkový 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5615201" cy="21830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35A8BBC-20BC-4A89-8DEB-027CA02E14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49" y="4001974"/>
            <a:ext cx="7945393" cy="2294604"/>
          </a:xfrm>
        </p:spPr>
        <p:txBody>
          <a:bodyPr/>
          <a:lstStyle>
            <a:lvl2pPr marL="342900" indent="0">
              <a:buNone/>
              <a:defRPr/>
            </a:lvl2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6362E37-B6F4-406F-8C9D-377ECF469B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796" y="1757281"/>
            <a:ext cx="324000" cy="317390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4762E413-8D66-41C2-9D7A-31C92C7524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24214" y="3451884"/>
            <a:ext cx="324000" cy="317390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EF73BD70-9296-47EC-8865-48DC50BD331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DA679B2A-8239-4640-86B2-33DF7F06A5B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ci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id="{0E3082C6-27F3-4E0F-A78D-958E911D15E1}"/>
              </a:ext>
            </a:extLst>
          </p:cNvPr>
          <p:cNvSpPr/>
          <p:nvPr userDrawn="1"/>
        </p:nvSpPr>
        <p:spPr>
          <a:xfrm>
            <a:off x="6407623" y="1678634"/>
            <a:ext cx="2160000" cy="2160000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D481A2F-9ED0-49D2-8CCC-7E3C311556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7623" y="1701770"/>
            <a:ext cx="2160000" cy="2160000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266700" indent="0"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citace nebo drobný text</a:t>
            </a: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5615201" cy="21830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35A8BBC-20BC-4A89-8DEB-027CA02E14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49" y="4001974"/>
            <a:ext cx="7945393" cy="2294604"/>
          </a:xfrm>
        </p:spPr>
        <p:txBody>
          <a:bodyPr/>
          <a:lstStyle>
            <a:lvl2pPr marL="342900" indent="0">
              <a:buNone/>
              <a:defRPr/>
            </a:lvl2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6362E37-B6F4-406F-8C9D-377ECF469B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796" y="1757281"/>
            <a:ext cx="324000" cy="317390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4762E413-8D66-41C2-9D7A-31C92C7524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24214" y="3451884"/>
            <a:ext cx="324000" cy="317390"/>
          </a:xfrm>
          <a:prstGeom prst="rect">
            <a:avLst/>
          </a:prstGeom>
        </p:spPr>
      </p:pic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60710F27-5468-472A-903B-2917B09C8B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CF80FE6C-EA42-4F15-9CDE-A35EB5850C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7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, text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678675"/>
            <a:ext cx="3565314" cy="46179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35A8BBC-20BC-4A89-8DEB-027CA02E140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53636" y="5845248"/>
            <a:ext cx="4220406" cy="45132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/>
            </a:lvl2pPr>
          </a:lstStyle>
          <a:p>
            <a:pPr lvl="0"/>
            <a:r>
              <a:rPr lang="cs-CZ" dirty="0"/>
              <a:t>Popis obrázku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FB267E21-4D34-405D-8160-E0851099358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52925" y="1677987"/>
            <a:ext cx="4221163" cy="406394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ED52422-AA53-462A-9588-C2EB15DD92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885662FE-56AF-4473-8FB8-F94BA27361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74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tři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FB267E21-4D34-405D-8160-E0851099358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54941" y="1752144"/>
            <a:ext cx="2556000" cy="241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2" name="Zástupný symbol obrázku 4">
            <a:extLst>
              <a:ext uri="{FF2B5EF4-FFF2-40B4-BE49-F238E27FC236}">
                <a16:creationId xmlns:a16="http://schemas.microsoft.com/office/drawing/2014/main" id="{D8B971FF-A85B-47DA-8BFA-B06608B8912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977717" y="1752144"/>
            <a:ext cx="2556000" cy="241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3" name="Zástupný symbol obrázku 4">
            <a:extLst>
              <a:ext uri="{FF2B5EF4-FFF2-40B4-BE49-F238E27FC236}">
                <a16:creationId xmlns:a16="http://schemas.microsoft.com/office/drawing/2014/main" id="{ACBDDBB8-5CD5-4978-AD19-CD6573CF53C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266329" y="1752144"/>
            <a:ext cx="2556000" cy="241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FEF2F59-3EE8-4600-99BC-5C4F5397382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5625" y="4313239"/>
            <a:ext cx="2555875" cy="186756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První text</a:t>
            </a:r>
          </a:p>
        </p:txBody>
      </p:sp>
      <p:sp>
        <p:nvSpPr>
          <p:cNvPr id="18" name="Zástupný symbol pro text 3">
            <a:extLst>
              <a:ext uri="{FF2B5EF4-FFF2-40B4-BE49-F238E27FC236}">
                <a16:creationId xmlns:a16="http://schemas.microsoft.com/office/drawing/2014/main" id="{452B7608-4F61-44E9-905F-EE70505C30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66329" y="4312635"/>
            <a:ext cx="2555875" cy="1868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Druhý text</a:t>
            </a:r>
          </a:p>
        </p:txBody>
      </p:sp>
      <p:sp>
        <p:nvSpPr>
          <p:cNvPr id="20" name="Zástupný symbol pro text 3">
            <a:extLst>
              <a:ext uri="{FF2B5EF4-FFF2-40B4-BE49-F238E27FC236}">
                <a16:creationId xmlns:a16="http://schemas.microsoft.com/office/drawing/2014/main" id="{A9694961-1D4B-4475-9E48-A42C702077D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977842" y="4312634"/>
            <a:ext cx="2555875" cy="1868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Třetí text</a:t>
            </a: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171D9D79-92EA-4B0D-8D70-6BE34D85F006}"/>
              </a:ext>
            </a:extLst>
          </p:cNvPr>
          <p:cNvCxnSpPr/>
          <p:nvPr userDrawn="1"/>
        </p:nvCxnSpPr>
        <p:spPr>
          <a:xfrm>
            <a:off x="3198089" y="4312633"/>
            <a:ext cx="0" cy="1836000"/>
          </a:xfrm>
          <a:prstGeom prst="line">
            <a:avLst/>
          </a:prstGeom>
          <a:ln w="12700">
            <a:solidFill>
              <a:srgbClr val="0082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9EC8B389-96FC-47B0-8D2E-ED3E56AECA9E}"/>
              </a:ext>
            </a:extLst>
          </p:cNvPr>
          <p:cNvCxnSpPr/>
          <p:nvPr userDrawn="1"/>
        </p:nvCxnSpPr>
        <p:spPr>
          <a:xfrm>
            <a:off x="5895829" y="4344804"/>
            <a:ext cx="0" cy="1836000"/>
          </a:xfrm>
          <a:prstGeom prst="line">
            <a:avLst/>
          </a:prstGeom>
          <a:ln w="12700">
            <a:solidFill>
              <a:srgbClr val="0082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Obrázek 21">
            <a:extLst>
              <a:ext uri="{FF2B5EF4-FFF2-40B4-BE49-F238E27FC236}">
                <a16:creationId xmlns:a16="http://schemas.microsoft.com/office/drawing/2014/main" id="{312025C9-8689-4B48-8F17-3C68DA4CF7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FB8D566A-8B04-4DFE-B5E0-C4423183D70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39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3" name="Zástupný symbol pro graf 2">
            <a:extLst>
              <a:ext uri="{FF2B5EF4-FFF2-40B4-BE49-F238E27FC236}">
                <a16:creationId xmlns:a16="http://schemas.microsoft.com/office/drawing/2014/main" id="{39625EF4-0D99-4573-ABCD-83E81C13C3A5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569913" y="1684338"/>
            <a:ext cx="8004175" cy="46053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2BBCD4E-1929-4BB6-B4D2-8C703C395C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8F41ACE1-C640-451F-93CF-8AAB4D7F2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5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id="{243075CB-445F-451D-B78F-591C98050237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2815388" y="1744663"/>
            <a:ext cx="5758699" cy="3841144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r>
              <a:rPr lang="cs-CZ"/>
              <a:t>Kliknutím na ikonu přidáte tabulku.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41296A6-9ACC-42C7-B6BE-AB8D41837E1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9913" y="5690937"/>
            <a:ext cx="8004175" cy="5987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342900" indent="0">
              <a:buNone/>
              <a:defRPr/>
            </a:lvl2pPr>
          </a:lstStyle>
          <a:p>
            <a:pPr lvl="0"/>
            <a:r>
              <a:rPr lang="cs-CZ" dirty="0"/>
              <a:t>Popis tabulky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D7D2839-C647-4D3B-864E-39146D81B9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0C8BC9D6-C0AA-488F-B9DB-80A7D07B304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1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C41B7A3-1625-4A50-AEAD-39F18A946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55584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A020AA-ECC7-4474-B826-21223D6C4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499" y="1774210"/>
            <a:ext cx="8167333" cy="45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52E7AF-D4B8-4711-9A70-4E416AD50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2431" y="647918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20A03B06-45A5-4573-A15C-112DB4EA109A}"/>
              </a:ext>
            </a:extLst>
          </p:cNvPr>
          <p:cNvCxnSpPr>
            <a:cxnSpLocks/>
          </p:cNvCxnSpPr>
          <p:nvPr/>
        </p:nvCxnSpPr>
        <p:spPr>
          <a:xfrm>
            <a:off x="-30707" y="6354387"/>
            <a:ext cx="9207000" cy="0"/>
          </a:xfrm>
          <a:prstGeom prst="line">
            <a:avLst/>
          </a:prstGeom>
          <a:ln w="28575">
            <a:solidFill>
              <a:srgbClr val="0082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65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70" r:id="rId3"/>
    <p:sldLayoutId id="2147483656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1" r:id="rId10"/>
  </p:sldLayoutIdLst>
  <p:hf hdr="0" ftr="0" dt="0"/>
  <p:txStyles>
    <p:titleStyle>
      <a:lvl1pPr marL="542925" indent="0" algn="l" defTabSz="685800" rtl="0" eaLnBrk="1" latinLnBrk="0" hangingPunct="1">
        <a:lnSpc>
          <a:spcPct val="90000"/>
        </a:lnSpc>
        <a:spcBef>
          <a:spcPct val="0"/>
        </a:spcBef>
        <a:buNone/>
        <a:defRPr sz="3000" b="1" i="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00827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8276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zrcr.cz/cs/sluzby/organy-verejne-moc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29154-D157-4F9F-AE4C-C3C312A5E2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Místní poplatek za komunální odpad </a:t>
            </a:r>
            <a:br>
              <a:rPr lang="cs-CZ" dirty="0"/>
            </a:br>
            <a:r>
              <a:rPr lang="cs-CZ" dirty="0"/>
              <a:t>a cizinci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FF9B8F2-02D4-49C6-947A-DE6B321151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91149" y="486697"/>
            <a:ext cx="2710519" cy="502777"/>
          </a:xfrm>
        </p:spPr>
        <p:txBody>
          <a:bodyPr/>
          <a:lstStyle/>
          <a:p>
            <a:r>
              <a:rPr lang="cs-CZ" dirty="0"/>
              <a:t>Mgr. Ing. Radka Malinová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FF1EB3C-17A2-477F-B6CA-C4DBEFC228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5566868"/>
            <a:ext cx="9144000" cy="1289084"/>
          </a:xfrm>
        </p:spPr>
        <p:txBody>
          <a:bodyPr/>
          <a:lstStyle/>
          <a:p>
            <a:r>
              <a:rPr lang="cs-CZ" dirty="0"/>
              <a:t>2019</a:t>
            </a:r>
          </a:p>
        </p:txBody>
      </p:sp>
      <p:pic>
        <p:nvPicPr>
          <p:cNvPr id="10" name="Zástupný symbol pro obrázek 9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50" y="2885024"/>
            <a:ext cx="3920947" cy="2614225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06" b="8606"/>
          <a:stretch>
            <a:fillRect/>
          </a:stretch>
        </p:blipFill>
        <p:spPr>
          <a:xfrm>
            <a:off x="4235693" y="2892061"/>
            <a:ext cx="4725428" cy="2608284"/>
          </a:xfrm>
        </p:spPr>
      </p:pic>
    </p:spTree>
    <p:extLst>
      <p:ext uri="{BB962C8B-B14F-4D97-AF65-F5344CB8AC3E}">
        <p14:creationId xmlns:p14="http://schemas.microsoft.com/office/powerpoint/2010/main" val="183456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poplatníkem a kde</a:t>
            </a:r>
            <a:br>
              <a:rPr lang="cs-CZ" dirty="0"/>
            </a:br>
            <a:r>
              <a:rPr lang="cs-CZ" dirty="0"/>
              <a:t>§10</a:t>
            </a:r>
            <a:r>
              <a:rPr lang="cs-CZ" cap="none" dirty="0"/>
              <a:t>b</a:t>
            </a:r>
            <a:r>
              <a:rPr lang="cs-CZ" dirty="0"/>
              <a:t> </a:t>
            </a:r>
            <a:r>
              <a:rPr lang="cs-CZ" cap="none" dirty="0"/>
              <a:t>odst.</a:t>
            </a:r>
            <a:r>
              <a:rPr lang="cs-CZ" dirty="0"/>
              <a:t> 1) </a:t>
            </a:r>
            <a:r>
              <a:rPr lang="cs-CZ" cap="none" dirty="0"/>
              <a:t>písm.</a:t>
            </a:r>
            <a:r>
              <a:rPr lang="cs-CZ" dirty="0"/>
              <a:t> </a:t>
            </a:r>
            <a:r>
              <a:rPr lang="cs-CZ" sz="3200" cap="none" dirty="0"/>
              <a:t>a</a:t>
            </a:r>
            <a:r>
              <a:rPr lang="cs-CZ" cap="none" dirty="0"/>
              <a:t>) bod 1. </a:t>
            </a:r>
            <a:r>
              <a:rPr lang="cs-CZ" dirty="0"/>
              <a:t>ZMP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3620" y="1558138"/>
            <a:ext cx="8420422" cy="4560244"/>
          </a:xfrm>
        </p:spPr>
        <p:txBody>
          <a:bodyPr>
            <a:normAutofit/>
          </a:bodyPr>
          <a:lstStyle/>
          <a:p>
            <a:r>
              <a:rPr lang="cs-CZ" b="1" dirty="0"/>
              <a:t>Kdo je poplatníkem</a:t>
            </a:r>
          </a:p>
          <a:p>
            <a:r>
              <a:rPr lang="cs-CZ" b="1" dirty="0"/>
              <a:t>Fyzická osoba, která má v obci trvalý pobyt: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zákon č. 133/2000 Sb., o evidenci obyvatel a rodných číslech,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§ 10 zákona o evidenci obyvatel upravuje trvalý pobyt </a:t>
            </a:r>
            <a:r>
              <a:rPr lang="cs-CZ" b="1" dirty="0"/>
              <a:t>občanů </a:t>
            </a:r>
            <a:r>
              <a:rPr lang="cs-CZ" dirty="0">
                <a:solidFill>
                  <a:schemeClr val="accent1"/>
                </a:solidFill>
              </a:rPr>
              <a:t>→ </a:t>
            </a:r>
            <a:r>
              <a:rPr lang="cs-CZ" dirty="0"/>
              <a:t>občanem se rozumí </a:t>
            </a:r>
            <a:r>
              <a:rPr lang="cs-CZ" b="1" dirty="0"/>
              <a:t>občan ČR </a:t>
            </a:r>
            <a:r>
              <a:rPr lang="cs-CZ" dirty="0"/>
              <a:t>(§ 1 odst. 1) písm. a zákona o evidenci obyvatel),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na základě § 10b odst. 1 písm. a) ZMP se poplatníky místního poplatku stávají pouze občané ČR.   </a:t>
            </a:r>
          </a:p>
          <a:p>
            <a:r>
              <a:rPr lang="cs-CZ" b="1" dirty="0"/>
              <a:t>Kde je poplatníkem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obec, kde má hlášen trvalý pobyt.</a:t>
            </a:r>
          </a:p>
          <a:p>
            <a:r>
              <a:rPr lang="cs-CZ" b="1" dirty="0"/>
              <a:t>Zda se poplatník v obci fakticky zdržuje či nikoliv není rozhodné.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465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poplatníkem a kde</a:t>
            </a:r>
            <a:br>
              <a:rPr lang="cs-CZ" dirty="0"/>
            </a:br>
            <a:r>
              <a:rPr lang="cs-CZ" dirty="0"/>
              <a:t>§10</a:t>
            </a:r>
            <a:r>
              <a:rPr lang="cs-CZ" cap="none" dirty="0"/>
              <a:t>b</a:t>
            </a:r>
            <a:r>
              <a:rPr lang="cs-CZ" dirty="0"/>
              <a:t> </a:t>
            </a:r>
            <a:r>
              <a:rPr lang="cs-CZ" cap="none" dirty="0"/>
              <a:t>odst.</a:t>
            </a:r>
            <a:r>
              <a:rPr lang="cs-CZ" dirty="0"/>
              <a:t> 1) </a:t>
            </a:r>
            <a:r>
              <a:rPr lang="cs-CZ" cap="none" dirty="0"/>
              <a:t>písm.</a:t>
            </a:r>
            <a:r>
              <a:rPr lang="cs-CZ" dirty="0"/>
              <a:t> </a:t>
            </a:r>
            <a:r>
              <a:rPr lang="cs-CZ" sz="3200" cap="none" dirty="0"/>
              <a:t>a</a:t>
            </a:r>
            <a:r>
              <a:rPr lang="cs-CZ" cap="none" dirty="0"/>
              <a:t>) bod 2. </a:t>
            </a:r>
            <a:r>
              <a:rPr lang="cs-CZ" dirty="0"/>
              <a:t>ZMP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678676"/>
            <a:ext cx="8375258" cy="463466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Kdo je poplatníkem:</a:t>
            </a:r>
          </a:p>
          <a:p>
            <a:r>
              <a:rPr lang="cs-CZ" b="1" dirty="0"/>
              <a:t>Fyzická osoba, které byl podle zákona upravujícího pobyt cizinců na území České republiky povolen trvalý pobyt nebo přechodný pobyt na dobu delší než 90 dnů: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trvalý pobyt (§ 64a - §87 ZPC, § 87g-87l ZPC),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přechodný pobyt na dobu delší než 90 dnů </a:t>
            </a:r>
            <a:r>
              <a:rPr lang="cs-CZ" dirty="0">
                <a:solidFill>
                  <a:schemeClr val="accent1"/>
                </a:solidFill>
              </a:rPr>
              <a:t>→ </a:t>
            </a:r>
            <a:r>
              <a:rPr lang="cs-CZ" dirty="0"/>
              <a:t>přechodný pobyt (§16 - §64 ZPC) může mít různé podoby,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jde o cizince, kteří potřebují k pobytu v ČR povolení</a:t>
            </a:r>
            <a:r>
              <a:rPr lang="cs-CZ" dirty="0">
                <a:solidFill>
                  <a:schemeClr val="accent1"/>
                </a:solidFill>
              </a:rPr>
              <a:t>→</a:t>
            </a:r>
            <a:r>
              <a:rPr lang="cs-CZ" dirty="0"/>
              <a:t> existuje rozhodnutí správního orgánu, na jehož základě dochází i k zápisu do </a:t>
            </a:r>
            <a:r>
              <a:rPr lang="cs-CZ" dirty="0" err="1"/>
              <a:t>CISu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→</a:t>
            </a:r>
            <a:r>
              <a:rPr lang="cs-CZ" dirty="0"/>
              <a:t> cizinec je dohledatelný v evidenci.</a:t>
            </a:r>
          </a:p>
          <a:p>
            <a:r>
              <a:rPr lang="cs-CZ" b="1" dirty="0"/>
              <a:t>Kde je poplatníkem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obec, kde má hlášen pobyt </a:t>
            </a:r>
            <a:r>
              <a:rPr lang="cs-CZ" dirty="0">
                <a:solidFill>
                  <a:schemeClr val="accent1"/>
                </a:solidFill>
              </a:rPr>
              <a:t>→</a:t>
            </a:r>
            <a:r>
              <a:rPr lang="cs-CZ" dirty="0"/>
              <a:t> evidenční princip.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509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poplatníkem a kde</a:t>
            </a:r>
            <a:br>
              <a:rPr lang="cs-CZ" dirty="0"/>
            </a:br>
            <a:r>
              <a:rPr lang="cs-CZ" dirty="0"/>
              <a:t>§10</a:t>
            </a:r>
            <a:r>
              <a:rPr lang="cs-CZ" cap="none" dirty="0"/>
              <a:t>b</a:t>
            </a:r>
            <a:r>
              <a:rPr lang="cs-CZ" dirty="0"/>
              <a:t> </a:t>
            </a:r>
            <a:r>
              <a:rPr lang="cs-CZ" cap="none" dirty="0"/>
              <a:t>odst.</a:t>
            </a:r>
            <a:r>
              <a:rPr lang="cs-CZ" dirty="0"/>
              <a:t> 1) </a:t>
            </a:r>
            <a:r>
              <a:rPr lang="cs-CZ" cap="none" dirty="0"/>
              <a:t>písm.</a:t>
            </a:r>
            <a:r>
              <a:rPr lang="cs-CZ" dirty="0"/>
              <a:t> </a:t>
            </a:r>
            <a:r>
              <a:rPr lang="cs-CZ" sz="3200" cap="none" dirty="0"/>
              <a:t>a</a:t>
            </a:r>
            <a:r>
              <a:rPr lang="cs-CZ" cap="none" dirty="0"/>
              <a:t>) bod 2. </a:t>
            </a:r>
            <a:r>
              <a:rPr lang="cs-CZ" dirty="0"/>
              <a:t>ZMP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678676"/>
            <a:ext cx="8375258" cy="463466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Zda se poplatník v obci (či vůbec v ČR) fakticky zdržuje či nikoliv není rozhodné </a:t>
            </a:r>
            <a:r>
              <a:rPr lang="cs-CZ" dirty="0">
                <a:solidFill>
                  <a:schemeClr val="accent1"/>
                </a:solidFill>
              </a:rPr>
              <a:t>→ </a:t>
            </a:r>
            <a:r>
              <a:rPr lang="cs-CZ" dirty="0"/>
              <a:t>problematické však z hlediska vymahatelnosti práva v třetích zemích.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Cizinci mají povinnost hlásit změnu místa pobytu (§ 98 ZPC)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Přestává být cizinec poplatníkem po uplynutí doby, na kterou mu byl pobyt povolen? </a:t>
            </a:r>
          </a:p>
          <a:p>
            <a:pPr marL="857250" lvl="1" indent="-342900"/>
            <a:r>
              <a:rPr lang="cs-CZ" sz="2400" dirty="0"/>
              <a:t>Uplynutí doby by se mělo projevit změnou v </a:t>
            </a:r>
            <a:r>
              <a:rPr lang="cs-CZ" sz="2400" dirty="0" err="1"/>
              <a:t>CISu</a:t>
            </a:r>
            <a:r>
              <a:rPr lang="cs-CZ" sz="2400" dirty="0"/>
              <a:t> </a:t>
            </a:r>
            <a:r>
              <a:rPr lang="cs-CZ" sz="2400" dirty="0">
                <a:solidFill>
                  <a:schemeClr val="accent1"/>
                </a:solidFill>
              </a:rPr>
              <a:t>→</a:t>
            </a:r>
            <a:r>
              <a:rPr lang="cs-CZ" sz="2400" dirty="0"/>
              <a:t> nejpozději tehdy přestává být poplatníkem místního poplatku.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640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poplatníkem a kde</a:t>
            </a:r>
            <a:br>
              <a:rPr lang="cs-CZ" dirty="0"/>
            </a:br>
            <a:r>
              <a:rPr lang="cs-CZ" dirty="0"/>
              <a:t>§10</a:t>
            </a:r>
            <a:r>
              <a:rPr lang="cs-CZ" cap="none" dirty="0"/>
              <a:t>b</a:t>
            </a:r>
            <a:r>
              <a:rPr lang="cs-CZ" dirty="0"/>
              <a:t> </a:t>
            </a:r>
            <a:r>
              <a:rPr lang="cs-CZ" cap="none" dirty="0"/>
              <a:t>odst.</a:t>
            </a:r>
            <a:r>
              <a:rPr lang="cs-CZ" dirty="0"/>
              <a:t> 1) </a:t>
            </a:r>
            <a:r>
              <a:rPr lang="cs-CZ" cap="none" dirty="0"/>
              <a:t>písm.</a:t>
            </a:r>
            <a:r>
              <a:rPr lang="cs-CZ" dirty="0"/>
              <a:t> </a:t>
            </a:r>
            <a:r>
              <a:rPr lang="cs-CZ" sz="3200" cap="none" dirty="0"/>
              <a:t>a</a:t>
            </a:r>
            <a:r>
              <a:rPr lang="cs-CZ" cap="none" dirty="0"/>
              <a:t>) bod 4. </a:t>
            </a:r>
            <a:r>
              <a:rPr lang="cs-CZ" dirty="0"/>
              <a:t>ZMP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678676"/>
            <a:ext cx="8375258" cy="463466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Kdo je poplatníkem:</a:t>
            </a:r>
          </a:p>
          <a:p>
            <a:r>
              <a:rPr lang="cs-CZ" b="1" dirty="0"/>
              <a:t>Fyzická osoba, které byla udělena mezinárodní ochrana podle zákona upravujícího azyl nebo dočasná ochrana podle zákona upravujícího dočasnou ochranu cizinců: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existuje rozhodnutí správního orgánu, na jehož základě dochází i k zápisu do </a:t>
            </a:r>
            <a:r>
              <a:rPr lang="cs-CZ" dirty="0" err="1"/>
              <a:t>CISu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→</a:t>
            </a:r>
            <a:r>
              <a:rPr lang="cs-CZ" dirty="0"/>
              <a:t> cizinec je dohledatelný v evidenci.</a:t>
            </a:r>
          </a:p>
          <a:p>
            <a:r>
              <a:rPr lang="cs-CZ" b="1" dirty="0"/>
              <a:t>Kde je poplatníkem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obec, kde má hlášen pobyt </a:t>
            </a:r>
            <a:r>
              <a:rPr lang="cs-CZ" dirty="0">
                <a:solidFill>
                  <a:schemeClr val="accent1"/>
                </a:solidFill>
              </a:rPr>
              <a:t>→</a:t>
            </a:r>
            <a:r>
              <a:rPr lang="cs-CZ" dirty="0"/>
              <a:t> evidenční princip.</a:t>
            </a:r>
          </a:p>
          <a:p>
            <a:r>
              <a:rPr lang="cs-CZ" b="1" dirty="0"/>
              <a:t>Zda se poplatník v obci (či vůbec v ČR) fakticky zdržuje či nikoliv není rozhodné </a:t>
            </a:r>
            <a:r>
              <a:rPr lang="cs-CZ" dirty="0">
                <a:solidFill>
                  <a:schemeClr val="accent1"/>
                </a:solidFill>
              </a:rPr>
              <a:t>→ </a:t>
            </a:r>
            <a:r>
              <a:rPr lang="cs-CZ" dirty="0"/>
              <a:t>problematické však z hlediska vymahatelnosti práva.</a:t>
            </a:r>
          </a:p>
          <a:p>
            <a:r>
              <a:rPr lang="cs-CZ" dirty="0"/>
              <a:t>Uplatňuje se v praxi vůbec?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31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poplatníkem a kde</a:t>
            </a:r>
            <a:br>
              <a:rPr lang="cs-CZ" dirty="0"/>
            </a:br>
            <a:r>
              <a:rPr lang="cs-CZ" dirty="0"/>
              <a:t>§10</a:t>
            </a:r>
            <a:r>
              <a:rPr lang="cs-CZ" cap="none" dirty="0"/>
              <a:t>b</a:t>
            </a:r>
            <a:r>
              <a:rPr lang="cs-CZ" dirty="0"/>
              <a:t> </a:t>
            </a:r>
            <a:r>
              <a:rPr lang="cs-CZ" cap="none" dirty="0"/>
              <a:t>odst.</a:t>
            </a:r>
            <a:r>
              <a:rPr lang="cs-CZ" dirty="0"/>
              <a:t> 1) </a:t>
            </a:r>
            <a:r>
              <a:rPr lang="cs-CZ" cap="none" dirty="0"/>
              <a:t>písm.</a:t>
            </a:r>
            <a:r>
              <a:rPr lang="cs-CZ" dirty="0"/>
              <a:t> </a:t>
            </a:r>
            <a:r>
              <a:rPr lang="cs-CZ" sz="3200" cap="none" dirty="0"/>
              <a:t>a</a:t>
            </a:r>
            <a:r>
              <a:rPr lang="cs-CZ" cap="none" dirty="0"/>
              <a:t>) bod 3. </a:t>
            </a:r>
            <a:r>
              <a:rPr lang="cs-CZ" dirty="0"/>
              <a:t>ZMP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678676"/>
            <a:ext cx="8375258" cy="463466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Kdo je poplatníkem:</a:t>
            </a:r>
          </a:p>
          <a:p>
            <a:r>
              <a:rPr lang="cs-CZ" b="1" dirty="0"/>
              <a:t>Fyzická osoba, která podle zákona upravujícího pobyt cizinců na území České republiky pobývá na území České republiky přechodně po dobu delší 3 měsíců.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prakticky přechodný pobyt občanů EU </a:t>
            </a:r>
            <a:r>
              <a:rPr lang="cs-CZ" dirty="0">
                <a:solidFill>
                  <a:schemeClr val="accent1"/>
                </a:solidFill>
              </a:rPr>
              <a:t>→</a:t>
            </a:r>
            <a:r>
              <a:rPr lang="cs-CZ" dirty="0"/>
              <a:t> právo pobytu plyne z unijní úpravy (Směrnice Rady 2004/38/ES) </a:t>
            </a:r>
            <a:r>
              <a:rPr lang="cs-CZ" dirty="0">
                <a:solidFill>
                  <a:schemeClr val="accent1"/>
                </a:solidFill>
              </a:rPr>
              <a:t>→</a:t>
            </a:r>
            <a:r>
              <a:rPr lang="cs-CZ" dirty="0"/>
              <a:t> </a:t>
            </a:r>
            <a:r>
              <a:rPr lang="cs-CZ" b="1" dirty="0"/>
              <a:t>rozhodná je fakticita pobytu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byť jejich pobyt delší než 3 měsíce je vázán na určité podmínky (čl. 7 Směrnice Rady 2004/38/ES), nejde o povolovací režim </a:t>
            </a:r>
            <a:r>
              <a:rPr lang="cs-CZ" dirty="0">
                <a:solidFill>
                  <a:schemeClr val="accent1"/>
                </a:solidFill>
              </a:rPr>
              <a:t>→ </a:t>
            </a:r>
            <a:r>
              <a:rPr lang="cs-CZ" dirty="0"/>
              <a:t>neexistuje rozhodnutí správního orgánu, na jehož základě by docházelo k zanesení údajů do </a:t>
            </a:r>
            <a:r>
              <a:rPr lang="cs-CZ" dirty="0" err="1"/>
              <a:t>CISu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k zanesení do </a:t>
            </a:r>
            <a:r>
              <a:rPr lang="cs-CZ" dirty="0" err="1"/>
              <a:t>CISu</a:t>
            </a:r>
            <a:r>
              <a:rPr lang="cs-CZ" dirty="0"/>
              <a:t> dochází v návaznosti na splnění povinnosti ohlásit pobyt (§93 odst. 2 zákona o pobytu cizinců)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442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poplatníkem a kde</a:t>
            </a:r>
            <a:br>
              <a:rPr lang="cs-CZ" dirty="0"/>
            </a:br>
            <a:r>
              <a:rPr lang="cs-CZ" dirty="0"/>
              <a:t>§10</a:t>
            </a:r>
            <a:r>
              <a:rPr lang="cs-CZ" cap="none" dirty="0"/>
              <a:t>b</a:t>
            </a:r>
            <a:r>
              <a:rPr lang="cs-CZ" dirty="0"/>
              <a:t> </a:t>
            </a:r>
            <a:r>
              <a:rPr lang="cs-CZ" cap="none" dirty="0"/>
              <a:t>odst.</a:t>
            </a:r>
            <a:r>
              <a:rPr lang="cs-CZ" dirty="0"/>
              <a:t> 1) </a:t>
            </a:r>
            <a:r>
              <a:rPr lang="cs-CZ" cap="none" dirty="0"/>
              <a:t>písm.</a:t>
            </a:r>
            <a:r>
              <a:rPr lang="cs-CZ" dirty="0"/>
              <a:t> </a:t>
            </a:r>
            <a:r>
              <a:rPr lang="cs-CZ" sz="3200" cap="none" dirty="0"/>
              <a:t>a</a:t>
            </a:r>
            <a:r>
              <a:rPr lang="cs-CZ" cap="none" dirty="0"/>
              <a:t>) bod 3. </a:t>
            </a:r>
            <a:r>
              <a:rPr lang="cs-CZ" dirty="0"/>
              <a:t>ZMP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500" y="1664046"/>
            <a:ext cx="8609990" cy="443970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Cizinci mají povinnost hlásit změnu místa pobytu (§ 98 ZPC)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Občan EU </a:t>
            </a:r>
            <a:r>
              <a:rPr lang="cs-CZ" dirty="0"/>
              <a:t>může (ale nemusí) požádat o potvrzení o přechodném pobytu </a:t>
            </a:r>
            <a:r>
              <a:rPr lang="cs-CZ" dirty="0">
                <a:solidFill>
                  <a:schemeClr val="accent1"/>
                </a:solidFill>
              </a:rPr>
              <a:t>→</a:t>
            </a:r>
            <a:r>
              <a:rPr lang="cs-CZ" dirty="0"/>
              <a:t> pokud tak učiní, dostane se i do </a:t>
            </a:r>
            <a:r>
              <a:rPr lang="cs-CZ" dirty="0" err="1"/>
              <a:t>ROBu</a:t>
            </a:r>
            <a:r>
              <a:rPr lang="cs-CZ" dirty="0"/>
              <a:t>.</a:t>
            </a:r>
          </a:p>
          <a:p>
            <a:r>
              <a:rPr lang="cs-CZ" b="1" dirty="0"/>
              <a:t>Kde je poplatníkem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obec, kde má hlášen pobyt (postačuje CIS) </a:t>
            </a:r>
            <a:r>
              <a:rPr lang="cs-CZ" dirty="0">
                <a:solidFill>
                  <a:schemeClr val="accent1"/>
                </a:solidFill>
              </a:rPr>
              <a:t>→</a:t>
            </a:r>
            <a:r>
              <a:rPr lang="cs-CZ" dirty="0"/>
              <a:t> evidenční princip.</a:t>
            </a:r>
          </a:p>
          <a:p>
            <a:endParaRPr lang="cs-CZ" dirty="0"/>
          </a:p>
          <a:p>
            <a:r>
              <a:rPr lang="cs-CZ" dirty="0"/>
              <a:t>Pokud cizinec na území ČR přechodně pobývá a má v některé obci hlášen pobyt </a:t>
            </a:r>
            <a:r>
              <a:rPr lang="cs-CZ" dirty="0">
                <a:solidFill>
                  <a:schemeClr val="accent1"/>
                </a:solidFill>
              </a:rPr>
              <a:t>→ </a:t>
            </a:r>
            <a:r>
              <a:rPr lang="cs-CZ" b="1" dirty="0"/>
              <a:t>splňuje definici poplatníka místního poplatku a platí v místě hlášeného pobytu, i kdyby se zde fakticky nezdržoval.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111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poplatníkem a kde</a:t>
            </a:r>
            <a:br>
              <a:rPr lang="cs-CZ" dirty="0"/>
            </a:br>
            <a:r>
              <a:rPr lang="cs-CZ" dirty="0"/>
              <a:t>§10</a:t>
            </a:r>
            <a:r>
              <a:rPr lang="cs-CZ" cap="none" dirty="0"/>
              <a:t>b</a:t>
            </a:r>
            <a:r>
              <a:rPr lang="cs-CZ" dirty="0"/>
              <a:t> </a:t>
            </a:r>
            <a:r>
              <a:rPr lang="cs-CZ" cap="none" dirty="0"/>
              <a:t>odst.</a:t>
            </a:r>
            <a:r>
              <a:rPr lang="cs-CZ" dirty="0"/>
              <a:t> 1) </a:t>
            </a:r>
            <a:r>
              <a:rPr lang="cs-CZ" cap="none" dirty="0"/>
              <a:t>písm.</a:t>
            </a:r>
            <a:r>
              <a:rPr lang="cs-CZ" dirty="0"/>
              <a:t> </a:t>
            </a:r>
            <a:r>
              <a:rPr lang="cs-CZ" sz="3200" cap="none" dirty="0"/>
              <a:t>a</a:t>
            </a:r>
            <a:r>
              <a:rPr lang="cs-CZ" cap="none" dirty="0"/>
              <a:t>) bod 3. </a:t>
            </a:r>
            <a:r>
              <a:rPr lang="cs-CZ" dirty="0"/>
              <a:t>ZMP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Související problémy: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Pokud cizinec již </a:t>
            </a:r>
            <a:r>
              <a:rPr lang="cs-CZ" b="1" dirty="0"/>
              <a:t>v ČR nepobývá, nesplňuje definici poplatníka místního poplatku </a:t>
            </a:r>
            <a:r>
              <a:rPr lang="cs-CZ" dirty="0">
                <a:solidFill>
                  <a:schemeClr val="accent1"/>
                </a:solidFill>
              </a:rPr>
              <a:t>→</a:t>
            </a:r>
            <a:r>
              <a:rPr lang="cs-CZ" dirty="0"/>
              <a:t> i přesto, že zůstal v evidenci, není povinen poplatek platit </a:t>
            </a:r>
            <a:r>
              <a:rPr lang="cs-CZ" dirty="0">
                <a:solidFill>
                  <a:schemeClr val="accent1"/>
                </a:solidFill>
              </a:rPr>
              <a:t>→</a:t>
            </a:r>
            <a:r>
              <a:rPr lang="cs-CZ" dirty="0"/>
              <a:t> ukončení pobytu v ČR však musí obecnímu úřadu prokázat (ideálně již v reakci na výzvu ke splnění ohlašovací povinnosti).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Jak dlouho může být cizinec v zahraničí, aby nebyl přerušen jeho přechodný pobyt v ČR? Např. </a:t>
            </a:r>
            <a:r>
              <a:rPr lang="cs-CZ" b="1" dirty="0"/>
              <a:t>studenti o prázdninách?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Pokud cizinec v ČR pobývá, avšak on či ubytovatel nesplní povinnost ohlásit svůj pobyt, může mu být uložena sankce dle ZPC </a:t>
            </a:r>
            <a:r>
              <a:rPr lang="cs-CZ" dirty="0">
                <a:solidFill>
                  <a:schemeClr val="accent1"/>
                </a:solidFill>
              </a:rPr>
              <a:t>→</a:t>
            </a:r>
            <a:r>
              <a:rPr lang="cs-CZ" dirty="0"/>
              <a:t> je poplatníkem místního poplatku dle §10b odst. 1 </a:t>
            </a:r>
            <a:r>
              <a:rPr lang="cs-CZ" dirty="0" err="1"/>
              <a:t>písm.a</a:t>
            </a:r>
            <a:r>
              <a:rPr lang="cs-CZ" dirty="0"/>
              <a:t>) bod 3. ZMP, </a:t>
            </a:r>
            <a:r>
              <a:rPr lang="cs-CZ" b="1" dirty="0"/>
              <a:t>avšak ve které obci? Je vůbec nějaká obec příslušná ke správě místního poplatku?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04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3.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Děti narozené v cizině českým občanům- problémy související s „odloženou“ žádostí o vydání osvědčení o státním občanství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7048500" y="6478588"/>
            <a:ext cx="2095500" cy="365125"/>
          </a:xfrm>
        </p:spPr>
        <p:txBody>
          <a:bodyPr/>
          <a:lstStyle/>
          <a:p>
            <a:fld id="{D83BD07D-5885-48DF-B570-0C7EF7FA7CBC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199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Důsledky „odložené“ žádosti </a:t>
            </a:r>
            <a:br>
              <a:rPr lang="cs-CZ" sz="2400" dirty="0"/>
            </a:br>
            <a:r>
              <a:rPr lang="cs-CZ" sz="2400" dirty="0"/>
              <a:t>o zaevidování do zvláštní matriky</a:t>
            </a:r>
            <a:br>
              <a:rPr lang="cs-CZ" sz="2400" dirty="0"/>
            </a:br>
            <a:r>
              <a:rPr lang="cs-CZ" sz="2400" dirty="0"/>
              <a:t>(děti s dvojím státním občanstvím) 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226772" y="1678676"/>
            <a:ext cx="8347270" cy="467091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Zákon o evidenci obyvatel </a:t>
            </a:r>
            <a:r>
              <a:rPr lang="cs-CZ" b="1" dirty="0"/>
              <a:t>nestanoví povinnost </a:t>
            </a:r>
            <a:r>
              <a:rPr lang="cs-CZ" dirty="0"/>
              <a:t>zákonných zástupců dítěte, státního občana České republiky, zaevidovat je k trvalému pobytu.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Zvláštní matrika zapisuje narození dítěte na základě </a:t>
            </a:r>
            <a:r>
              <a:rPr lang="cs-CZ" b="1" dirty="0"/>
              <a:t>dobrovolné</a:t>
            </a:r>
            <a:r>
              <a:rPr lang="cs-CZ" dirty="0"/>
              <a:t> žádosti jeho zákonných zástupců.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K žádosti o zápis se připojuje i osvědčení o státním občanství České republiky </a:t>
            </a:r>
            <a:r>
              <a:rPr lang="cs-CZ" dirty="0">
                <a:solidFill>
                  <a:schemeClr val="accent1"/>
                </a:solidFill>
              </a:rPr>
              <a:t>→  </a:t>
            </a:r>
            <a:r>
              <a:rPr lang="cs-CZ" dirty="0"/>
              <a:t>na osvědčení je uvedeno „bez trvalého pobytu na území ČR“.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 zápisu narození do zvláštní matriky je dítě systémem automaticky </a:t>
            </a:r>
            <a:r>
              <a:rPr lang="cs-CZ" b="1" dirty="0"/>
              <a:t>zaevidováno k trvalému pobytu na území České republiky zpětně ke dni narození</a:t>
            </a:r>
            <a:r>
              <a:rPr lang="cs-CZ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Rodiče nemohou zaevidování k trvalému pobytu ani jeho počátek odvrátit. Ukončit dítěti trvalý pobyt </a:t>
            </a:r>
            <a:r>
              <a:rPr lang="cs-CZ" b="1" dirty="0"/>
              <a:t>nelze zpětně</a:t>
            </a:r>
            <a:r>
              <a:rPr lang="cs-CZ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Od roku 2013 obsahují formuláře alespoň </a:t>
            </a:r>
            <a:r>
              <a:rPr lang="cs-CZ" b="1" dirty="0"/>
              <a:t>poučení </a:t>
            </a:r>
            <a:r>
              <a:rPr lang="cs-CZ" dirty="0"/>
              <a:t>o možnosti ukončit trvalý pobyt (nikoliv však zpětně).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Viz šetření </a:t>
            </a:r>
            <a:r>
              <a:rPr lang="cs-CZ" dirty="0" err="1"/>
              <a:t>sp</a:t>
            </a:r>
            <a:r>
              <a:rPr lang="cs-CZ" dirty="0"/>
              <a:t>. zn.: 5769/2018/VOP/MV</a:t>
            </a:r>
          </a:p>
        </p:txBody>
      </p:sp>
    </p:spTree>
    <p:extLst>
      <p:ext uri="{BB962C8B-B14F-4D97-AF65-F5344CB8AC3E}">
        <p14:creationId xmlns:p14="http://schemas.microsoft.com/office/powerpoint/2010/main" val="1662684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Důsledky „odložené“ žádosti </a:t>
            </a:r>
            <a:br>
              <a:rPr lang="cs-CZ" sz="2400" dirty="0"/>
            </a:br>
            <a:r>
              <a:rPr lang="cs-CZ" sz="2400" dirty="0"/>
              <a:t>o zaevidování do zvláštní matriky</a:t>
            </a:r>
            <a:br>
              <a:rPr lang="cs-CZ" sz="2400" dirty="0"/>
            </a:br>
            <a:r>
              <a:rPr lang="cs-CZ" sz="2400" dirty="0"/>
              <a:t>(děti s dvojím státním občanstvím)  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131674" y="1678676"/>
            <a:ext cx="8675827" cy="459045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Dítě naplní definici poplatníka místního poplatku za komunální odpad z titulu evidovaného trvalého pobytu v obci </a:t>
            </a:r>
            <a:r>
              <a:rPr lang="cs-CZ" dirty="0">
                <a:solidFill>
                  <a:schemeClr val="accent1"/>
                </a:solidFill>
              </a:rPr>
              <a:t>→</a:t>
            </a:r>
            <a:r>
              <a:rPr lang="cs-CZ" dirty="0"/>
              <a:t> jeho rodiče musí nepochybně od data zaevidování trvalého pobytu plnit poplatkovou povinnost.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Stává se však dítě poplatníkem i „zpětně“?</a:t>
            </a:r>
          </a:p>
          <a:p>
            <a:pPr marL="857250" lvl="1" indent="-342900"/>
            <a:r>
              <a:rPr lang="cs-CZ" sz="2200" dirty="0"/>
              <a:t>Právní úpravu v zákoně o evidenci obyvatel lze považovat za problematickou x dosahuje však intenzity rozporu s ústavními předpisy? (srov. přiměřeně </a:t>
            </a:r>
            <a:r>
              <a:rPr lang="pl-PL" sz="2200" dirty="0">
                <a:solidFill>
                  <a:schemeClr val="accent1"/>
                </a:solidFill>
              </a:rPr>
              <a:t>nález ÚS sp. zn. Pl. ÚS 4/02, ze dne 30. 10. 2002</a:t>
            </a:r>
            <a:r>
              <a:rPr lang="cs-CZ" sz="2200" dirty="0"/>
              <a:t>)</a:t>
            </a:r>
          </a:p>
          <a:p>
            <a:pPr marL="857250" lvl="1" indent="-342900"/>
            <a:r>
              <a:rPr lang="cs-CZ" sz="2200" dirty="0"/>
              <a:t>I pokud právní úprava zákona o evidenci obyvatel nedosahuje intenzity porušení ústavních předpisů, </a:t>
            </a:r>
            <a:r>
              <a:rPr lang="cs-CZ" sz="2200" b="1" dirty="0"/>
              <a:t>je tento důsledek akceptovatelný v rovině daňového řízení?</a:t>
            </a:r>
            <a:r>
              <a:rPr lang="cs-CZ" sz="2200" dirty="0"/>
              <a:t> Nejedná se o nepřípustný zpětný vznik poplatkové povinnosti?</a:t>
            </a:r>
          </a:p>
          <a:p>
            <a:pPr marL="857250" lvl="1" indent="-3429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964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příspěvku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Přístup obecních úřadů do evidencí potřebných pro správu místních poplatků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Cizinci jako poplatníci místního poplatku za komunální odpad (§ 10b odst. 1 zákona o místních poplatcích)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Děti narozené v cizině českým občanům - problémy související s „odloženou“ žádostí o zaevidování do zvláštní matriky (děti s dvojím státním občanstvím)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420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4CA844-EFBB-4C60-A9A7-B3B0BAB04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7BC537C-3750-4AE6-BD9F-089D78FDDB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cs-CZ" dirty="0"/>
              <a:t>Mgr. Ing. Radka Malinová</a:t>
            </a:r>
          </a:p>
          <a:p>
            <a:pPr algn="r"/>
            <a:r>
              <a:rPr lang="cs-CZ" dirty="0"/>
              <a:t>Kancelář veřejného ochránce práv</a:t>
            </a:r>
          </a:p>
          <a:p>
            <a:pPr algn="r"/>
            <a:r>
              <a:rPr lang="cs-CZ" dirty="0"/>
              <a:t>+420 542 542 307/+420 724 396 189</a:t>
            </a:r>
          </a:p>
          <a:p>
            <a:pPr algn="r"/>
            <a:r>
              <a:rPr lang="cs-CZ" u="sng" dirty="0"/>
              <a:t>radka.malinova@ochrance.cz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625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1.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Přístup obecních úřadů do evidencí potřebných pro správu místních poplatků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7048500" y="6478588"/>
            <a:ext cx="2095500" cy="365125"/>
          </a:xfrm>
        </p:spPr>
        <p:txBody>
          <a:bodyPr/>
          <a:lstStyle/>
          <a:p>
            <a:fld id="{D83BD07D-5885-48DF-B570-0C7EF7FA7CB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975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obecních úřadů </a:t>
            </a:r>
            <a:br>
              <a:rPr lang="cs-CZ" dirty="0"/>
            </a:br>
            <a:r>
              <a:rPr lang="cs-CZ" dirty="0"/>
              <a:t>do evidencí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5956" y="1678675"/>
            <a:ext cx="8018086" cy="465628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Zákonný podklad - § 16 zákona o místních poplatcích:</a:t>
            </a:r>
          </a:p>
          <a:p>
            <a:pPr marL="857250" lvl="2" indent="-342900"/>
            <a:r>
              <a:rPr lang="cs-CZ" sz="2100" b="1" dirty="0"/>
              <a:t>referenční údaje </a:t>
            </a:r>
            <a:r>
              <a:rPr lang="cs-CZ" sz="2100" dirty="0"/>
              <a:t>ze základního registru obyvatel (ROB),</a:t>
            </a:r>
          </a:p>
          <a:p>
            <a:pPr marL="857250" lvl="2" indent="-342900"/>
            <a:r>
              <a:rPr lang="cs-CZ" sz="2100" b="1" dirty="0"/>
              <a:t>údaje</a:t>
            </a:r>
            <a:r>
              <a:rPr lang="cs-CZ" sz="2100" dirty="0"/>
              <a:t> z informačního systému evidence obyvatel (ISEO),</a:t>
            </a:r>
          </a:p>
          <a:p>
            <a:pPr marL="857250" lvl="2" indent="-342900"/>
            <a:r>
              <a:rPr lang="cs-CZ" sz="2100" b="1" dirty="0"/>
              <a:t>údaje</a:t>
            </a:r>
            <a:r>
              <a:rPr lang="cs-CZ" sz="2100" dirty="0"/>
              <a:t> z informačního systému cizinců (ISC nebo také CIS).</a:t>
            </a:r>
          </a:p>
          <a:p>
            <a:pPr marL="358775" lvl="1" indent="-358775"/>
            <a:r>
              <a:rPr lang="cs-CZ" sz="2400" dirty="0"/>
              <a:t>Historie: šetření 21/2015/VOP:</a:t>
            </a:r>
          </a:p>
          <a:p>
            <a:pPr marL="701675" lvl="2" indent="-358775"/>
            <a:r>
              <a:rPr lang="cs-CZ" sz="2100" dirty="0"/>
              <a:t>Vyjádření MV: „V prosinci 2015 a v lednu 2016 proběhlo testování funkčnosti, v jehož průběhu se ukázaly technické nedostatky; ty byly analyzovány a v březnu 2016 opraveny.“</a:t>
            </a:r>
          </a:p>
          <a:p>
            <a:pPr marL="358775" lvl="1" indent="-358775"/>
            <a:r>
              <a:rPr lang="cs-CZ" sz="2400" dirty="0"/>
              <a:t>VOP se opakovaně setkává se stížnostmi OÚ na „dostupnost“ údajů/přístup do evidencí.</a:t>
            </a:r>
          </a:p>
          <a:p>
            <a:pPr marL="358775" lvl="1" indent="-358775"/>
            <a:r>
              <a:rPr lang="cs-CZ" sz="2400" dirty="0"/>
              <a:t>Zástupci cizinecké policie nejsou známy technické nedostatky systému, s obecními úřady nejčastěji řeší, kde a jak získat přístup.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583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obecních úřadů </a:t>
            </a:r>
            <a:br>
              <a:rPr lang="cs-CZ" dirty="0"/>
            </a:br>
            <a:r>
              <a:rPr lang="cs-CZ" dirty="0"/>
              <a:t>do evidencí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8717" y="1598208"/>
            <a:ext cx="8785555" cy="4656287"/>
          </a:xfrm>
        </p:spPr>
        <p:txBody>
          <a:bodyPr>
            <a:normAutofit/>
          </a:bodyPr>
          <a:lstStyle/>
          <a:p>
            <a:r>
              <a:rPr lang="cs-CZ" b="1" dirty="0"/>
              <a:t>Kde získat informace: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Návody a informace na </a:t>
            </a:r>
            <a:r>
              <a:rPr lang="cs-CZ" b="1" dirty="0"/>
              <a:t>webu Správy základních registrů (SZR)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https://www.szrcr.cz/cs/ </a:t>
            </a:r>
            <a:r>
              <a:rPr lang="cs-CZ" dirty="0"/>
              <a:t> v sekci Orgány veřejné moci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Příručka pro obce - připojení OVM k základním registrům </a:t>
            </a:r>
            <a:r>
              <a:rPr lang="cs-CZ" sz="2200" dirty="0"/>
              <a:t>(https://www.szrcr.cz/</a:t>
            </a:r>
            <a:r>
              <a:rPr lang="cs-CZ" sz="2200" dirty="0" err="1"/>
              <a:t>cs</a:t>
            </a:r>
            <a:r>
              <a:rPr lang="cs-CZ" sz="2200" dirty="0"/>
              <a:t>/)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Manuál pro obce </a:t>
            </a:r>
            <a:r>
              <a:rPr lang="cs-CZ" sz="2200" dirty="0"/>
              <a:t>(https://www.mvcr.cz/</a:t>
            </a:r>
            <a:r>
              <a:rPr lang="cs-CZ" sz="2200" dirty="0" err="1"/>
              <a:t>clanek</a:t>
            </a:r>
            <a:r>
              <a:rPr lang="cs-CZ" sz="2200" dirty="0"/>
              <a:t>/manual-pro-obce.aspx)</a:t>
            </a:r>
            <a:endParaRPr lang="cs-CZ" dirty="0"/>
          </a:p>
          <a:p>
            <a:endParaRPr lang="cs-CZ" dirty="0"/>
          </a:p>
          <a:p>
            <a:r>
              <a:rPr lang="cs-CZ" dirty="0"/>
              <a:t>SZR poskytuje přístup k referenčním údajům v základních registrech a údajům v dalších agendových informačních systémech (zejména AISEO, AISC).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542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obecních úřadů </a:t>
            </a:r>
            <a:br>
              <a:rPr lang="cs-CZ" dirty="0"/>
            </a:br>
            <a:r>
              <a:rPr lang="cs-CZ" dirty="0"/>
              <a:t>do evidencí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8717" y="1598208"/>
            <a:ext cx="8785555" cy="4656287"/>
          </a:xfrm>
        </p:spPr>
        <p:txBody>
          <a:bodyPr>
            <a:normAutofit/>
          </a:bodyPr>
          <a:lstStyle/>
          <a:p>
            <a:r>
              <a:rPr lang="cs-CZ" b="1" dirty="0"/>
              <a:t>Na co dát pozor: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Příslušníci zemí EU jsou sice po přihlášení evidování v </a:t>
            </a:r>
            <a:r>
              <a:rPr lang="cs-CZ" dirty="0" err="1"/>
              <a:t>CISu</a:t>
            </a:r>
            <a:r>
              <a:rPr lang="cs-CZ" dirty="0"/>
              <a:t>, do ROB se však dostávají pouze údaje o těch, kteří si požádali o vydání potvrzení o přechodném pobytu (§ 87a zákona o pobytu cizinců).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 systému mohou zůstávat „mrtvé duše“ – ubytovatel má sice povinnost hlásit očekávané datum odjezdu cizince, pokud však ukončí pobyt dříve, nemá ubytovatel povinnost jeho odjezd odhlásit.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56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2.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Cizinci jako poplatníci místního poplatku za komunální odpad </a:t>
            </a:r>
          </a:p>
          <a:p>
            <a:r>
              <a:rPr lang="cs-CZ" sz="3200" dirty="0"/>
              <a:t>(§ 10b odst. 1 zákona o místních poplatcích)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7048500" y="6478588"/>
            <a:ext cx="2095500" cy="365125"/>
          </a:xfrm>
        </p:spPr>
        <p:txBody>
          <a:bodyPr/>
          <a:lstStyle/>
          <a:p>
            <a:fld id="{D83BD07D-5885-48DF-B570-0C7EF7FA7CB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848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8D122C-247A-4BDB-854D-9EC8C2FC4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poplatníkem a kde</a:t>
            </a:r>
            <a:br>
              <a:rPr lang="cs-CZ" dirty="0"/>
            </a:br>
            <a:r>
              <a:rPr lang="cs-CZ" cap="none" dirty="0"/>
              <a:t>§10b odst. 1) a 4) </a:t>
            </a:r>
            <a:r>
              <a:rPr lang="cs-CZ" dirty="0"/>
              <a:t>ZMP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115E2F-CA2C-42FA-AB38-D2D21FB6D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96" y="1550822"/>
            <a:ext cx="8734348" cy="4689044"/>
          </a:xfrm>
        </p:spPr>
        <p:txBody>
          <a:bodyPr>
            <a:noAutofit/>
          </a:bodyPr>
          <a:lstStyle/>
          <a:p>
            <a:r>
              <a:rPr lang="cs-CZ" sz="2200" b="1" dirty="0"/>
              <a:t>Kdo je poplatníkem (rok 2013 a násl.):</a:t>
            </a:r>
          </a:p>
          <a:p>
            <a:r>
              <a:rPr lang="cs-CZ" sz="2200" dirty="0"/>
              <a:t>Poplatek za provoz systému shromažďování, sběru, přepravy, třídění, využívání a odstraňování komunálních odpadů platí:</a:t>
            </a:r>
          </a:p>
          <a:p>
            <a:r>
              <a:rPr lang="cs-CZ" sz="2200" dirty="0"/>
              <a:t>fyzická osoba,</a:t>
            </a:r>
          </a:p>
          <a:p>
            <a:r>
              <a:rPr lang="cs-CZ" sz="2200" dirty="0"/>
              <a:t>1. která má v obci trvalý pobyt,</a:t>
            </a:r>
          </a:p>
          <a:p>
            <a:r>
              <a:rPr lang="cs-CZ" sz="2200" dirty="0"/>
              <a:t>2. které byl podle zákona upravujícího pobyt cizinců na území České republiky povolen trvalý pobyt nebo přechodný pobyt na dobu delší než 90 dnů,</a:t>
            </a:r>
          </a:p>
          <a:p>
            <a:r>
              <a:rPr lang="cs-CZ" sz="2200" dirty="0"/>
              <a:t>3. která podle zákona upravujícího pobyt cizinců na území České republiky pobývá na území České republiky přechodně po dobu delší 3 měsíců,</a:t>
            </a:r>
          </a:p>
          <a:p>
            <a:r>
              <a:rPr lang="cs-CZ" sz="2200" dirty="0"/>
              <a:t>4. které byla udělena mezinárodní ochrana podle zákona upravujícího azyl nebo dočasná ochrana podle zákona upravujícího dočasnou ochranu cizinců.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F3AD02-DEA4-44EA-BF0F-462D7078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381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8D122C-247A-4BDB-854D-9EC8C2FC4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poplatníkem a kde</a:t>
            </a:r>
            <a:br>
              <a:rPr lang="cs-CZ" dirty="0"/>
            </a:br>
            <a:r>
              <a:rPr lang="cs-CZ" cap="none" dirty="0"/>
              <a:t>§10b odst. 1) a 4) </a:t>
            </a:r>
            <a:r>
              <a:rPr lang="cs-CZ" dirty="0"/>
              <a:t>ZMP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115E2F-CA2C-42FA-AB38-D2D21FB6D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96" y="1550822"/>
            <a:ext cx="8734348" cy="4689044"/>
          </a:xfrm>
        </p:spPr>
        <p:txBody>
          <a:bodyPr>
            <a:normAutofit/>
          </a:bodyPr>
          <a:lstStyle/>
          <a:p>
            <a:r>
              <a:rPr lang="cs-CZ" sz="2200" b="1" dirty="0"/>
              <a:t>Kde:</a:t>
            </a:r>
          </a:p>
          <a:p>
            <a:r>
              <a:rPr lang="cs-CZ" sz="2200" dirty="0"/>
              <a:t>Poplatek se platí obci, na jejímž území je fyzická osoba hlášena k pobytu,…</a:t>
            </a:r>
            <a:endParaRPr lang="cs-CZ" sz="2200" b="1" dirty="0"/>
          </a:p>
          <a:p>
            <a:r>
              <a:rPr lang="cs-CZ" sz="2200" b="1" dirty="0"/>
              <a:t>Judikatura: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Jediná kritéria pro vznik poplatkové povinnosti jsou uvedena v § 10b odst. 1 zákona o místních poplatcích.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Tvrdí-li fyzická osoba, která je přihlášena v obci se zavedeným místním poplatkem k trvalému pobytu, že není poplatníkem tohoto poplatku, neboť žádný komunální odpad nevytváří, jde per se o argumentaci lichou.</a:t>
            </a:r>
          </a:p>
          <a:p>
            <a:pPr algn="just"/>
            <a:r>
              <a:rPr lang="cs-CZ" sz="2200" dirty="0"/>
              <a:t>(Viz </a:t>
            </a:r>
            <a:r>
              <a:rPr lang="cs-CZ" sz="2200" dirty="0">
                <a:solidFill>
                  <a:schemeClr val="accent1"/>
                </a:solidFill>
              </a:rPr>
              <a:t>rozsudek</a:t>
            </a:r>
            <a:r>
              <a:rPr lang="cs-CZ" sz="2200" dirty="0"/>
              <a:t> </a:t>
            </a:r>
            <a:r>
              <a:rPr lang="cs-CZ" sz="2200" dirty="0">
                <a:solidFill>
                  <a:schemeClr val="accent1"/>
                </a:solidFill>
              </a:rPr>
              <a:t>NSS ze dne 31. ledna 2008, č.j. 5 </a:t>
            </a:r>
            <a:r>
              <a:rPr lang="cs-CZ" sz="2200" dirty="0" err="1">
                <a:solidFill>
                  <a:schemeClr val="accent1"/>
                </a:solidFill>
              </a:rPr>
              <a:t>Afs</a:t>
            </a:r>
            <a:r>
              <a:rPr lang="cs-CZ" sz="2200" dirty="0">
                <a:solidFill>
                  <a:schemeClr val="accent1"/>
                </a:solidFill>
              </a:rPr>
              <a:t> 175/2006-116 </a:t>
            </a:r>
            <a:r>
              <a:rPr lang="cs-CZ" sz="2200" dirty="0"/>
              <a:t>a na něj navazující rozhodnutí např. </a:t>
            </a:r>
            <a:r>
              <a:rPr lang="cs-CZ" sz="2200" dirty="0">
                <a:solidFill>
                  <a:schemeClr val="accent1"/>
                </a:solidFill>
              </a:rPr>
              <a:t>rozsudek</a:t>
            </a:r>
            <a:r>
              <a:rPr lang="cs-CZ" sz="2200" dirty="0"/>
              <a:t> </a:t>
            </a:r>
            <a:r>
              <a:rPr lang="cs-CZ" sz="2200" dirty="0">
                <a:solidFill>
                  <a:schemeClr val="accent1"/>
                </a:solidFill>
              </a:rPr>
              <a:t>NSS ze dne 31. května 2013, č.j. 5 As 127/2012 – 23.</a:t>
            </a:r>
            <a:r>
              <a:rPr lang="cs-CZ" sz="2200" dirty="0"/>
              <a:t>)</a:t>
            </a:r>
          </a:p>
          <a:p>
            <a:endParaRPr lang="cs-CZ" sz="22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F3AD02-DEA4-44EA-BF0F-462D7078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73087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obecna">
  <a:themeElements>
    <a:clrScheme name="Ombudsman_obecny">
      <a:dk1>
        <a:sysClr val="windowText" lastClr="000000"/>
      </a:dk1>
      <a:lt1>
        <a:sysClr val="window" lastClr="FFFFFF"/>
      </a:lt1>
      <a:dk2>
        <a:srgbClr val="FFFFFF"/>
      </a:dk2>
      <a:lt2>
        <a:srgbClr val="E7E6E6"/>
      </a:lt2>
      <a:accent1>
        <a:srgbClr val="008276"/>
      </a:accent1>
      <a:accent2>
        <a:srgbClr val="00C8B5"/>
      </a:accent2>
      <a:accent3>
        <a:srgbClr val="9CBCB7"/>
      </a:accent3>
      <a:accent4>
        <a:srgbClr val="E2EFD9"/>
      </a:accent4>
      <a:accent5>
        <a:srgbClr val="D8D8D8"/>
      </a:accent5>
      <a:accent6>
        <a:srgbClr val="7F7F7F"/>
      </a:accent6>
      <a:hlink>
        <a:srgbClr val="008276"/>
      </a:hlink>
      <a:folHlink>
        <a:srgbClr val="00827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becna.potx" id="{82BFD354-4129-4076-81A7-54445153569D}" vid="{D397CD1C-49B6-4104-9CA4-24B9866780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um_x0020_vzniku xmlns="7aea5b64-986d-4ed0-9f25-146f1d978e9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A71DC738674B4893D02C4CA0E22FAC" ma:contentTypeVersion="6" ma:contentTypeDescription="Vytvořit nový dokument" ma:contentTypeScope="" ma:versionID="a10d2442972f6aea282a9bd37d066590">
  <xsd:schema xmlns:xsd="http://www.w3.org/2001/XMLSchema" xmlns:xs="http://www.w3.org/2001/XMLSchema" xmlns:p="http://schemas.microsoft.com/office/2006/metadata/properties" xmlns:ns2="7aea5b64-986d-4ed0-9f25-146f1d978e98" targetNamespace="http://schemas.microsoft.com/office/2006/metadata/properties" ma:root="true" ma:fieldsID="59a29dd26b28b9f2e04c9198312141b3" ns2:_="">
    <xsd:import namespace="7aea5b64-986d-4ed0-9f25-146f1d978e98"/>
    <xsd:element name="properties">
      <xsd:complexType>
        <xsd:sequence>
          <xsd:element name="documentManagement">
            <xsd:complexType>
              <xsd:all>
                <xsd:element ref="ns2:datum_x0020_vzn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a5b64-986d-4ed0-9f25-146f1d978e98" elementFormDefault="qualified">
    <xsd:import namespace="http://schemas.microsoft.com/office/2006/documentManagement/types"/>
    <xsd:import namespace="http://schemas.microsoft.com/office/infopath/2007/PartnerControls"/>
    <xsd:element name="datum_x0020_vzniku" ma:index="8" nillable="true" ma:displayName="datum vzniku" ma:internalName="datum_x0020_vzniku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C60E3B-E2D0-4E6E-A1CE-8A9F09C59C8A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7aea5b64-986d-4ed0-9f25-146f1d978e98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929062C-6995-46A4-833B-16F9AD662E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a5b64-986d-4ed0-9f25-146f1d978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6E7102-53F2-496C-BB8D-47E473B006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Prezentace_obecna</Template>
  <TotalTime>897</TotalTime>
  <Words>1866</Words>
  <Application>Microsoft Office PowerPoint</Application>
  <PresentationFormat>Předvádění na obrazovce (4:3)</PresentationFormat>
  <Paragraphs>131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Prezentace_obecna</vt:lpstr>
      <vt:lpstr>Místní poplatek za komunální odpad  a cizinci</vt:lpstr>
      <vt:lpstr>Obsah příspěvku</vt:lpstr>
      <vt:lpstr>1.</vt:lpstr>
      <vt:lpstr>Přístup obecních úřadů  do evidencí I.</vt:lpstr>
      <vt:lpstr>Přístup obecních úřadů  do evidencí II.</vt:lpstr>
      <vt:lpstr>Přístup obecních úřadů  do evidencí III.</vt:lpstr>
      <vt:lpstr>2.</vt:lpstr>
      <vt:lpstr>Kdo je poplatníkem a kde §10b odst. 1) a 4) ZMP</vt:lpstr>
      <vt:lpstr>Kdo je poplatníkem a kde §10b odst. 1) a 4) ZMP</vt:lpstr>
      <vt:lpstr>Kdo je poplatníkem a kde §10b odst. 1) písm. a) bod 1. ZMP  </vt:lpstr>
      <vt:lpstr>Kdo je poplatníkem a kde §10b odst. 1) písm. a) bod 2. ZMP  </vt:lpstr>
      <vt:lpstr>Kdo je poplatníkem a kde §10b odst. 1) písm. a) bod 2. ZMP </vt:lpstr>
      <vt:lpstr>Kdo je poplatníkem a kde §10b odst. 1) písm. a) bod 4. ZMP </vt:lpstr>
      <vt:lpstr>Kdo je poplatníkem a kde §10b odst. 1) písm. a) bod 3. ZMP </vt:lpstr>
      <vt:lpstr>Kdo je poplatníkem a kde §10b odst. 1) písm. a) bod 3. ZMP </vt:lpstr>
      <vt:lpstr>Kdo je poplatníkem a kde §10b odst. 1) písm. a) bod 3. ZMP </vt:lpstr>
      <vt:lpstr>3.</vt:lpstr>
      <vt:lpstr>Důsledky „odložené“ žádosti  o zaevidování do zvláštní matriky (děti s dvojím státním občanstvím) </vt:lpstr>
      <vt:lpstr>Důsledky „odložené“ žádosti  o zaevidování do zvláštní matriky (děti s dvojím státním občanstvím)  </vt:lpstr>
      <vt:lpstr>Děkuji za pozornost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Malinová Radka Mgr. Bc.</dc:creator>
  <cp:keywords>MF</cp:keywords>
  <cp:lastModifiedBy>Mrkvičková Jana</cp:lastModifiedBy>
  <cp:revision>175</cp:revision>
  <cp:lastPrinted>2019-09-24T09:33:01Z</cp:lastPrinted>
  <dcterms:created xsi:type="dcterms:W3CDTF">2019-09-19T12:02:38Z</dcterms:created>
  <dcterms:modified xsi:type="dcterms:W3CDTF">2024-01-08T14:32:13Z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0x010100D3A71DC738674B4893D02C4CA0E22FAC</vt:lpwstr>
  </property>
</Properties>
</file>