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0" r:id="rId4"/>
  </p:sldMasterIdLst>
  <p:notesMasterIdLst>
    <p:notesMasterId r:id="rId103"/>
  </p:notesMasterIdLst>
  <p:handoutMasterIdLst>
    <p:handoutMasterId r:id="rId104"/>
  </p:handoutMasterIdLst>
  <p:sldIdLst>
    <p:sldId id="260" r:id="rId5"/>
    <p:sldId id="407" r:id="rId6"/>
    <p:sldId id="351" r:id="rId7"/>
    <p:sldId id="282" r:id="rId8"/>
    <p:sldId id="281" r:id="rId9"/>
    <p:sldId id="277" r:id="rId10"/>
    <p:sldId id="284" r:id="rId11"/>
    <p:sldId id="369" r:id="rId12"/>
    <p:sldId id="276" r:id="rId13"/>
    <p:sldId id="290" r:id="rId14"/>
    <p:sldId id="279" r:id="rId15"/>
    <p:sldId id="372" r:id="rId16"/>
    <p:sldId id="262" r:id="rId17"/>
    <p:sldId id="413" r:id="rId18"/>
    <p:sldId id="294" r:id="rId19"/>
    <p:sldId id="411" r:id="rId20"/>
    <p:sldId id="280" r:id="rId21"/>
    <p:sldId id="410" r:id="rId22"/>
    <p:sldId id="412" r:id="rId23"/>
    <p:sldId id="422" r:id="rId24"/>
    <p:sldId id="295" r:id="rId25"/>
    <p:sldId id="423" r:id="rId26"/>
    <p:sldId id="442" r:id="rId27"/>
    <p:sldId id="353" r:id="rId28"/>
    <p:sldId id="475" r:id="rId29"/>
    <p:sldId id="486" r:id="rId30"/>
    <p:sldId id="478" r:id="rId31"/>
    <p:sldId id="474" r:id="rId32"/>
    <p:sldId id="477" r:id="rId33"/>
    <p:sldId id="479" r:id="rId34"/>
    <p:sldId id="480" r:id="rId35"/>
    <p:sldId id="481" r:id="rId36"/>
    <p:sldId id="482" r:id="rId37"/>
    <p:sldId id="484" r:id="rId38"/>
    <p:sldId id="301" r:id="rId39"/>
    <p:sldId id="416" r:id="rId40"/>
    <p:sldId id="414" r:id="rId41"/>
    <p:sldId id="310" r:id="rId42"/>
    <p:sldId id="415" r:id="rId43"/>
    <p:sldId id="299" r:id="rId44"/>
    <p:sldId id="417" r:id="rId45"/>
    <p:sldId id="365" r:id="rId46"/>
    <p:sldId id="368" r:id="rId47"/>
    <p:sldId id="373" r:id="rId48"/>
    <p:sldId id="374" r:id="rId49"/>
    <p:sldId id="314" r:id="rId50"/>
    <p:sldId id="315" r:id="rId51"/>
    <p:sldId id="453" r:id="rId52"/>
    <p:sldId id="418" r:id="rId53"/>
    <p:sldId id="419" r:id="rId54"/>
    <p:sldId id="455" r:id="rId55"/>
    <p:sldId id="485" r:id="rId56"/>
    <p:sldId id="375" r:id="rId57"/>
    <p:sldId id="376" r:id="rId58"/>
    <p:sldId id="377" r:id="rId59"/>
    <p:sldId id="379" r:id="rId60"/>
    <p:sldId id="378" r:id="rId61"/>
    <p:sldId id="381" r:id="rId62"/>
    <p:sldId id="382" r:id="rId63"/>
    <p:sldId id="487" r:id="rId64"/>
    <p:sldId id="488" r:id="rId65"/>
    <p:sldId id="489" r:id="rId66"/>
    <p:sldId id="490" r:id="rId67"/>
    <p:sldId id="491" r:id="rId68"/>
    <p:sldId id="492" r:id="rId69"/>
    <p:sldId id="493" r:id="rId70"/>
    <p:sldId id="494" r:id="rId71"/>
    <p:sldId id="495" r:id="rId72"/>
    <p:sldId id="496" r:id="rId73"/>
    <p:sldId id="319" r:id="rId74"/>
    <p:sldId id="420" r:id="rId75"/>
    <p:sldId id="421" r:id="rId76"/>
    <p:sldId id="321" r:id="rId77"/>
    <p:sldId id="324" r:id="rId78"/>
    <p:sldId id="425" r:id="rId79"/>
    <p:sldId id="456" r:id="rId80"/>
    <p:sldId id="457" r:id="rId81"/>
    <p:sldId id="325" r:id="rId82"/>
    <p:sldId id="458" r:id="rId83"/>
    <p:sldId id="444" r:id="rId84"/>
    <p:sldId id="473" r:id="rId85"/>
    <p:sldId id="326" r:id="rId86"/>
    <p:sldId id="329" r:id="rId87"/>
    <p:sldId id="434" r:id="rId88"/>
    <p:sldId id="432" r:id="rId89"/>
    <p:sldId id="435" r:id="rId90"/>
    <p:sldId id="334" r:id="rId91"/>
    <p:sldId id="332" r:id="rId92"/>
    <p:sldId id="333" r:id="rId93"/>
    <p:sldId id="384" r:id="rId94"/>
    <p:sldId id="437" r:id="rId95"/>
    <p:sldId id="388" r:id="rId96"/>
    <p:sldId id="386" r:id="rId97"/>
    <p:sldId id="389" r:id="rId98"/>
    <p:sldId id="392" r:id="rId99"/>
    <p:sldId id="390" r:id="rId100"/>
    <p:sldId id="403" r:id="rId101"/>
    <p:sldId id="405" r:id="rId102"/>
  </p:sldIdLst>
  <p:sldSz cx="9144000" cy="6858000" type="screen4x3"/>
  <p:notesSz cx="9928225" cy="679767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nza" initials="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32D"/>
    <a:srgbClr val="008276"/>
    <a:srgbClr val="005F8C"/>
    <a:srgbClr val="AA0546"/>
    <a:srgbClr val="FF7D28"/>
    <a:srgbClr val="9CBC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autoAdjust="0"/>
    <p:restoredTop sz="94291" autoAdjust="0"/>
  </p:normalViewPr>
  <p:slideViewPr>
    <p:cSldViewPr snapToGrid="0">
      <p:cViewPr varScale="1">
        <p:scale>
          <a:sx n="84" d="100"/>
          <a:sy n="84" d="100"/>
        </p:scale>
        <p:origin x="1646" y="86"/>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viewProps" Target="viewProp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notesMaster" Target="notesMasters/notesMaster1.xml"/><Relationship Id="rId108"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4302231" cy="341064"/>
          </a:xfrm>
          <a:prstGeom prst="rect">
            <a:avLst/>
          </a:prstGeom>
        </p:spPr>
        <p:txBody>
          <a:bodyPr vert="horz" lIns="91577" tIns="45789" rIns="91577" bIns="45789" rtlCol="0"/>
          <a:lstStyle>
            <a:lvl1pPr algn="l">
              <a:defRPr sz="1200"/>
            </a:lvl1pPr>
          </a:lstStyle>
          <a:p>
            <a:endParaRPr lang="cs-CZ"/>
          </a:p>
        </p:txBody>
      </p:sp>
      <p:sp>
        <p:nvSpPr>
          <p:cNvPr id="3" name="Zástupný symbol pro datum 2"/>
          <p:cNvSpPr>
            <a:spLocks noGrp="1"/>
          </p:cNvSpPr>
          <p:nvPr>
            <p:ph type="dt" sz="quarter" idx="1"/>
          </p:nvPr>
        </p:nvSpPr>
        <p:spPr>
          <a:xfrm>
            <a:off x="5623697" y="1"/>
            <a:ext cx="4302231" cy="341064"/>
          </a:xfrm>
          <a:prstGeom prst="rect">
            <a:avLst/>
          </a:prstGeom>
        </p:spPr>
        <p:txBody>
          <a:bodyPr vert="horz" lIns="91577" tIns="45789" rIns="91577" bIns="45789" rtlCol="0"/>
          <a:lstStyle>
            <a:lvl1pPr algn="r">
              <a:defRPr sz="1200"/>
            </a:lvl1pPr>
          </a:lstStyle>
          <a:p>
            <a:fld id="{F72FE068-71F7-4C61-ABAB-85E953D4C553}" type="datetimeFigureOut">
              <a:rPr lang="cs-CZ" smtClean="0"/>
              <a:t>19.11.2021</a:t>
            </a:fld>
            <a:endParaRPr lang="cs-CZ"/>
          </a:p>
        </p:txBody>
      </p:sp>
      <p:sp>
        <p:nvSpPr>
          <p:cNvPr id="4" name="Zástupný symbol pro zápatí 3"/>
          <p:cNvSpPr>
            <a:spLocks noGrp="1"/>
          </p:cNvSpPr>
          <p:nvPr>
            <p:ph type="ftr" sz="quarter" idx="2"/>
          </p:nvPr>
        </p:nvSpPr>
        <p:spPr>
          <a:xfrm>
            <a:off x="0" y="6456612"/>
            <a:ext cx="4302231" cy="341063"/>
          </a:xfrm>
          <a:prstGeom prst="rect">
            <a:avLst/>
          </a:prstGeom>
        </p:spPr>
        <p:txBody>
          <a:bodyPr vert="horz" lIns="91577" tIns="45789" rIns="91577" bIns="45789"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623697" y="6456612"/>
            <a:ext cx="4302231" cy="341063"/>
          </a:xfrm>
          <a:prstGeom prst="rect">
            <a:avLst/>
          </a:prstGeom>
        </p:spPr>
        <p:txBody>
          <a:bodyPr vert="horz" lIns="91577" tIns="45789" rIns="91577" bIns="45789" rtlCol="0" anchor="b"/>
          <a:lstStyle>
            <a:lvl1pPr algn="r">
              <a:defRPr sz="1200"/>
            </a:lvl1pPr>
          </a:lstStyle>
          <a:p>
            <a:fld id="{B1FE35A6-44D2-4760-B4A7-35C18B4FCE80}" type="slidenum">
              <a:rPr lang="cs-CZ" smtClean="0"/>
              <a:t>‹#›</a:t>
            </a:fld>
            <a:endParaRPr lang="cs-CZ"/>
          </a:p>
        </p:txBody>
      </p:sp>
    </p:spTree>
    <p:extLst>
      <p:ext uri="{BB962C8B-B14F-4D97-AF65-F5344CB8AC3E}">
        <p14:creationId xmlns:p14="http://schemas.microsoft.com/office/powerpoint/2010/main" val="10104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4302231" cy="341064"/>
          </a:xfrm>
          <a:prstGeom prst="rect">
            <a:avLst/>
          </a:prstGeom>
        </p:spPr>
        <p:txBody>
          <a:bodyPr vert="horz" lIns="91577" tIns="45789" rIns="91577" bIns="45789" rtlCol="0"/>
          <a:lstStyle>
            <a:lvl1pPr algn="l">
              <a:defRPr sz="1200"/>
            </a:lvl1pPr>
          </a:lstStyle>
          <a:p>
            <a:endParaRPr lang="cs-CZ"/>
          </a:p>
        </p:txBody>
      </p:sp>
      <p:sp>
        <p:nvSpPr>
          <p:cNvPr id="3" name="Zástupný symbol pro datum 2"/>
          <p:cNvSpPr>
            <a:spLocks noGrp="1"/>
          </p:cNvSpPr>
          <p:nvPr>
            <p:ph type="dt" idx="1"/>
          </p:nvPr>
        </p:nvSpPr>
        <p:spPr>
          <a:xfrm>
            <a:off x="5623697" y="1"/>
            <a:ext cx="4302231" cy="341064"/>
          </a:xfrm>
          <a:prstGeom prst="rect">
            <a:avLst/>
          </a:prstGeom>
        </p:spPr>
        <p:txBody>
          <a:bodyPr vert="horz" lIns="91577" tIns="45789" rIns="91577" bIns="45789" rtlCol="0"/>
          <a:lstStyle>
            <a:lvl1pPr algn="r">
              <a:defRPr sz="1200"/>
            </a:lvl1pPr>
          </a:lstStyle>
          <a:p>
            <a:fld id="{18CE92A5-ECDC-4BF6-8FAC-B6C65DD2D5E0}" type="datetimeFigureOut">
              <a:rPr lang="cs-CZ" smtClean="0"/>
              <a:t>19.11.2021</a:t>
            </a:fld>
            <a:endParaRPr lang="cs-CZ"/>
          </a:p>
        </p:txBody>
      </p:sp>
      <p:sp>
        <p:nvSpPr>
          <p:cNvPr id="4" name="Zástupný symbol pro obrázek snímku 3"/>
          <p:cNvSpPr>
            <a:spLocks noGrp="1" noRot="1" noChangeAspect="1"/>
          </p:cNvSpPr>
          <p:nvPr>
            <p:ph type="sldImg" idx="2"/>
          </p:nvPr>
        </p:nvSpPr>
        <p:spPr>
          <a:xfrm>
            <a:off x="3433763" y="849313"/>
            <a:ext cx="3060700" cy="2295525"/>
          </a:xfrm>
          <a:prstGeom prst="rect">
            <a:avLst/>
          </a:prstGeom>
          <a:noFill/>
          <a:ln w="12700">
            <a:solidFill>
              <a:prstClr val="black"/>
            </a:solidFill>
          </a:ln>
        </p:spPr>
        <p:txBody>
          <a:bodyPr vert="horz" lIns="91577" tIns="45789" rIns="91577" bIns="45789" rtlCol="0" anchor="ctr"/>
          <a:lstStyle/>
          <a:p>
            <a:endParaRPr lang="cs-CZ"/>
          </a:p>
        </p:txBody>
      </p:sp>
      <p:sp>
        <p:nvSpPr>
          <p:cNvPr id="5" name="Zástupný symbol pro poznámky 4"/>
          <p:cNvSpPr>
            <a:spLocks noGrp="1"/>
          </p:cNvSpPr>
          <p:nvPr>
            <p:ph type="body" sz="quarter" idx="3"/>
          </p:nvPr>
        </p:nvSpPr>
        <p:spPr>
          <a:xfrm>
            <a:off x="992823" y="3271382"/>
            <a:ext cx="7942580" cy="2676585"/>
          </a:xfrm>
          <a:prstGeom prst="rect">
            <a:avLst/>
          </a:prstGeom>
        </p:spPr>
        <p:txBody>
          <a:bodyPr vert="horz" lIns="91577" tIns="45789" rIns="91577" bIns="45789"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6456612"/>
            <a:ext cx="4302231" cy="341063"/>
          </a:xfrm>
          <a:prstGeom prst="rect">
            <a:avLst/>
          </a:prstGeom>
        </p:spPr>
        <p:txBody>
          <a:bodyPr vert="horz" lIns="91577" tIns="45789" rIns="91577" bIns="45789"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623697" y="6456612"/>
            <a:ext cx="4302231" cy="341063"/>
          </a:xfrm>
          <a:prstGeom prst="rect">
            <a:avLst/>
          </a:prstGeom>
        </p:spPr>
        <p:txBody>
          <a:bodyPr vert="horz" lIns="91577" tIns="45789" rIns="91577" bIns="45789" rtlCol="0" anchor="b"/>
          <a:lstStyle>
            <a:lvl1pPr algn="r">
              <a:defRPr sz="1200"/>
            </a:lvl1pPr>
          </a:lstStyle>
          <a:p>
            <a:fld id="{4412F7DB-1B3F-4585-8ABF-8B9D978B9678}" type="slidenum">
              <a:rPr lang="cs-CZ" smtClean="0"/>
              <a:t>‹#›</a:t>
            </a:fld>
            <a:endParaRPr lang="cs-CZ"/>
          </a:p>
        </p:txBody>
      </p:sp>
    </p:spTree>
    <p:extLst>
      <p:ext uri="{BB962C8B-B14F-4D97-AF65-F5344CB8AC3E}">
        <p14:creationId xmlns:p14="http://schemas.microsoft.com/office/powerpoint/2010/main" val="3108656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Zákon o místních poplatcích obsahuje tzv. </a:t>
            </a:r>
            <a:r>
              <a:rPr lang="cs-CZ" b="1" dirty="0"/>
              <a:t>hmotné právo </a:t>
            </a:r>
            <a:r>
              <a:rPr lang="cs-CZ" dirty="0"/>
              <a:t>(jednotlivé místní poplatky) a současně upravuje dílčím způsobem i správu místních poplatků (proces).</a:t>
            </a:r>
          </a:p>
          <a:p>
            <a:r>
              <a:rPr lang="cs-CZ" dirty="0"/>
              <a:t>Daňový řád je </a:t>
            </a:r>
            <a:r>
              <a:rPr lang="cs-CZ" b="1" dirty="0"/>
              <a:t>procesním právním předpisem</a:t>
            </a:r>
            <a:r>
              <a:rPr lang="cs-CZ" dirty="0"/>
              <a:t>, který má své místo při samotné správě místních poplatků. Neupravuje jednotlivé místní poplatky.</a:t>
            </a:r>
          </a:p>
          <a:p>
            <a:r>
              <a:rPr lang="cs-CZ" dirty="0"/>
              <a:t>Daňový řád je tzv. </a:t>
            </a:r>
            <a:r>
              <a:rPr lang="cs-CZ" b="1" dirty="0"/>
              <a:t>subsidiárním právním předpisem </a:t>
            </a:r>
            <a:r>
              <a:rPr lang="cs-CZ" dirty="0"/>
              <a:t>vůči zákonu o místních poplatcích. To znamená, že daňový řád využijeme tam, kde chybí právní úprava zákona o místních poplatcích.</a:t>
            </a:r>
          </a:p>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11</a:t>
            </a:fld>
            <a:endParaRPr lang="cs-CZ"/>
          </a:p>
        </p:txBody>
      </p:sp>
    </p:spTree>
    <p:extLst>
      <p:ext uri="{BB962C8B-B14F-4D97-AF65-F5344CB8AC3E}">
        <p14:creationId xmlns:p14="http://schemas.microsoft.com/office/powerpoint/2010/main" val="4038308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24</a:t>
            </a:fld>
            <a:endParaRPr lang="cs-CZ"/>
          </a:p>
        </p:txBody>
      </p:sp>
    </p:spTree>
    <p:extLst>
      <p:ext uri="{BB962C8B-B14F-4D97-AF65-F5344CB8AC3E}">
        <p14:creationId xmlns:p14="http://schemas.microsoft.com/office/powerpoint/2010/main" val="1824896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25</a:t>
            </a:fld>
            <a:endParaRPr lang="cs-CZ"/>
          </a:p>
        </p:txBody>
      </p:sp>
    </p:spTree>
    <p:extLst>
      <p:ext uri="{BB962C8B-B14F-4D97-AF65-F5344CB8AC3E}">
        <p14:creationId xmlns:p14="http://schemas.microsoft.com/office/powerpoint/2010/main" val="3508767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27</a:t>
            </a:fld>
            <a:endParaRPr lang="cs-CZ"/>
          </a:p>
        </p:txBody>
      </p:sp>
    </p:spTree>
    <p:extLst>
      <p:ext uri="{BB962C8B-B14F-4D97-AF65-F5344CB8AC3E}">
        <p14:creationId xmlns:p14="http://schemas.microsoft.com/office/powerpoint/2010/main" val="2164756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28</a:t>
            </a:fld>
            <a:endParaRPr lang="cs-CZ"/>
          </a:p>
        </p:txBody>
      </p:sp>
    </p:spTree>
    <p:extLst>
      <p:ext uri="{BB962C8B-B14F-4D97-AF65-F5344CB8AC3E}">
        <p14:creationId xmlns:p14="http://schemas.microsoft.com/office/powerpoint/2010/main" val="4183873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29</a:t>
            </a:fld>
            <a:endParaRPr lang="cs-CZ"/>
          </a:p>
        </p:txBody>
      </p:sp>
    </p:spTree>
    <p:extLst>
      <p:ext uri="{BB962C8B-B14F-4D97-AF65-F5344CB8AC3E}">
        <p14:creationId xmlns:p14="http://schemas.microsoft.com/office/powerpoint/2010/main" val="1330705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30</a:t>
            </a:fld>
            <a:endParaRPr lang="cs-CZ"/>
          </a:p>
        </p:txBody>
      </p:sp>
    </p:spTree>
    <p:extLst>
      <p:ext uri="{BB962C8B-B14F-4D97-AF65-F5344CB8AC3E}">
        <p14:creationId xmlns:p14="http://schemas.microsoft.com/office/powerpoint/2010/main" val="2654730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31</a:t>
            </a:fld>
            <a:endParaRPr lang="cs-CZ"/>
          </a:p>
        </p:txBody>
      </p:sp>
    </p:spTree>
    <p:extLst>
      <p:ext uri="{BB962C8B-B14F-4D97-AF65-F5344CB8AC3E}">
        <p14:creationId xmlns:p14="http://schemas.microsoft.com/office/powerpoint/2010/main" val="2450821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32</a:t>
            </a:fld>
            <a:endParaRPr lang="cs-CZ"/>
          </a:p>
        </p:txBody>
      </p:sp>
    </p:spTree>
    <p:extLst>
      <p:ext uri="{BB962C8B-B14F-4D97-AF65-F5344CB8AC3E}">
        <p14:creationId xmlns:p14="http://schemas.microsoft.com/office/powerpoint/2010/main" val="3079332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33</a:t>
            </a:fld>
            <a:endParaRPr lang="cs-CZ"/>
          </a:p>
        </p:txBody>
      </p:sp>
    </p:spTree>
    <p:extLst>
      <p:ext uri="{BB962C8B-B14F-4D97-AF65-F5344CB8AC3E}">
        <p14:creationId xmlns:p14="http://schemas.microsoft.com/office/powerpoint/2010/main" val="3989272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34</a:t>
            </a:fld>
            <a:endParaRPr lang="cs-CZ"/>
          </a:p>
        </p:txBody>
      </p:sp>
    </p:spTree>
    <p:extLst>
      <p:ext uri="{BB962C8B-B14F-4D97-AF65-F5344CB8AC3E}">
        <p14:creationId xmlns:p14="http://schemas.microsoft.com/office/powerpoint/2010/main" val="39148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5772">
              <a:defRPr/>
            </a:pPr>
            <a:r>
              <a:rPr lang="cs-CZ" dirty="0"/>
              <a:t>Většinou nahodilá, jednorázová, ekvivalentní platba (neplatí vždy).</a:t>
            </a:r>
          </a:p>
          <a:p>
            <a:pPr defTabSz="915772">
              <a:defRPr/>
            </a:pPr>
            <a:r>
              <a:rPr lang="cs-CZ" i="1" dirty="0"/>
              <a:t>„</a:t>
            </a:r>
            <a:r>
              <a:rPr lang="cs-CZ" b="1" i="1" dirty="0"/>
              <a:t>Obce tak mohou svými obecně závaznými vyhláškami zavést jen takové místní poplatky, jež jsou taxativně vymezeny zákonem o místních poplatcích </a:t>
            </a:r>
            <a:r>
              <a:rPr lang="cs-CZ" i="1" dirty="0"/>
              <a:t>a pouze v tom rozsahu, který tento zákon umožňuje.</a:t>
            </a:r>
            <a:r>
              <a:rPr lang="cs-CZ" dirty="0"/>
              <a:t> […] </a:t>
            </a:r>
            <a:r>
              <a:rPr lang="cs-CZ" b="1" i="1" dirty="0"/>
              <a:t>Takto jednoznačně vymezený rámec právní úpravy neumožňuje obcím při zavádění místních poplatků vytvářet další pravidla či ukládat jiné povinnosti jdoucí mimo hranice právní úpravy</a:t>
            </a:r>
            <a:r>
              <a:rPr lang="cs-CZ" i="1" dirty="0"/>
              <a:t>, resp. zákonného zmocnění ve smyslu § 14 odst. 2 zákona o místních poplatcích. Taktéž pozměňování pravidel zakotvených v zákoně o místních poplatcích ze strany obce není přípustné, neboť </a:t>
            </a:r>
            <a:r>
              <a:rPr lang="cs-CZ" b="1" i="1" dirty="0"/>
              <a:t>zákonná úprava má přednost před obecně závaznou vyhláškou</a:t>
            </a:r>
            <a:r>
              <a:rPr lang="cs-CZ" i="1" dirty="0"/>
              <a:t>, přijme-li zákonodárce pro danou oblast určitá pravidla, subjekt územní samosprávy nemůže tato duplicitně či v rozporu se zákony normovat.“</a:t>
            </a:r>
          </a:p>
          <a:p>
            <a:pPr defTabSz="915772">
              <a:defRPr/>
            </a:pPr>
            <a:endParaRPr lang="cs-CZ" dirty="0"/>
          </a:p>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13</a:t>
            </a:fld>
            <a:endParaRPr lang="cs-CZ"/>
          </a:p>
        </p:txBody>
      </p:sp>
    </p:spTree>
    <p:extLst>
      <p:ext uri="{BB962C8B-B14F-4D97-AF65-F5344CB8AC3E}">
        <p14:creationId xmlns:p14="http://schemas.microsoft.com/office/powerpoint/2010/main" val="2358784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5772">
              <a:defRPr/>
            </a:pPr>
            <a:r>
              <a:rPr lang="cs-CZ" dirty="0"/>
              <a:t>Ministerstvo vnitra ve své metodice uvádí, že je nutné provést specifikaci veřejných prostranství pro zvláštní užívání uvedením názvu místa (např. náměstí, ulice) nebo vypsáním pozemků čísly parcel, anebo je blíže charakterizovat umístěním v obci natolik, aby nebyla narušena právní jistota občanů.</a:t>
            </a:r>
          </a:p>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36</a:t>
            </a:fld>
            <a:endParaRPr lang="cs-CZ"/>
          </a:p>
        </p:txBody>
      </p:sp>
    </p:spTree>
    <p:extLst>
      <p:ext uri="{BB962C8B-B14F-4D97-AF65-F5344CB8AC3E}">
        <p14:creationId xmlns:p14="http://schemas.microsoft.com/office/powerpoint/2010/main" val="2792623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343414" indent="-343414">
              <a:buFont typeface="Arial" panose="020B0604020202020204" pitchFamily="34" charset="0"/>
              <a:buChar char="•"/>
            </a:pPr>
            <a:r>
              <a:rPr lang="cs-CZ" dirty="0"/>
              <a:t>Pronajme-li si nájemce pozemek, který je veřejným prostranstvím, pak jeho povinnost hradit nájemné vyplývající ze soukromoprávního nájemního vztahu </a:t>
            </a:r>
            <a:r>
              <a:rPr lang="cs-CZ" b="1" dirty="0"/>
              <a:t>nenahrazuje veřejnoprávní povinnost</a:t>
            </a:r>
            <a:r>
              <a:rPr lang="cs-CZ" dirty="0"/>
              <a:t> platit místní poplatek za zvláštní užívání veřejného prostranství.</a:t>
            </a:r>
          </a:p>
          <a:p>
            <a:pPr marL="343414" indent="-343414">
              <a:buFont typeface="Arial" panose="020B0604020202020204" pitchFamily="34" charset="0"/>
              <a:buChar char="•"/>
            </a:pPr>
            <a:endParaRPr lang="cs-CZ" dirty="0">
              <a:latin typeface="Calibri" panose="020F0502020204030204" pitchFamily="34" charset="0"/>
            </a:endParaRPr>
          </a:p>
          <a:p>
            <a:pPr marL="343414" indent="-343414">
              <a:buFont typeface="Arial" panose="020B0604020202020204" pitchFamily="34" charset="0"/>
              <a:buChar char="•"/>
            </a:pPr>
            <a:r>
              <a:rPr lang="cs-CZ" dirty="0"/>
              <a:t>Vlastnické právo všech vlastníků (tedy i obcí) má stejný zákonný obsah a ochranu. Ani obci tak nelze upírat možnost poskytnout vlastní věc někomu za úplatu. Bude-li veřejné prostranství nájemcem užíváno zvláštním způsobem, pak užívání pozemku na základě nájemní smlouvy bude </a:t>
            </a:r>
            <a:r>
              <a:rPr lang="cs-CZ" b="1" dirty="0"/>
              <a:t>bez vlivu na povinnost subjektu platit vedle nájemného také místní poplatek</a:t>
            </a:r>
            <a:r>
              <a:rPr lang="cs-CZ" dirty="0"/>
              <a:t>.</a:t>
            </a:r>
          </a:p>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41</a:t>
            </a:fld>
            <a:endParaRPr lang="cs-CZ"/>
          </a:p>
        </p:txBody>
      </p:sp>
    </p:spTree>
    <p:extLst>
      <p:ext uri="{BB962C8B-B14F-4D97-AF65-F5344CB8AC3E}">
        <p14:creationId xmlns:p14="http://schemas.microsoft.com/office/powerpoint/2010/main" val="3287404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42</a:t>
            </a:fld>
            <a:endParaRPr lang="cs-CZ"/>
          </a:p>
        </p:txBody>
      </p:sp>
    </p:spTree>
    <p:extLst>
      <p:ext uri="{BB962C8B-B14F-4D97-AF65-F5344CB8AC3E}">
        <p14:creationId xmlns:p14="http://schemas.microsoft.com/office/powerpoint/2010/main" val="556398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43</a:t>
            </a:fld>
            <a:endParaRPr lang="cs-CZ"/>
          </a:p>
        </p:txBody>
      </p:sp>
    </p:spTree>
    <p:extLst>
      <p:ext uri="{BB962C8B-B14F-4D97-AF65-F5344CB8AC3E}">
        <p14:creationId xmlns:p14="http://schemas.microsoft.com/office/powerpoint/2010/main" val="3276345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44</a:t>
            </a:fld>
            <a:endParaRPr lang="cs-CZ"/>
          </a:p>
        </p:txBody>
      </p:sp>
    </p:spTree>
    <p:extLst>
      <p:ext uri="{BB962C8B-B14F-4D97-AF65-F5344CB8AC3E}">
        <p14:creationId xmlns:p14="http://schemas.microsoft.com/office/powerpoint/2010/main" val="4126427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i="1" dirty="0"/>
              <a:t>nález Ústavního soudu </a:t>
            </a:r>
            <a:r>
              <a:rPr lang="cs-CZ" i="1" dirty="0" err="1"/>
              <a:t>sp</a:t>
            </a:r>
            <a:r>
              <a:rPr lang="cs-CZ" i="1" dirty="0"/>
              <a:t>. zn. </a:t>
            </a:r>
            <a:r>
              <a:rPr lang="cs-CZ" i="1" dirty="0" err="1"/>
              <a:t>Pl</a:t>
            </a:r>
            <a:r>
              <a:rPr lang="cs-CZ" i="1" dirty="0"/>
              <a:t>. ÚS 24/06 ze dne 10. října 2006</a:t>
            </a:r>
          </a:p>
          <a:p>
            <a:r>
              <a:rPr lang="cs-CZ" dirty="0"/>
              <a:t>Ústavní soud tak přisvědčil tvrzení navrhovatele - byť na základě jiné argumentace, než navrhovatelem uplatňované – že </a:t>
            </a:r>
            <a:r>
              <a:rPr lang="cs-CZ" b="1" dirty="0"/>
              <a:t>nelze stanovit paušální částku poplatku ad hoc</a:t>
            </a:r>
            <a:r>
              <a:rPr lang="cs-CZ" dirty="0"/>
              <a:t> a že obce mají sazbu paušálu v obecně závazné vyhlášce konkrétně vymezit s tím, že na </a:t>
            </a:r>
            <a:r>
              <a:rPr lang="cs-CZ" b="1" dirty="0"/>
              <a:t>„dohodě“ s poplatníkem bude toliko otázka, zda se v jeho případě aplikuje poplatek stanovený procentní sazbou nebo paušálně</a:t>
            </a:r>
            <a:r>
              <a:rPr lang="cs-CZ" dirty="0"/>
              <a:t>. Tím, že napadené ustanovení vyhlášky výše uvedené interpretační závěr nerespektovalo – a svěřilo až správci poplatku právo stanovit poplatek po dohodě s poplatníkem paušální částkou - je nutno je shledávat i v tomto směru jako rozporné s </a:t>
            </a:r>
            <a:r>
              <a:rPr lang="cs-CZ" dirty="0" err="1"/>
              <a:t>ust</a:t>
            </a:r>
            <a:r>
              <a:rPr lang="cs-CZ" dirty="0"/>
              <a:t>. § 6 odst. 3 věta druhá ve spojení s </a:t>
            </a:r>
            <a:r>
              <a:rPr lang="cs-CZ" dirty="0" err="1"/>
              <a:t>ust</a:t>
            </a:r>
            <a:r>
              <a:rPr lang="cs-CZ" dirty="0"/>
              <a:t>. § 14 zákona o místních poplatcích.</a:t>
            </a:r>
          </a:p>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45</a:t>
            </a:fld>
            <a:endParaRPr lang="cs-CZ"/>
          </a:p>
        </p:txBody>
      </p:sp>
    </p:spTree>
    <p:extLst>
      <p:ext uri="{BB962C8B-B14F-4D97-AF65-F5344CB8AC3E}">
        <p14:creationId xmlns:p14="http://schemas.microsoft.com/office/powerpoint/2010/main" val="367105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343414" indent="-343414">
              <a:buFont typeface="Arial" panose="020B0604020202020204" pitchFamily="34" charset="0"/>
              <a:buChar char="•"/>
            </a:pPr>
            <a:r>
              <a:rPr lang="cs-CZ" dirty="0"/>
              <a:t>§ 22 odst. 1 zákona č. 89/2012 Sb., občanský zákoník:</a:t>
            </a:r>
          </a:p>
          <a:p>
            <a:pPr marL="343414" indent="-343414">
              <a:buFont typeface="Arial" panose="020B0604020202020204" pitchFamily="34" charset="0"/>
              <a:buChar char="•"/>
            </a:pPr>
            <a:endParaRPr lang="cs-CZ" dirty="0"/>
          </a:p>
          <a:p>
            <a:r>
              <a:rPr lang="cs-CZ" b="1" dirty="0"/>
              <a:t>Osoba blízká </a:t>
            </a:r>
            <a:r>
              <a:rPr lang="cs-CZ" dirty="0"/>
              <a:t>je příbuzný v řadě přímé, sourozenec a manžel nebo partner, jiné osoby v poměru rodinném nebo obdobném se pokládají za osoby sobě navzájem blízké, pokud by újmu, kterou utrpěla jedna z nich, druhá důvodně pociťovala jako újmu vlastní. Má se za to, že osobami blízkými jsou i osoby </a:t>
            </a:r>
            <a:r>
              <a:rPr lang="cs-CZ" dirty="0" err="1"/>
              <a:t>sešvagřené</a:t>
            </a:r>
            <a:r>
              <a:rPr lang="cs-CZ" dirty="0"/>
              <a:t> nebo osoby, které spolu trvale žijí.</a:t>
            </a:r>
          </a:p>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49</a:t>
            </a:fld>
            <a:endParaRPr lang="cs-CZ"/>
          </a:p>
        </p:txBody>
      </p:sp>
    </p:spTree>
    <p:extLst>
      <p:ext uri="{BB962C8B-B14F-4D97-AF65-F5344CB8AC3E}">
        <p14:creationId xmlns:p14="http://schemas.microsoft.com/office/powerpoint/2010/main" val="1405848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53</a:t>
            </a:fld>
            <a:endParaRPr lang="cs-CZ"/>
          </a:p>
        </p:txBody>
      </p:sp>
    </p:spTree>
    <p:extLst>
      <p:ext uri="{BB962C8B-B14F-4D97-AF65-F5344CB8AC3E}">
        <p14:creationId xmlns:p14="http://schemas.microsoft.com/office/powerpoint/2010/main" val="2578349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5772">
              <a:defRPr/>
            </a:pPr>
            <a:r>
              <a:rPr lang="cs-CZ" dirty="0"/>
              <a:t>Podle důvodové zprávy zamýšlí navrhovatel nově zakotvit poplatkovou povinnost vlastníkům bytů nebo rodinných domů, v nichž není hlášena k pobytu žádná fyzická osoba. V samotném textu návrhu zákona tuto povinnost ukládá </a:t>
            </a:r>
            <a:r>
              <a:rPr lang="cs-CZ" b="1" dirty="0"/>
              <a:t>fyzickým osobám</a:t>
            </a:r>
            <a:r>
              <a:rPr lang="cs-CZ" dirty="0"/>
              <a:t> a návrh zdůvodňuje „rovným postavením“ osob využívajících systém nakládání s komunálním odpadem. Pokud jde o záměr zrovnoprávnění poplatníků, upozorňuji, že návrh </a:t>
            </a:r>
            <a:r>
              <a:rPr lang="cs-CZ" b="1" dirty="0"/>
              <a:t>nedopadne na „družstevní byty“ ani na byty vlastněné jinými právnickými osobami</a:t>
            </a:r>
            <a:r>
              <a:rPr lang="cs-CZ" dirty="0"/>
              <a:t>. Nadto je otázkou, nakolik je uplatnitelný na případy bytových domů, v nichž vlastník dosud </a:t>
            </a:r>
            <a:r>
              <a:rPr lang="cs-CZ" b="1" dirty="0"/>
              <a:t>nevymezil bytové jednotky</a:t>
            </a:r>
            <a:r>
              <a:rPr lang="cs-CZ" dirty="0"/>
              <a:t> (nelze principiálně hovořit o vlastnictví bytu).</a:t>
            </a:r>
          </a:p>
          <a:p>
            <a:endParaRPr lang="cs-CZ" dirty="0"/>
          </a:p>
          <a:p>
            <a:endParaRPr lang="cs-CZ" dirty="0"/>
          </a:p>
          <a:p>
            <a:r>
              <a:rPr lang="cs-CZ" dirty="0"/>
              <a:t>(3) Od poplatku je osvobozena fyzická osoba podle odstavce 1 písm. a), která je</a:t>
            </a:r>
          </a:p>
          <a:p>
            <a:r>
              <a:rPr lang="cs-CZ" dirty="0"/>
              <a:t> </a:t>
            </a:r>
          </a:p>
          <a:p>
            <a:r>
              <a:rPr lang="cs-CZ" dirty="0"/>
              <a:t>a) umístěna do dětského domova pro děti do 3 let věku, školského zařízení pro výkon ústavní nebo ochranné výchovy nebo školského zařízení pro preventivně výchovnou péči na základě rozhodnutí soudu nebo smlouvy,</a:t>
            </a:r>
          </a:p>
          <a:p>
            <a:r>
              <a:rPr lang="cs-CZ" dirty="0"/>
              <a:t> </a:t>
            </a:r>
          </a:p>
          <a:p>
            <a:r>
              <a:rPr lang="cs-CZ" dirty="0"/>
              <a:t>b) umístěna do zařízení pro děti vyžadující okamžitou pomoc na základě rozhodnutí soudu, na žádost obecního úřadu obce s rozšířenou působností, zákonného zástupce dítěte nebo nezletilého, nebo</a:t>
            </a:r>
          </a:p>
          <a:p>
            <a:r>
              <a:rPr lang="cs-CZ" dirty="0"/>
              <a:t> </a:t>
            </a:r>
          </a:p>
          <a:p>
            <a:r>
              <a:rPr lang="cs-CZ" dirty="0"/>
              <a:t>c) umístěna v domově pro osoby se zdravotním postižením, domově pro seniory, domově se zvláštním režimem nebo chráněném bydlení.</a:t>
            </a:r>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54</a:t>
            </a:fld>
            <a:endParaRPr lang="cs-CZ"/>
          </a:p>
        </p:txBody>
      </p:sp>
    </p:spTree>
    <p:extLst>
      <p:ext uri="{BB962C8B-B14F-4D97-AF65-F5344CB8AC3E}">
        <p14:creationId xmlns:p14="http://schemas.microsoft.com/office/powerpoint/2010/main" val="4252625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Vízum k pobytu na území nad 90 dnů (dlouhodobé vízum) je udělováno s platností nejdéle na dobu 6 měsíců (viz § 30 odst. 3 zákona o pobytu cizinců). </a:t>
            </a:r>
            <a:r>
              <a:rPr lang="cs-CZ" b="1" dirty="0"/>
              <a:t>Dlouhodobá víza jsou jakýmsi pobytovým předstupněm pro cizince, kteří hodlají pobývat na území ČR po delší dobu</a:t>
            </a:r>
            <a:r>
              <a:rPr lang="cs-CZ" dirty="0"/>
              <a:t> (např. za účelem zaměstnání, podnikání, studia). Po uplynutí platnosti víza je pobyt cizinců zpravidla řešen </a:t>
            </a:r>
            <a:r>
              <a:rPr lang="cs-CZ" b="1" dirty="0"/>
              <a:t>povolením k dlouhodobému pobytu</a:t>
            </a:r>
            <a:r>
              <a:rPr lang="cs-CZ" dirty="0"/>
              <a:t>.</a:t>
            </a:r>
          </a:p>
          <a:p>
            <a:r>
              <a:rPr lang="cs-CZ" dirty="0"/>
              <a:t>V případech, kdy cizinec nehodlá na území pobývat po dobu delší než 6 měsíců (tato délka pobytu je dostačující ke splnění účelu pobytu) nebo mu povolení k dlouhodobému pobytu nebylo správním orgánem vydáno, je povinen území ČR v době platnosti víza opustit. O </a:t>
            </a:r>
            <a:r>
              <a:rPr lang="cs-CZ" b="1" dirty="0"/>
              <a:t>záměru vycestovat z území nemusí cizinec správní orgány informovat.</a:t>
            </a:r>
            <a:r>
              <a:rPr lang="cs-CZ" dirty="0"/>
              <a:t> A právě ve výše zmíněných případech lze očekávat, že cizinec, který pobývá na území pouze po dobu platnosti dlouhodobého víza (tj. maximálně 6 měsíců), s orgány obce zpravidla vůbec nepřichází do styku (místo pobytu cizinec hlásí orgánům cizinecké policie) a zpravidla se neorientuje v právních předpisech ČR, správní poplatek před svým odjezdem vůbec nezaplatí. V takovém případě bude správní orgán jen velmi obtížně dohledávat a doručovat platební výměr cizinci do zahraničí a případně následně vymáhat uloženou poplatkovou povinnost (a to v naprosto bagatelní výši – do 500,- Kč).</a:t>
            </a:r>
          </a:p>
          <a:p>
            <a:r>
              <a:rPr lang="cs-CZ" dirty="0"/>
              <a:t>Dále si dovolím upozornit, že na základě navrženého znění ustanovení § 10b odst. 1 písm. a) bod 3 zákona by nově poplatková povinnost vznikla např. i cizincům ve výkonu </a:t>
            </a:r>
            <a:r>
              <a:rPr lang="cs-CZ" b="1" dirty="0"/>
              <a:t>zabezpečovací detence, vazby nebo ve výkonu trestu odnětí svobody</a:t>
            </a:r>
            <a:r>
              <a:rPr lang="cs-CZ" dirty="0"/>
              <a:t> [§ 18 písm. d) bod 1 zákona o pobytu cizinců] i </a:t>
            </a:r>
            <a:r>
              <a:rPr lang="cs-CZ" b="1" dirty="0"/>
              <a:t>cizincům pobývajícím v zařízení pro zajištění cizinců</a:t>
            </a:r>
            <a:r>
              <a:rPr lang="cs-CZ" dirty="0"/>
              <a:t> [§ 18 písm. d) bod 2 zákona o pobytu cizinců]. I v těchto případech považuji stanovení poplatkové povinnosti za nevhodné, a to s ohledem na sociální situaci cizinců nacházejících se v těchto zařízeních a praktické problémy při vymáhání poplatkové povinnosti (v případě vyhoštění cizince by opět vymáhání poplatku vedlo do zahraničí).</a:t>
            </a:r>
          </a:p>
          <a:p>
            <a:r>
              <a:rPr lang="cs-CZ" b="1" dirty="0"/>
              <a:t>Cizinecký informační systém</a:t>
            </a:r>
          </a:p>
          <a:p>
            <a:r>
              <a:rPr lang="cs-CZ" dirty="0"/>
              <a:t>§ 16 odst. 1 ZMP</a:t>
            </a:r>
          </a:p>
          <a:p>
            <a:r>
              <a:rPr lang="cs-CZ" dirty="0"/>
              <a:t>(1) Obecní úřad a krajský úřad využívají pro účely řízení o místních poplatcích</a:t>
            </a:r>
          </a:p>
          <a:p>
            <a:r>
              <a:rPr lang="cs-CZ" dirty="0"/>
              <a:t>a) referenční údaje ze základního registru obyvatel,</a:t>
            </a:r>
          </a:p>
          <a:p>
            <a:r>
              <a:rPr lang="cs-CZ" dirty="0"/>
              <a:t>b) údaje z informačního systému evidence obyvatel,</a:t>
            </a:r>
          </a:p>
          <a:p>
            <a:r>
              <a:rPr lang="cs-CZ" dirty="0"/>
              <a:t>c) údaje z informačního systému cizinců.</a:t>
            </a:r>
          </a:p>
          <a:p>
            <a:r>
              <a:rPr lang="cs-CZ" b="1" dirty="0"/>
              <a:t>Šetření ochránkyně – dostupnost údajů potřebných pro správu poplatků (21/2015/VOP/MV)</a:t>
            </a:r>
          </a:p>
          <a:p>
            <a:r>
              <a:rPr lang="cs-CZ" dirty="0"/>
              <a:t>výzkum: 20 úřadů</a:t>
            </a:r>
          </a:p>
          <a:p>
            <a:r>
              <a:rPr lang="cs-CZ" b="1" dirty="0"/>
              <a:t>zjištění ochránkyně (červenec 2015):</a:t>
            </a:r>
          </a:p>
          <a:p>
            <a:r>
              <a:rPr lang="cs-CZ" dirty="0"/>
              <a:t>Úřady </a:t>
            </a:r>
            <a:r>
              <a:rPr lang="cs-CZ" b="1" dirty="0"/>
              <a:t>nemají pro účely správy místních poplatků přístup k údajům z informačního systému cizinců</a:t>
            </a:r>
            <a:r>
              <a:rPr lang="cs-CZ" dirty="0"/>
              <a:t>. Přístup mají </a:t>
            </a:r>
            <a:r>
              <a:rPr lang="cs-CZ" b="1" dirty="0"/>
              <a:t>pouze k referenčním údajům</a:t>
            </a:r>
            <a:r>
              <a:rPr lang="cs-CZ" dirty="0"/>
              <a:t> o jednotlivých cizincích ze základního registru obyvatel. Některé úřady upozornily, že </a:t>
            </a:r>
            <a:r>
              <a:rPr lang="cs-CZ" b="1" dirty="0"/>
              <a:t>potřebují jmenný přehled</a:t>
            </a:r>
            <a:r>
              <a:rPr lang="cs-CZ" dirty="0"/>
              <a:t> všech cizinců. Z internetových stránek Ministerstva vnitra sice získají </a:t>
            </a:r>
            <a:r>
              <a:rPr lang="cs-CZ" b="1" dirty="0"/>
              <a:t>číselný přehled o celkovém počtu obyvatel obce (včetně cizinců) pro kalkulaci nákladů</a:t>
            </a:r>
            <a:r>
              <a:rPr lang="cs-CZ" dirty="0"/>
              <a:t>, avšak pokud cizinec nesplní svoji ohlašovací povinnost, nemají možnost zjistit, že se stal poplatníkem místního poplatku.</a:t>
            </a:r>
          </a:p>
          <a:p>
            <a:r>
              <a:rPr lang="cs-CZ" b="1" dirty="0"/>
              <a:t>reakce ministerstva (listopad 2015):</a:t>
            </a:r>
          </a:p>
          <a:p>
            <a:r>
              <a:rPr lang="cs-CZ" dirty="0"/>
              <a:t>Ministerstvo vnitra spustilo dne 10. března 2014 službu, která umožňuje, v souladu se zákonem č. 128/2000 Sb., o obcích (obecní zřízení), ve znění pozdějších předpisů, a zákona o základních registrech, </a:t>
            </a:r>
            <a:r>
              <a:rPr lang="cs-CZ" b="1" dirty="0"/>
              <a:t>hromadný výdej údajů z registru obyvatel a z agendového informačního systému evidence obyvatel</a:t>
            </a:r>
            <a:r>
              <a:rPr lang="cs-CZ" dirty="0"/>
              <a:t>, a to zejména pro ty úřady, které nemají vlastní obecní informační systém. Tato služba je realizována </a:t>
            </a:r>
            <a:r>
              <a:rPr lang="cs-CZ" b="1" dirty="0"/>
              <a:t>prostřednictvím elektronického formuláře</a:t>
            </a:r>
            <a:r>
              <a:rPr lang="cs-CZ" dirty="0"/>
              <a:t> „Žádost o využití údajů z registru obyvatel a z agendového informačního systému evidence obyvatel“, který je pro obce dostupný na </a:t>
            </a:r>
            <a:r>
              <a:rPr lang="cs-CZ" b="1" dirty="0"/>
              <a:t>webových stránkách Portálu veřejné správy</a:t>
            </a:r>
            <a:r>
              <a:rPr lang="cs-CZ" dirty="0"/>
              <a:t>, včetně podrobného manuálu, ve kterém je názorně popsán celý postup.</a:t>
            </a:r>
          </a:p>
          <a:p>
            <a:r>
              <a:rPr lang="cs-CZ" dirty="0"/>
              <a:t>Pomocí uvedeného formuláře mohou jednotlivé obce získávat údaje o obyvatelích hlášených k trvalému pobytu v jejich správním obvodu, a to </a:t>
            </a:r>
            <a:r>
              <a:rPr lang="cs-CZ" b="1" dirty="0"/>
              <a:t>včetně aktuálního jmenného seznamu všech cizinců</a:t>
            </a:r>
            <a:r>
              <a:rPr lang="cs-CZ" dirty="0"/>
              <a:t>. Pokud však cizinec nesplní svoji ohlašovací povinnost, není pochopitelně možné tyto osoby vygenerovat. Domnívám se, že uvedený systém tak umožňuje provádět výkon agendy obcí v dostačující míře, a to zejména výběr poplatků za komunální odpad…</a:t>
            </a:r>
          </a:p>
          <a:p>
            <a:r>
              <a:rPr lang="cs-CZ" dirty="0"/>
              <a:t>… v současné době probíhá druhá etapa uvedeného projektu tzv. „změnových sestav“, ve které bude od prosince 2015 umožněno využívat data nejen z registru obyvatel a z agendového informačního systému evidence obyvatel, ale bude připojen i agendový informační systém cizinců. </a:t>
            </a:r>
            <a:r>
              <a:rPr lang="cs-CZ" b="1" dirty="0"/>
              <a:t>Obce tak budou mít možnost navíc získat údaj o druhu pobytu cizinců.</a:t>
            </a:r>
            <a:endParaRPr lang="cs-CZ" dirty="0"/>
          </a:p>
          <a:p>
            <a:r>
              <a:rPr lang="cs-CZ" b="1" dirty="0"/>
              <a:t>vyrozumění ochránkyně ministerstvu (duben 2016)</a:t>
            </a:r>
          </a:p>
          <a:p>
            <a:r>
              <a:rPr lang="cs-CZ" dirty="0"/>
              <a:t>Pokud jde o přístup do informačního systému cizinců pro účely řízení o místních poplatcích, </a:t>
            </a:r>
            <a:r>
              <a:rPr lang="cs-CZ" b="1" dirty="0"/>
              <a:t>obecní úřady nadále nemohou využívat údaje z tohoto informačního systému</a:t>
            </a:r>
            <a:r>
              <a:rPr lang="cs-CZ" dirty="0"/>
              <a:t> v rozsahu dle zákona o místních poplatcích (§ 16 odst. 4).</a:t>
            </a:r>
          </a:p>
          <a:p>
            <a:r>
              <a:rPr lang="cs-CZ" dirty="0"/>
              <a:t>Údaje, které obecní úřady obdrží </a:t>
            </a:r>
            <a:r>
              <a:rPr lang="cs-CZ" b="1" dirty="0"/>
              <a:t>prostřednictvím elektronického formuláře</a:t>
            </a:r>
            <a:r>
              <a:rPr lang="cs-CZ" dirty="0"/>
              <a:t> „Žádost o využití údajů z registru obyvatel a z agendového informačního systému evidence obyvatel“, dostupného na Portálu veřejné správy, </a:t>
            </a:r>
            <a:r>
              <a:rPr lang="cs-CZ" b="1" dirty="0"/>
              <a:t>neobsahují údaj o druhu pobytu cizince</a:t>
            </a:r>
            <a:r>
              <a:rPr lang="cs-CZ" dirty="0"/>
              <a:t>, pouze adresu místa pobytu na území České republiky. Podle zkušeností obecních úřadů je však i takto poskytnutý seznam cizinců pro výkon správy místních poplatků dostačující.</a:t>
            </a:r>
          </a:p>
          <a:p>
            <a:r>
              <a:rPr lang="cs-CZ" dirty="0"/>
              <a:t>Ochránkyně navrhla, aby ministr zajistil </a:t>
            </a:r>
            <a:r>
              <a:rPr lang="cs-CZ" b="1" dirty="0"/>
              <a:t>prověření funkčnosti agendového informačního systému cizinců</a:t>
            </a:r>
            <a:r>
              <a:rPr lang="cs-CZ" dirty="0"/>
              <a:t> ve vztahu k možnosti zpřístupnění údaje o druhu pobytu pro účely řízení o místních poplatcích a pro případ zjištění že agendový informační systém cizinců stále nefunguje tak, jak by podle původní informace z konce loňského roku měl fungovat, přijetí konkrétních organizačních a technických opatření k </a:t>
            </a:r>
            <a:r>
              <a:rPr lang="cs-CZ" b="1" dirty="0"/>
              <a:t>uvedení tohoto agendového informačního systému do souladu s právní úpravou</a:t>
            </a:r>
            <a:r>
              <a:rPr lang="cs-CZ" dirty="0"/>
              <a:t>.</a:t>
            </a:r>
          </a:p>
          <a:p>
            <a:r>
              <a:rPr lang="cs-CZ" b="1" dirty="0"/>
              <a:t>reakce ministerstva (květen 2016):</a:t>
            </a:r>
          </a:p>
          <a:p>
            <a:r>
              <a:rPr lang="cs-CZ" dirty="0"/>
              <a:t>Pokud se jedná o využívání údajů z Cizineckého informačního systému obecními úřady pro účely řízení o místních poplatcích, … . V prosinci 2015 a v lednu 2016 proběhlo </a:t>
            </a:r>
            <a:r>
              <a:rPr lang="cs-CZ" b="1" dirty="0"/>
              <a:t>testování funkčnosti, v jehož průběhu se ukázaly technické nedostatky</a:t>
            </a:r>
            <a:r>
              <a:rPr lang="cs-CZ" dirty="0"/>
              <a:t>; ty byly analyzovány a v březnu 2016 </a:t>
            </a:r>
            <a:r>
              <a:rPr lang="cs-CZ" b="1" dirty="0"/>
              <a:t>opraveny</a:t>
            </a:r>
            <a:r>
              <a:rPr lang="cs-CZ" dirty="0"/>
              <a:t>. Z těchto důvodů je nutné provést </a:t>
            </a:r>
            <a:r>
              <a:rPr lang="cs-CZ" b="1" dirty="0"/>
              <a:t>další testování</a:t>
            </a:r>
            <a:r>
              <a:rPr lang="cs-CZ" dirty="0"/>
              <a:t>, které by mělo být zahájeno v průběhu měsíce května 2016.</a:t>
            </a:r>
          </a:p>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55</a:t>
            </a:fld>
            <a:endParaRPr lang="cs-CZ"/>
          </a:p>
        </p:txBody>
      </p:sp>
    </p:spTree>
    <p:extLst>
      <p:ext uri="{BB962C8B-B14F-4D97-AF65-F5344CB8AC3E}">
        <p14:creationId xmlns:p14="http://schemas.microsoft.com/office/powerpoint/2010/main" val="184917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14</a:t>
            </a:fld>
            <a:endParaRPr lang="cs-CZ"/>
          </a:p>
        </p:txBody>
      </p:sp>
    </p:spTree>
    <p:extLst>
      <p:ext uri="{BB962C8B-B14F-4D97-AF65-F5344CB8AC3E}">
        <p14:creationId xmlns:p14="http://schemas.microsoft.com/office/powerpoint/2010/main" val="3636324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Vízum k pobytu na území nad 90 dnů (dlouhodobé vízum) je udělováno s platností nejdéle na dobu 6 měsíců (viz § 30 odst. 3 zákona o pobytu cizinců). </a:t>
            </a:r>
            <a:r>
              <a:rPr lang="cs-CZ" b="1" dirty="0"/>
              <a:t>Dlouhodobá víza jsou jakýmsi pobytovým předstupněm pro cizince, kteří hodlají pobývat na území ČR po delší dobu</a:t>
            </a:r>
            <a:r>
              <a:rPr lang="cs-CZ" dirty="0"/>
              <a:t> (např. za účelem zaměstnání, podnikání, studia). Po uplynutí platnosti víza je pobyt cizinců zpravidla řešen </a:t>
            </a:r>
            <a:r>
              <a:rPr lang="cs-CZ" b="1" dirty="0"/>
              <a:t>povolením k dlouhodobému pobytu</a:t>
            </a:r>
            <a:r>
              <a:rPr lang="cs-CZ" dirty="0"/>
              <a:t>.</a:t>
            </a:r>
          </a:p>
          <a:p>
            <a:r>
              <a:rPr lang="cs-CZ" dirty="0"/>
              <a:t>V případech, kdy cizinec nehodlá na území pobývat po dobu delší než 6 měsíců (tato délka pobytu je dostačující ke splnění účelu pobytu) nebo mu povolení k dlouhodobému pobytu nebylo správním orgánem vydáno, je povinen území ČR v době platnosti víza opustit. O </a:t>
            </a:r>
            <a:r>
              <a:rPr lang="cs-CZ" b="1" dirty="0"/>
              <a:t>záměru vycestovat z území nemusí cizinec správní orgány informovat.</a:t>
            </a:r>
            <a:r>
              <a:rPr lang="cs-CZ" dirty="0"/>
              <a:t> A právě ve výše zmíněných případech lze očekávat, že cizinec, který pobývá na území pouze po dobu platnosti dlouhodobého víza (tj. maximálně 6 měsíců), s orgány obce zpravidla vůbec nepřichází do styku (místo pobytu cizinec hlásí orgánům cizinecké policie) a zpravidla se neorientuje v právních předpisech ČR, správní poplatek před svým odjezdem vůbec nezaplatí. V takovém případě bude správní orgán jen velmi obtížně dohledávat a doručovat platební výměr cizinci do zahraničí a případně následně vymáhat uloženou poplatkovou povinnost (a to v naprosto bagatelní výši – do 500,- Kč).</a:t>
            </a:r>
          </a:p>
          <a:p>
            <a:r>
              <a:rPr lang="cs-CZ" dirty="0"/>
              <a:t>Dále si dovolím upozornit, že na základě navrženého znění ustanovení § 10b odst. 1 písm. a) bod 3 zákona by nově poplatková povinnost vznikla např. i cizincům ve výkonu </a:t>
            </a:r>
            <a:r>
              <a:rPr lang="cs-CZ" b="1" dirty="0"/>
              <a:t>zabezpečovací detence, vazby nebo ve výkonu trestu odnětí svobody</a:t>
            </a:r>
            <a:r>
              <a:rPr lang="cs-CZ" dirty="0"/>
              <a:t> [§ 18 písm. d) bod 1 zákona o pobytu cizinců] i </a:t>
            </a:r>
            <a:r>
              <a:rPr lang="cs-CZ" b="1" dirty="0"/>
              <a:t>cizincům pobývajícím v zařízení pro zajištění cizinců</a:t>
            </a:r>
            <a:r>
              <a:rPr lang="cs-CZ" dirty="0"/>
              <a:t> [§ 18 písm. d) bod 2 zákona o pobytu cizinců]. I v těchto případech považuji stanovení poplatkové povinnosti za nevhodné, a to s ohledem na sociální situaci cizinců nacházejících se v těchto zařízeních a praktické problémy při vymáhání poplatkové povinnosti (v případě vyhoštění cizince by opět vymáhání poplatku vedlo do zahraničí).</a:t>
            </a:r>
          </a:p>
          <a:p>
            <a:r>
              <a:rPr lang="cs-CZ" b="1" dirty="0"/>
              <a:t>Cizinecký informační systém</a:t>
            </a:r>
          </a:p>
          <a:p>
            <a:r>
              <a:rPr lang="cs-CZ" dirty="0"/>
              <a:t>§ 16 odst. 1 ZMP</a:t>
            </a:r>
          </a:p>
          <a:p>
            <a:r>
              <a:rPr lang="cs-CZ" dirty="0"/>
              <a:t>(1) Obecní úřad a krajský úřad využívají pro účely řízení o místních poplatcích</a:t>
            </a:r>
          </a:p>
          <a:p>
            <a:r>
              <a:rPr lang="cs-CZ" dirty="0"/>
              <a:t>a) referenční údaje ze základního registru obyvatel,</a:t>
            </a:r>
          </a:p>
          <a:p>
            <a:r>
              <a:rPr lang="cs-CZ" dirty="0"/>
              <a:t>b) údaje z informačního systému evidence obyvatel,</a:t>
            </a:r>
          </a:p>
          <a:p>
            <a:r>
              <a:rPr lang="cs-CZ" dirty="0"/>
              <a:t>c) údaje z informačního systému cizinců.</a:t>
            </a:r>
          </a:p>
          <a:p>
            <a:r>
              <a:rPr lang="cs-CZ" b="1" dirty="0"/>
              <a:t>Šetření ochránkyně – dostupnost údajů potřebných pro správu poplatků (21/2015/VOP/MV)</a:t>
            </a:r>
          </a:p>
          <a:p>
            <a:r>
              <a:rPr lang="cs-CZ" dirty="0"/>
              <a:t>výzkum: 20 úřadů</a:t>
            </a:r>
          </a:p>
          <a:p>
            <a:r>
              <a:rPr lang="cs-CZ" b="1" dirty="0"/>
              <a:t>zjištění ochránkyně (červenec 2015):</a:t>
            </a:r>
          </a:p>
          <a:p>
            <a:r>
              <a:rPr lang="cs-CZ" dirty="0"/>
              <a:t>Úřady </a:t>
            </a:r>
            <a:r>
              <a:rPr lang="cs-CZ" b="1" dirty="0"/>
              <a:t>nemají pro účely správy místních poplatků přístup k údajům z informačního systému cizinců</a:t>
            </a:r>
            <a:r>
              <a:rPr lang="cs-CZ" dirty="0"/>
              <a:t>. Přístup mají </a:t>
            </a:r>
            <a:r>
              <a:rPr lang="cs-CZ" b="1" dirty="0"/>
              <a:t>pouze k referenčním údajům</a:t>
            </a:r>
            <a:r>
              <a:rPr lang="cs-CZ" dirty="0"/>
              <a:t> o jednotlivých cizincích ze základního registru obyvatel. Některé úřady upozornily, že </a:t>
            </a:r>
            <a:r>
              <a:rPr lang="cs-CZ" b="1" dirty="0"/>
              <a:t>potřebují jmenný přehled</a:t>
            </a:r>
            <a:r>
              <a:rPr lang="cs-CZ" dirty="0"/>
              <a:t> všech cizinců. Z internetových stránek Ministerstva vnitra sice získají </a:t>
            </a:r>
            <a:r>
              <a:rPr lang="cs-CZ" b="1" dirty="0"/>
              <a:t>číselný přehled o celkovém počtu obyvatel obce (včetně cizinců) pro kalkulaci nákladů</a:t>
            </a:r>
            <a:r>
              <a:rPr lang="cs-CZ" dirty="0"/>
              <a:t>, avšak pokud cizinec nesplní svoji ohlašovací povinnost, nemají možnost zjistit, že se stal poplatníkem místního poplatku.</a:t>
            </a:r>
          </a:p>
          <a:p>
            <a:r>
              <a:rPr lang="cs-CZ" b="1" dirty="0"/>
              <a:t>reakce ministerstva (listopad 2015):</a:t>
            </a:r>
          </a:p>
          <a:p>
            <a:r>
              <a:rPr lang="cs-CZ" dirty="0"/>
              <a:t>Ministerstvo vnitra spustilo dne 10. března 2014 službu, která umožňuje, v souladu se zákonem č. 128/2000 Sb., o obcích (obecní zřízení), ve znění pozdějších předpisů, a zákona o základních registrech, </a:t>
            </a:r>
            <a:r>
              <a:rPr lang="cs-CZ" b="1" dirty="0"/>
              <a:t>hromadný výdej údajů z registru obyvatel a z agendového informačního systému evidence obyvatel</a:t>
            </a:r>
            <a:r>
              <a:rPr lang="cs-CZ" dirty="0"/>
              <a:t>, a to zejména pro ty úřady, které nemají vlastní obecní informační systém. Tato služba je realizována </a:t>
            </a:r>
            <a:r>
              <a:rPr lang="cs-CZ" b="1" dirty="0"/>
              <a:t>prostřednictvím elektronického formuláře</a:t>
            </a:r>
            <a:r>
              <a:rPr lang="cs-CZ" dirty="0"/>
              <a:t> „Žádost o využití údajů z registru obyvatel a z agendového informačního systému evidence obyvatel“, který je pro obce dostupný na </a:t>
            </a:r>
            <a:r>
              <a:rPr lang="cs-CZ" b="1" dirty="0"/>
              <a:t>webových stránkách Portálu veřejné správy</a:t>
            </a:r>
            <a:r>
              <a:rPr lang="cs-CZ" dirty="0"/>
              <a:t>, včetně podrobného manuálu, ve kterém je názorně popsán celý postup.</a:t>
            </a:r>
          </a:p>
          <a:p>
            <a:r>
              <a:rPr lang="cs-CZ" dirty="0"/>
              <a:t>Pomocí uvedeného formuláře mohou jednotlivé obce získávat údaje o obyvatelích hlášených k trvalému pobytu v jejich správním obvodu, a to </a:t>
            </a:r>
            <a:r>
              <a:rPr lang="cs-CZ" b="1" dirty="0"/>
              <a:t>včetně aktuálního jmenného seznamu všech cizinců</a:t>
            </a:r>
            <a:r>
              <a:rPr lang="cs-CZ" dirty="0"/>
              <a:t>. Pokud však cizinec nesplní svoji ohlašovací povinnost, není pochopitelně možné tyto osoby vygenerovat. Domnívám se, že uvedený systém tak umožňuje provádět výkon agendy obcí v dostačující míře, a to zejména výběr poplatků za komunální odpad…</a:t>
            </a:r>
          </a:p>
          <a:p>
            <a:r>
              <a:rPr lang="cs-CZ" dirty="0"/>
              <a:t>… v současné době probíhá druhá etapa uvedeného projektu tzv. „změnových sestav“, ve které bude od prosince 2015 umožněno využívat data nejen z registru obyvatel a z agendového informačního systému evidence obyvatel, ale bude připojen i agendový informační systém cizinců. </a:t>
            </a:r>
            <a:r>
              <a:rPr lang="cs-CZ" b="1" dirty="0"/>
              <a:t>Obce tak budou mít možnost navíc získat údaj o druhu pobytu cizinců.</a:t>
            </a:r>
            <a:endParaRPr lang="cs-CZ" dirty="0"/>
          </a:p>
          <a:p>
            <a:r>
              <a:rPr lang="cs-CZ" b="1" dirty="0"/>
              <a:t>vyrozumění ochránkyně ministerstvu (duben 2016)</a:t>
            </a:r>
          </a:p>
          <a:p>
            <a:r>
              <a:rPr lang="cs-CZ" dirty="0"/>
              <a:t>Pokud jde o přístup do informačního systému cizinců pro účely řízení o místních poplatcích, </a:t>
            </a:r>
            <a:r>
              <a:rPr lang="cs-CZ" b="1" dirty="0"/>
              <a:t>obecní úřady nadále nemohou využívat údaje z tohoto informačního systému</a:t>
            </a:r>
            <a:r>
              <a:rPr lang="cs-CZ" dirty="0"/>
              <a:t> v rozsahu dle zákona o místních poplatcích (§ 16 odst. 4).</a:t>
            </a:r>
          </a:p>
          <a:p>
            <a:r>
              <a:rPr lang="cs-CZ" dirty="0"/>
              <a:t>Údaje, které obecní úřady obdrží </a:t>
            </a:r>
            <a:r>
              <a:rPr lang="cs-CZ" b="1" dirty="0"/>
              <a:t>prostřednictvím elektronického formuláře</a:t>
            </a:r>
            <a:r>
              <a:rPr lang="cs-CZ" dirty="0"/>
              <a:t> „Žádost o využití údajů z registru obyvatel a z agendového informačního systému evidence obyvatel“, dostupného na Portálu veřejné správy, </a:t>
            </a:r>
            <a:r>
              <a:rPr lang="cs-CZ" b="1" dirty="0"/>
              <a:t>neobsahují údaj o druhu pobytu cizince</a:t>
            </a:r>
            <a:r>
              <a:rPr lang="cs-CZ" dirty="0"/>
              <a:t>, pouze adresu místa pobytu na území České republiky. Podle zkušeností obecních úřadů je však i takto poskytnutý seznam cizinců pro výkon správy místních poplatků dostačující.</a:t>
            </a:r>
          </a:p>
          <a:p>
            <a:r>
              <a:rPr lang="cs-CZ" dirty="0"/>
              <a:t>Ochránkyně navrhla, aby ministr zajistil </a:t>
            </a:r>
            <a:r>
              <a:rPr lang="cs-CZ" b="1" dirty="0"/>
              <a:t>prověření funkčnosti agendového informačního systému cizinců</a:t>
            </a:r>
            <a:r>
              <a:rPr lang="cs-CZ" dirty="0"/>
              <a:t> ve vztahu k možnosti zpřístupnění údaje o druhu pobytu pro účely řízení o místních poplatcích a pro případ zjištění že agendový informační systém cizinců stále nefunguje tak, jak by podle původní informace z konce loňského roku měl fungovat, přijetí konkrétních organizačních a technických opatření k </a:t>
            </a:r>
            <a:r>
              <a:rPr lang="cs-CZ" b="1" dirty="0"/>
              <a:t>uvedení tohoto agendového informačního systému do souladu s právní úpravou</a:t>
            </a:r>
            <a:r>
              <a:rPr lang="cs-CZ" dirty="0"/>
              <a:t>.</a:t>
            </a:r>
          </a:p>
          <a:p>
            <a:r>
              <a:rPr lang="cs-CZ" b="1" dirty="0"/>
              <a:t>reakce ministerstva (květen 2016):</a:t>
            </a:r>
          </a:p>
          <a:p>
            <a:r>
              <a:rPr lang="cs-CZ" dirty="0"/>
              <a:t>Pokud se jedná o využívání údajů z Cizineckého informačního systému obecními úřady pro účely řízení o místních poplatcích, … . V prosinci 2015 a v lednu 2016 proběhlo </a:t>
            </a:r>
            <a:r>
              <a:rPr lang="cs-CZ" b="1" dirty="0"/>
              <a:t>testování funkčnosti, v jehož průběhu se ukázaly technické nedostatky</a:t>
            </a:r>
            <a:r>
              <a:rPr lang="cs-CZ" dirty="0"/>
              <a:t>; ty byly analyzovány a v březnu 2016 </a:t>
            </a:r>
            <a:r>
              <a:rPr lang="cs-CZ" b="1" dirty="0"/>
              <a:t>opraveny</a:t>
            </a:r>
            <a:r>
              <a:rPr lang="cs-CZ" dirty="0"/>
              <a:t>. Z těchto důvodů je nutné provést </a:t>
            </a:r>
            <a:r>
              <a:rPr lang="cs-CZ" b="1" dirty="0"/>
              <a:t>další testování</a:t>
            </a:r>
            <a:r>
              <a:rPr lang="cs-CZ" dirty="0"/>
              <a:t>, které by mělo být zahájeno v průběhu měsíce května 2016.</a:t>
            </a:r>
          </a:p>
          <a:p>
            <a:r>
              <a:rPr lang="cs-CZ" dirty="0"/>
              <a:t>Podle důvodové zprávy zamýšlí navrhovatel nově zakotvit poplatkovou povinnost vlastníkům bytů nebo rodinných domů, v nichž není hlášena k pobytu žádná fyzická osoba. V samotném textu návrhu zákona tuto povinnost ukládá </a:t>
            </a:r>
            <a:r>
              <a:rPr lang="cs-CZ" b="1" dirty="0"/>
              <a:t>fyzickým osobám</a:t>
            </a:r>
            <a:r>
              <a:rPr lang="cs-CZ" dirty="0"/>
              <a:t> a návrh zdůvodňuje „rovným postavením“ osob využívajících systém nakládání s komunálním odpadem. Pokud jde o záměr zrovnoprávnění poplatníků, upozorňuji, že návrh </a:t>
            </a:r>
            <a:r>
              <a:rPr lang="cs-CZ" b="1" dirty="0"/>
              <a:t>nedopadne na „družstevní byty“ ani na byty vlastněné jinými právnickými osobami</a:t>
            </a:r>
            <a:r>
              <a:rPr lang="cs-CZ" dirty="0"/>
              <a:t>. Nadto je otázkou, nakolik je uplatnitelný na případy bytových domů, v nichž vlastník dosud </a:t>
            </a:r>
            <a:r>
              <a:rPr lang="cs-CZ" b="1" dirty="0"/>
              <a:t>nevymezil bytové jednotky</a:t>
            </a:r>
            <a:r>
              <a:rPr lang="cs-CZ" dirty="0"/>
              <a:t> (nelze principiálně hovořit o vlastnictví bytu).</a:t>
            </a:r>
          </a:p>
          <a:p>
            <a:r>
              <a:rPr lang="cs-CZ" dirty="0"/>
              <a:t>Co však považuji za nejdůležitější, zákon č. 133/2000 Sb., o evidenci obyvatel, ve znění pozdějších předpisů (obdobně zákon č. 326/1999 Sb., o pobytu cizinců, ve znění pozdějších předpisů), místem trvalého pobytu rozumí adresu pobytu v objektu, který je podle zvláštního právního předpisu označen číslem popisným nebo evidenčním, popřípadě orientačním číslem a který je určen pro bydlení, ubytování nebo individuální rekreaci. </a:t>
            </a:r>
            <a:r>
              <a:rPr lang="cs-CZ" b="1" dirty="0"/>
              <a:t>Takto dosud není trvalý pobyt vztahován k jednotlivým bytovým jednotkám</a:t>
            </a:r>
            <a:r>
              <a:rPr lang="cs-CZ" dirty="0"/>
              <a:t>, a to ani v případech, kdy jsou v domě vymezeny. Navrhovanou úpravu založenou na identifikaci bytu, v němž není k pobytu hlášena žádná fyzická osoba, tak, domnívám se, prakticky nelze realizovat.</a:t>
            </a:r>
          </a:p>
          <a:p>
            <a:endParaRPr lang="cs-CZ" dirty="0"/>
          </a:p>
          <a:p>
            <a:r>
              <a:rPr lang="cs-CZ" dirty="0"/>
              <a:t>29 </a:t>
            </a:r>
            <a:r>
              <a:rPr lang="cs-CZ" dirty="0" err="1"/>
              <a:t>Cdo</a:t>
            </a:r>
            <a:r>
              <a:rPr lang="cs-CZ" dirty="0"/>
              <a:t> 5469/2016 Nastane-li situace, kdy některý ze solidárních dlužníků splní celý dluh sám nebo splní více, než na něj ve vzájemném vnitřním poměru připadá, vzniká tomuto dlužníku následný (rozvrhový) regres podle § 511 odst. 3 </a:t>
            </a:r>
            <a:r>
              <a:rPr lang="cs-CZ" dirty="0" err="1"/>
              <a:t>obč</a:t>
            </a:r>
            <a:r>
              <a:rPr lang="cs-CZ" dirty="0"/>
              <a:t>. zák. Následný regres nevznikne, jestliže jej vylučuje vnitřní spoludlužnický poměr a nevznikne ani tehdy, pokud solidární dlužník splnil dluh pouze v rozsahu, který odpovídal jeho podílu na celém plnění.</a:t>
            </a:r>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56</a:t>
            </a:fld>
            <a:endParaRPr lang="cs-CZ"/>
          </a:p>
        </p:txBody>
      </p:sp>
    </p:spTree>
    <p:extLst>
      <p:ext uri="{BB962C8B-B14F-4D97-AF65-F5344CB8AC3E}">
        <p14:creationId xmlns:p14="http://schemas.microsoft.com/office/powerpoint/2010/main" val="749524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57</a:t>
            </a:fld>
            <a:endParaRPr lang="cs-CZ"/>
          </a:p>
        </p:txBody>
      </p:sp>
    </p:spTree>
    <p:extLst>
      <p:ext uri="{BB962C8B-B14F-4D97-AF65-F5344CB8AC3E}">
        <p14:creationId xmlns:p14="http://schemas.microsoft.com/office/powerpoint/2010/main" val="1426385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58</a:t>
            </a:fld>
            <a:endParaRPr lang="cs-CZ"/>
          </a:p>
        </p:txBody>
      </p:sp>
    </p:spTree>
    <p:extLst>
      <p:ext uri="{BB962C8B-B14F-4D97-AF65-F5344CB8AC3E}">
        <p14:creationId xmlns:p14="http://schemas.microsoft.com/office/powerpoint/2010/main" val="2303992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59</a:t>
            </a:fld>
            <a:endParaRPr lang="cs-CZ"/>
          </a:p>
        </p:txBody>
      </p:sp>
    </p:spTree>
    <p:extLst>
      <p:ext uri="{BB962C8B-B14F-4D97-AF65-F5344CB8AC3E}">
        <p14:creationId xmlns:p14="http://schemas.microsoft.com/office/powerpoint/2010/main" val="3810342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Podle přílohy č. 1 bodu 1 písm. c) zákona o správních poplatcích platí, že zpoplatněna je pouze žádost o prominutí </a:t>
            </a:r>
            <a:r>
              <a:rPr lang="cs-CZ" b="1" dirty="0"/>
              <a:t>příslušenství </a:t>
            </a:r>
            <a:r>
              <a:rPr lang="cs-CZ" dirty="0"/>
              <a:t>poplatku (zvýšení), nikoliv samotného poplatku. Předchozí zákon o správních poplatcích č. 368/1992 Sb. obsahoval také zpoplatnění podání žádosti o prominutí samotné daně, poplatku či cla. Z důvodové zprávy k současnému zákonu o správních poplatcích však vyplývá, že zákonodárce záměrně upustil od zpoplatnění žádosti o prominutí daně.</a:t>
            </a:r>
          </a:p>
          <a:p>
            <a:r>
              <a:rPr lang="cs-CZ" dirty="0"/>
              <a:t> </a:t>
            </a:r>
          </a:p>
          <a:p>
            <a:r>
              <a:rPr lang="cs-CZ" dirty="0"/>
              <a:t>Zbývá tak dořešit, zda by prominutí samotné daně mohlo spadat pod položku přílohy č. 1 bodu 1 písm. g) současného zákona o správních poplatcích, která zpoplatňuje přijetí žádosti o povolení úlevy na dani nebo cle. Úlevou na dani nebo cle se však rozumí úlevy, popřípadě snížení apod., k nimž je zmocněn správce daně zvláštním daňovým, poplatkovým nebo celním předpisem. Úleva na dani je tedy zcela jiným institutem než prominutí daně a nelze je volně zaměňovat.</a:t>
            </a:r>
          </a:p>
          <a:p>
            <a:r>
              <a:rPr lang="cs-CZ" dirty="0"/>
              <a:t> </a:t>
            </a:r>
          </a:p>
          <a:p>
            <a:r>
              <a:rPr lang="cs-CZ" b="1" dirty="0"/>
              <a:t>Žádost o prominutí samotného poplatku tak není možné za současné právní úpravy vůbec zpoplatnit</a:t>
            </a:r>
            <a:r>
              <a:rPr lang="cs-CZ" dirty="0"/>
              <a:t>. Není tedy rozhodné, v jaké výši má poplatník žádající o prominutí nedoplatky.</a:t>
            </a:r>
          </a:p>
          <a:p>
            <a:r>
              <a:rPr lang="cs-CZ" dirty="0"/>
              <a:t> </a:t>
            </a:r>
          </a:p>
          <a:p>
            <a:r>
              <a:rPr lang="cs-CZ" dirty="0"/>
              <a:t>Složitější to je s žádostí o prominutí zvýšení místního poplatku. Zvýšení místního poplatku je totiž příslušenství poplatku, které podléhá správnímu poplatku za podání žádosti o prominutí.</a:t>
            </a:r>
          </a:p>
          <a:p>
            <a:r>
              <a:rPr lang="cs-CZ" dirty="0"/>
              <a:t> </a:t>
            </a:r>
          </a:p>
          <a:p>
            <a:r>
              <a:rPr lang="cs-CZ" dirty="0"/>
              <a:t>Zákon o správních poplatcích stanovuje, že se poplatky vybírají za každou daň (poplatek), které se žádost daňového subjektu (poplatníka) týká. Důvodová zpráva upřesňuje, že: „Navrhuje se poplatky za přijetí žádosti vybírat nejen za každou daň, ale i za </a:t>
            </a:r>
            <a:r>
              <a:rPr lang="cs-CZ" b="1" dirty="0"/>
              <a:t>každé zdaňovací období u téže daně</a:t>
            </a:r>
            <a:r>
              <a:rPr lang="cs-CZ" dirty="0"/>
              <a:t> a u jednorázových daní za každé daňové rozhodnutí, kterého se žádost poplatníka týká“. To znamená, že je v případě žádosti o prominutí zvýšeného místního poplatku třeba žádost posuzovat zvlášť ve vztahu k jednotlivým poplatkovým obdobím.</a:t>
            </a:r>
          </a:p>
          <a:p>
            <a:r>
              <a:rPr lang="cs-CZ" dirty="0"/>
              <a:t> </a:t>
            </a:r>
          </a:p>
          <a:p>
            <a:r>
              <a:rPr lang="cs-CZ" dirty="0"/>
              <a:t>Vzhledem k tomu, že současná právní úprava umožňuje maximální zvýšení místního poplatku za komunální odpad ve výši 2000 Kč za jedno poplatkové období, fakticky tak </a:t>
            </a:r>
            <a:r>
              <a:rPr lang="cs-CZ" b="1" dirty="0"/>
              <a:t>nebude možné ve většině případech žádost o prominutí zpoplatnit</a:t>
            </a:r>
            <a:r>
              <a:rPr lang="cs-CZ" dirty="0"/>
              <a:t>. Zvýšení místního poplatku za komunální odpad za jedno poplatkové období ve výši přesahující 3 000 Kč se však nabízí v případě, kdy na zákonného zástupce přejde poplatková povinnost nezletilého (nezletilých). V takovém případě by žádost o prominutí byla zpoplatněna.</a:t>
            </a:r>
          </a:p>
          <a:p>
            <a:r>
              <a:rPr lang="cs-CZ" dirty="0"/>
              <a:t> </a:t>
            </a:r>
          </a:p>
          <a:p>
            <a:r>
              <a:rPr lang="cs-CZ" dirty="0"/>
              <a:t>Dodávám, že poplatníkovi nic nebrání požádat o prominutí místního poplatku za komunální odpad za vícero poplatkových období jedním podáním. Nejedná se o obcházení zákona. Správce poplatku by měl pro účely správního poplatku vždy posuzovat žádost ve vztahu k jednotlivým poplatkovým obdobím, ke kterým se žádost vztahuje</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90</a:t>
            </a:fld>
            <a:endParaRPr lang="cs-CZ"/>
          </a:p>
        </p:txBody>
      </p:sp>
    </p:spTree>
    <p:extLst>
      <p:ext uri="{BB962C8B-B14F-4D97-AF65-F5344CB8AC3E}">
        <p14:creationId xmlns:p14="http://schemas.microsoft.com/office/powerpoint/2010/main" val="3987514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Podle přílohy č. 1 bodu 1 písm. c) zákona o správních poplatcích platí, že zpoplatněna je pouze žádost o prominutí </a:t>
            </a:r>
            <a:r>
              <a:rPr lang="cs-CZ" b="1" dirty="0"/>
              <a:t>příslušenství </a:t>
            </a:r>
            <a:r>
              <a:rPr lang="cs-CZ" dirty="0"/>
              <a:t>poplatku (zvýšení), nikoliv samotného poplatku. Předchozí zákon o správních poplatcích č. 368/1992 Sb. obsahoval také zpoplatnění podání žádosti o prominutí samotné daně, poplatku či cla. Z důvodové zprávy k současnému zákonu o správních poplatcích však vyplývá, že zákonodárce záměrně upustil od zpoplatnění žádosti o prominutí daně.</a:t>
            </a:r>
          </a:p>
          <a:p>
            <a:r>
              <a:rPr lang="cs-CZ" dirty="0"/>
              <a:t> </a:t>
            </a:r>
          </a:p>
          <a:p>
            <a:r>
              <a:rPr lang="cs-CZ" dirty="0"/>
              <a:t>Zbývá tak dořešit, zda by prominutí samotné daně mohlo spadat pod položku přílohy č. 1 bodu 1 písm. g) současného zákona o správních poplatcích, která zpoplatňuje přijetí žádosti o povolení úlevy na dani nebo cle. Úlevou na dani nebo cle se však rozumí úlevy, popřípadě snížení apod., k nimž je zmocněn správce daně zvláštním daňovým, poplatkovým nebo celním předpisem. Úleva na dani je tedy zcela jiným institutem než prominutí daně a nelze je volně zaměňovat.</a:t>
            </a:r>
          </a:p>
          <a:p>
            <a:r>
              <a:rPr lang="cs-CZ" dirty="0"/>
              <a:t> </a:t>
            </a:r>
          </a:p>
          <a:p>
            <a:r>
              <a:rPr lang="cs-CZ" b="1" dirty="0"/>
              <a:t>Žádost o prominutí samotného poplatku tak není možné za současné právní úpravy vůbec zpoplatnit</a:t>
            </a:r>
            <a:r>
              <a:rPr lang="cs-CZ" dirty="0"/>
              <a:t>. Není tedy rozhodné, v jaké výši má poplatník žádající o prominutí nedoplatky.</a:t>
            </a:r>
          </a:p>
          <a:p>
            <a:r>
              <a:rPr lang="cs-CZ" dirty="0"/>
              <a:t> </a:t>
            </a:r>
          </a:p>
          <a:p>
            <a:r>
              <a:rPr lang="cs-CZ" dirty="0"/>
              <a:t>Složitější to je s žádostí o prominutí zvýšení místního poplatku. Zvýšení místního poplatku je totiž příslušenství poplatku, které podléhá správnímu poplatku za podání žádosti o prominutí.</a:t>
            </a:r>
          </a:p>
          <a:p>
            <a:r>
              <a:rPr lang="cs-CZ" dirty="0"/>
              <a:t> </a:t>
            </a:r>
          </a:p>
          <a:p>
            <a:r>
              <a:rPr lang="cs-CZ" dirty="0"/>
              <a:t>Zákon o správních poplatcích stanovuje, že se poplatky vybírají za každou daň (poplatek), které se žádost daňového subjektu (poplatníka) týká. Důvodová zpráva upřesňuje, že: „Navrhuje se poplatky za přijetí žádosti vybírat nejen za každou daň, ale i za </a:t>
            </a:r>
            <a:r>
              <a:rPr lang="cs-CZ" b="1" dirty="0"/>
              <a:t>každé zdaňovací období u téže daně</a:t>
            </a:r>
            <a:r>
              <a:rPr lang="cs-CZ" dirty="0"/>
              <a:t> a u jednorázových daní za každé daňové rozhodnutí, kterého se žádost poplatníka týká“. To znamená, že je v případě žádosti o prominutí zvýšeného místního poplatku třeba žádost posuzovat zvlášť ve vztahu k jednotlivým poplatkovým obdobím.</a:t>
            </a:r>
          </a:p>
          <a:p>
            <a:r>
              <a:rPr lang="cs-CZ" dirty="0"/>
              <a:t> </a:t>
            </a:r>
          </a:p>
          <a:p>
            <a:r>
              <a:rPr lang="cs-CZ" dirty="0"/>
              <a:t>Vzhledem k tomu, že současná právní úprava umožňuje maximální zvýšení místního poplatku za komunální odpad ve výši 2000 Kč za jedno poplatkové období, fakticky tak </a:t>
            </a:r>
            <a:r>
              <a:rPr lang="cs-CZ" b="1" dirty="0"/>
              <a:t>nebude možné ve většině případech žádost o prominutí zpoplatnit</a:t>
            </a:r>
            <a:r>
              <a:rPr lang="cs-CZ" dirty="0"/>
              <a:t>. Zvýšení místního poplatku za komunální odpad za jedno poplatkové období ve výši přesahující 3 000 Kč se však nabízí v případě, kdy na zákonného zástupce přejde poplatková povinnost nezletilého (nezletilých). V takovém případě by žádost o prominutí byla zpoplatněna.</a:t>
            </a:r>
          </a:p>
          <a:p>
            <a:r>
              <a:rPr lang="cs-CZ" dirty="0"/>
              <a:t> </a:t>
            </a:r>
          </a:p>
          <a:p>
            <a:r>
              <a:rPr lang="cs-CZ" dirty="0"/>
              <a:t>Dodávám, že poplatníkovi nic nebrání požádat o prominutí místního poplatku za komunální odpad za vícero poplatkových období jedním podáním. Nejedná se o obcházení zákona. Správce poplatku by měl pro účely správního poplatku vždy posuzovat žádost ve vztahu k jednotlivým poplatkovým obdobím, ke kterým se žádost vztahuje</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91</a:t>
            </a:fld>
            <a:endParaRPr lang="cs-CZ"/>
          </a:p>
        </p:txBody>
      </p:sp>
    </p:spTree>
    <p:extLst>
      <p:ext uri="{BB962C8B-B14F-4D97-AF65-F5344CB8AC3E}">
        <p14:creationId xmlns:p14="http://schemas.microsoft.com/office/powerpoint/2010/main" val="1920514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24 [Komentář WK] [Komentář </a:t>
            </a:r>
            <a:r>
              <a:rPr lang="cs-CZ" dirty="0" err="1"/>
              <a:t>Leges</a:t>
            </a:r>
            <a:r>
              <a:rPr lang="cs-CZ" dirty="0"/>
              <a:t>] [DZ]</a:t>
            </a:r>
          </a:p>
          <a:p>
            <a:endParaRPr lang="cs-CZ" dirty="0"/>
          </a:p>
          <a:p>
            <a:r>
              <a:rPr lang="cs-CZ" dirty="0"/>
              <a:t>Procesní způsobilost - (1) Osoba zúčastněná na správě daní může při správě daní samostatně jednat v rozsahu, v jakém je svéprávná.</a:t>
            </a:r>
          </a:p>
          <a:p>
            <a:r>
              <a:rPr lang="cs-CZ" dirty="0"/>
              <a:t>§ 30 [Komentář WK] [Průvodce] [DZ]</a:t>
            </a:r>
          </a:p>
          <a:p>
            <a:endParaRPr lang="cs-CZ" dirty="0"/>
          </a:p>
          <a:p>
            <a:r>
              <a:rPr lang="cs-CZ" dirty="0"/>
              <a:t>Zletilost </a:t>
            </a:r>
          </a:p>
          <a:p>
            <a:r>
              <a:rPr lang="cs-CZ" dirty="0"/>
              <a:t> </a:t>
            </a:r>
          </a:p>
          <a:p>
            <a:r>
              <a:rPr lang="cs-CZ" dirty="0"/>
              <a:t>(1) Plně svéprávným se člověk stává zletilostí. Zletilosti se nabývá dovršením osmnáctého roku věku.</a:t>
            </a:r>
          </a:p>
          <a:p>
            <a:r>
              <a:rPr lang="cs-CZ" dirty="0"/>
              <a:t>(2) Před nabytím zletilosti se plné svéprávnosti nabývá přiznáním svéprávnosti, nebo uzavřením manželství. Svéprávnost nabytá uzavřením manželství se neztrácí ani zánikem manželství, ani prohlášením manželství za neplatné.</a:t>
            </a:r>
          </a:p>
          <a:p>
            <a:r>
              <a:rPr lang="cs-CZ" dirty="0"/>
              <a:t>§ 31 Má se za to, že každý nezletilý, který nenabyl plné svéprávnosti, </a:t>
            </a:r>
            <a:r>
              <a:rPr lang="cs-CZ" b="1" dirty="0"/>
              <a:t>je způsobilý k právním jednáním co do povahy přiměřeným rozumové a volní vyspělosti nezletilých jeho věku.</a:t>
            </a:r>
          </a:p>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92</a:t>
            </a:fld>
            <a:endParaRPr lang="cs-CZ"/>
          </a:p>
        </p:txBody>
      </p:sp>
    </p:spTree>
    <p:extLst>
      <p:ext uri="{BB962C8B-B14F-4D97-AF65-F5344CB8AC3E}">
        <p14:creationId xmlns:p14="http://schemas.microsoft.com/office/powerpoint/2010/main" val="5515982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r>
            <a:br>
              <a:rPr lang="cs-CZ" dirty="0"/>
            </a:br>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93</a:t>
            </a:fld>
            <a:endParaRPr lang="cs-CZ"/>
          </a:p>
        </p:txBody>
      </p:sp>
    </p:spTree>
    <p:extLst>
      <p:ext uri="{BB962C8B-B14F-4D97-AF65-F5344CB8AC3E}">
        <p14:creationId xmlns:p14="http://schemas.microsoft.com/office/powerpoint/2010/main" val="5490302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r>
            <a:br>
              <a:rPr lang="cs-CZ" dirty="0"/>
            </a:br>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94</a:t>
            </a:fld>
            <a:endParaRPr lang="cs-CZ"/>
          </a:p>
        </p:txBody>
      </p:sp>
    </p:spTree>
    <p:extLst>
      <p:ext uri="{BB962C8B-B14F-4D97-AF65-F5344CB8AC3E}">
        <p14:creationId xmlns:p14="http://schemas.microsoft.com/office/powerpoint/2010/main" val="31364476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r>
            <a:br>
              <a:rPr lang="cs-CZ" dirty="0"/>
            </a:br>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95</a:t>
            </a:fld>
            <a:endParaRPr lang="cs-CZ"/>
          </a:p>
        </p:txBody>
      </p:sp>
    </p:spTree>
    <p:extLst>
      <p:ext uri="{BB962C8B-B14F-4D97-AF65-F5344CB8AC3E}">
        <p14:creationId xmlns:p14="http://schemas.microsoft.com/office/powerpoint/2010/main" val="3214764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 bezmocné osobě se vyjadřuje</a:t>
            </a:r>
            <a:r>
              <a:rPr lang="cs-CZ" baseline="0" dirty="0"/>
              <a:t> NSS v rozsudku č.j. 2 </a:t>
            </a:r>
            <a:r>
              <a:rPr lang="cs-CZ" baseline="0" dirty="0" err="1"/>
              <a:t>Afs</a:t>
            </a:r>
            <a:r>
              <a:rPr lang="cs-CZ" baseline="0" dirty="0"/>
              <a:t> 51/2009-85, na něj pak navazuje</a:t>
            </a:r>
            <a:r>
              <a:rPr lang="cs-CZ" dirty="0"/>
              <a:t> KS v Hradci Králové 30 A 58/2012 – 65.</a:t>
            </a:r>
            <a:r>
              <a:rPr lang="cs-CZ" baseline="0" dirty="0"/>
              <a:t> Soudy mimo jiné dospěly k tomu, že bezmocnost není možné ztotožnit se závislostí na pomoci jiné fyzické osoby, jak vymezuje zákon o sociálních službách, a že pojem bezmocnost je pojmem širším. Správně poukázal na skutečnost, že u žalobkyně mohou být ubytovány </a:t>
            </a:r>
            <a:r>
              <a:rPr lang="cs-CZ" b="1" baseline="0" dirty="0"/>
              <a:t>i osoby bezmocné krátkodobě</a:t>
            </a:r>
            <a:r>
              <a:rPr lang="cs-CZ" baseline="0" dirty="0"/>
              <a:t>, které však nutno rovněž považovat za osoby bezmocné ve smyslu § 3 odst. 2 písm. a) zákona o místních poplatcích. </a:t>
            </a:r>
            <a:r>
              <a:rPr lang="cs-CZ" b="1" baseline="0" dirty="0"/>
              <a:t>Je otázkou, zda by dopadlo i na poplatek za psa..</a:t>
            </a:r>
            <a:endParaRPr lang="cs-CZ" b="1"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15</a:t>
            </a:fld>
            <a:endParaRPr lang="cs-CZ"/>
          </a:p>
        </p:txBody>
      </p:sp>
    </p:spTree>
    <p:extLst>
      <p:ext uri="{BB962C8B-B14F-4D97-AF65-F5344CB8AC3E}">
        <p14:creationId xmlns:p14="http://schemas.microsoft.com/office/powerpoint/2010/main" val="25983295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r>
            <a:br>
              <a:rPr lang="cs-CZ" dirty="0"/>
            </a:br>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96</a:t>
            </a:fld>
            <a:endParaRPr lang="cs-CZ"/>
          </a:p>
        </p:txBody>
      </p:sp>
    </p:spTree>
    <p:extLst>
      <p:ext uri="{BB962C8B-B14F-4D97-AF65-F5344CB8AC3E}">
        <p14:creationId xmlns:p14="http://schemas.microsoft.com/office/powerpoint/2010/main" val="1019879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 bezmocné osobě se vyjadřuje</a:t>
            </a:r>
            <a:r>
              <a:rPr lang="cs-CZ" baseline="0" dirty="0"/>
              <a:t> NSS v rozsudku č.j. 2 </a:t>
            </a:r>
            <a:r>
              <a:rPr lang="cs-CZ" baseline="0" dirty="0" err="1"/>
              <a:t>Afs</a:t>
            </a:r>
            <a:r>
              <a:rPr lang="cs-CZ" baseline="0" dirty="0"/>
              <a:t> 51/2009-85, na něj pak navazuje</a:t>
            </a:r>
            <a:r>
              <a:rPr lang="cs-CZ" dirty="0"/>
              <a:t> KS v Hradci Králové 30 A 58/2012 – 65.</a:t>
            </a:r>
            <a:r>
              <a:rPr lang="cs-CZ" baseline="0" dirty="0"/>
              <a:t> Soudy mimo jiné dospěly k tomu, že bezmocnost není možné ztotožnit se závislostí na pomoci jiné fyzické osoby, jak vymezuje zákon o sociálních službách, a že pojem bezmocnost je pojmem širším. Správně poukázal na skutečnost, že u žalobkyně mohou být ubytovány </a:t>
            </a:r>
            <a:r>
              <a:rPr lang="cs-CZ" b="1" baseline="0" dirty="0"/>
              <a:t>i osoby bezmocné krátkodobě</a:t>
            </a:r>
            <a:r>
              <a:rPr lang="cs-CZ" baseline="0" dirty="0"/>
              <a:t>, které však nutno rovněž považovat za osoby bezmocné ve smyslu § 3 odst. 2 písm. a) zákona o místních poplatcích. </a:t>
            </a:r>
            <a:r>
              <a:rPr lang="cs-CZ" b="1" baseline="0" dirty="0"/>
              <a:t>Je otázkou, zda by dopadlo i na poplatek za psa..</a:t>
            </a:r>
            <a:endParaRPr lang="cs-CZ" b="1"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16</a:t>
            </a:fld>
            <a:endParaRPr lang="cs-CZ"/>
          </a:p>
        </p:txBody>
      </p:sp>
    </p:spTree>
    <p:extLst>
      <p:ext uri="{BB962C8B-B14F-4D97-AF65-F5344CB8AC3E}">
        <p14:creationId xmlns:p14="http://schemas.microsoft.com/office/powerpoint/2010/main" val="2752947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 bezmocné osobě se vyjadřuje</a:t>
            </a:r>
            <a:r>
              <a:rPr lang="cs-CZ" baseline="0" dirty="0"/>
              <a:t> NSS v rozsudku č.j. 2 </a:t>
            </a:r>
            <a:r>
              <a:rPr lang="cs-CZ" baseline="0" dirty="0" err="1"/>
              <a:t>Afs</a:t>
            </a:r>
            <a:r>
              <a:rPr lang="cs-CZ" baseline="0" dirty="0"/>
              <a:t> 51/2009-85, na něj pak navazuje</a:t>
            </a:r>
            <a:r>
              <a:rPr lang="cs-CZ" dirty="0"/>
              <a:t> KS v Hradci Králové 30 A 58/2012 – 65.</a:t>
            </a:r>
            <a:r>
              <a:rPr lang="cs-CZ" baseline="0" dirty="0"/>
              <a:t> Soudy mimo jiné dospěly k tomu, že bezmocnost není možné ztotožnit se závislostí na pomoci jiné fyzické osoby, jak vymezuje zákon o sociálních službách, a že pojem bezmocnost je pojmem širším. Správně poukázal na skutečnost, že u žalobkyně mohou být ubytovány </a:t>
            </a:r>
            <a:r>
              <a:rPr lang="cs-CZ" b="1" baseline="0" dirty="0"/>
              <a:t>i osoby bezmocné krátkodobě</a:t>
            </a:r>
            <a:r>
              <a:rPr lang="cs-CZ" baseline="0" dirty="0"/>
              <a:t>, které však nutno rovněž považovat za osoby bezmocné ve smyslu § 3 odst. 2 písm. a) zákona o místních poplatcích. </a:t>
            </a:r>
            <a:r>
              <a:rPr lang="cs-CZ" b="1" baseline="0" dirty="0"/>
              <a:t>Je otázkou, zda by dopadlo i na poplatek za psa..</a:t>
            </a:r>
            <a:endParaRPr lang="cs-CZ" b="1"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18</a:t>
            </a:fld>
            <a:endParaRPr lang="cs-CZ"/>
          </a:p>
        </p:txBody>
      </p:sp>
    </p:spTree>
    <p:extLst>
      <p:ext uri="{BB962C8B-B14F-4D97-AF65-F5344CB8AC3E}">
        <p14:creationId xmlns:p14="http://schemas.microsoft.com/office/powerpoint/2010/main" val="4171819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 bezmocné osobě se vyjadřuje</a:t>
            </a:r>
            <a:r>
              <a:rPr lang="cs-CZ" baseline="0" dirty="0"/>
              <a:t> NSS v rozsudku č.j. 2 </a:t>
            </a:r>
            <a:r>
              <a:rPr lang="cs-CZ" baseline="0" dirty="0" err="1"/>
              <a:t>Afs</a:t>
            </a:r>
            <a:r>
              <a:rPr lang="cs-CZ" baseline="0" dirty="0"/>
              <a:t> 51/2009-85, na něj pak navazuje</a:t>
            </a:r>
            <a:r>
              <a:rPr lang="cs-CZ" dirty="0"/>
              <a:t> KS v Hradci Králové 30 A 58/2012 – 65.</a:t>
            </a:r>
            <a:r>
              <a:rPr lang="cs-CZ" baseline="0" dirty="0"/>
              <a:t> Soudy mimo jiné dospěly k tomu, že bezmocnost není možné ztotožnit se závislostí na pomoci jiné fyzické osoby, jak vymezuje zákon o sociálních službách, a že pojem bezmocnost je pojmem širším. Správně poukázal na skutečnost, že u žalobkyně mohou být ubytovány </a:t>
            </a:r>
            <a:r>
              <a:rPr lang="cs-CZ" b="1" baseline="0" dirty="0"/>
              <a:t>i osoby bezmocné krátkodobě</a:t>
            </a:r>
            <a:r>
              <a:rPr lang="cs-CZ" baseline="0" dirty="0"/>
              <a:t>, které však nutno rovněž považovat za osoby bezmocné ve smyslu § 3 odst. 2 písm. a) zákona o místních poplatcích. </a:t>
            </a:r>
            <a:r>
              <a:rPr lang="cs-CZ" b="1" baseline="0" dirty="0"/>
              <a:t>Je otázkou, zda by dopadlo i na poplatek za psa..</a:t>
            </a:r>
            <a:endParaRPr lang="cs-CZ" b="1"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19</a:t>
            </a:fld>
            <a:endParaRPr lang="cs-CZ"/>
          </a:p>
        </p:txBody>
      </p:sp>
    </p:spTree>
    <p:extLst>
      <p:ext uri="{BB962C8B-B14F-4D97-AF65-F5344CB8AC3E}">
        <p14:creationId xmlns:p14="http://schemas.microsoft.com/office/powerpoint/2010/main" val="796096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20</a:t>
            </a:fld>
            <a:endParaRPr lang="cs-CZ"/>
          </a:p>
        </p:txBody>
      </p:sp>
    </p:spTree>
    <p:extLst>
      <p:ext uri="{BB962C8B-B14F-4D97-AF65-F5344CB8AC3E}">
        <p14:creationId xmlns:p14="http://schemas.microsoft.com/office/powerpoint/2010/main" val="2354499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21</a:t>
            </a:fld>
            <a:endParaRPr lang="cs-CZ"/>
          </a:p>
        </p:txBody>
      </p:sp>
    </p:spTree>
    <p:extLst>
      <p:ext uri="{BB962C8B-B14F-4D97-AF65-F5344CB8AC3E}">
        <p14:creationId xmlns:p14="http://schemas.microsoft.com/office/powerpoint/2010/main" val="3083684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DADCD9-4CC7-4358-808D-5ADDCFF09F54}"/>
              </a:ext>
            </a:extLst>
          </p:cNvPr>
          <p:cNvSpPr>
            <a:spLocks noGrp="1"/>
          </p:cNvSpPr>
          <p:nvPr>
            <p:ph type="ctrTitle" hasCustomPrompt="1"/>
          </p:nvPr>
        </p:nvSpPr>
        <p:spPr>
          <a:xfrm>
            <a:off x="-44246" y="974884"/>
            <a:ext cx="9188246" cy="1856807"/>
          </a:xfrm>
          <a:noFill/>
          <a:ln>
            <a:noFill/>
          </a:ln>
        </p:spPr>
        <p:txBody>
          <a:bodyPr lIns="648000" anchor="ctr" anchorCtr="0">
            <a:normAutofit/>
          </a:bodyPr>
          <a:lstStyle>
            <a:lvl1pPr marL="0" indent="0" algn="l">
              <a:defRPr sz="3300">
                <a:solidFill>
                  <a:srgbClr val="008276"/>
                </a:solidFill>
              </a:defRPr>
            </a:lvl1pPr>
          </a:lstStyle>
          <a:p>
            <a:r>
              <a:rPr lang="cs-CZ" dirty="0"/>
              <a:t>SLAĎOVÁNÍ PRACOVNÍHO,</a:t>
            </a:r>
            <a:br>
              <a:rPr lang="cs-CZ" dirty="0"/>
            </a:br>
            <a:r>
              <a:rPr lang="cs-CZ" dirty="0"/>
              <a:t>OSOBNÍHO A RODINNÉHO ŽIVOTA</a:t>
            </a:r>
          </a:p>
        </p:txBody>
      </p:sp>
      <p:sp>
        <p:nvSpPr>
          <p:cNvPr id="3" name="Podnadpis 2">
            <a:extLst>
              <a:ext uri="{FF2B5EF4-FFF2-40B4-BE49-F238E27FC236}">
                <a16:creationId xmlns:a16="http://schemas.microsoft.com/office/drawing/2014/main" id="{5B32B835-7194-48BC-950F-A2A23A61C695}"/>
              </a:ext>
            </a:extLst>
          </p:cNvPr>
          <p:cNvSpPr>
            <a:spLocks noGrp="1"/>
          </p:cNvSpPr>
          <p:nvPr>
            <p:ph type="subTitle" idx="1" hasCustomPrompt="1"/>
          </p:nvPr>
        </p:nvSpPr>
        <p:spPr>
          <a:xfrm>
            <a:off x="-44245" y="5202238"/>
            <a:ext cx="6315997" cy="1655762"/>
          </a:xfrm>
          <a:solidFill>
            <a:srgbClr val="008276"/>
          </a:solidFill>
          <a:ln>
            <a:solidFill>
              <a:srgbClr val="008276"/>
            </a:solidFill>
          </a:ln>
        </p:spPr>
        <p:txBody>
          <a:bodyPr lIns="720000" anchor="ctr" anchorCtr="0">
            <a:normAutofit/>
          </a:bodyPr>
          <a:lstStyle>
            <a:lvl1pPr marL="0" indent="0" algn="l">
              <a:spcBef>
                <a:spcPts val="0"/>
              </a:spcBef>
              <a:buNone/>
              <a:defRPr sz="2400" b="1" i="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dirty="0"/>
              <a:t>typ zprávy</a:t>
            </a:r>
          </a:p>
          <a:p>
            <a:r>
              <a:rPr lang="cs-CZ" dirty="0"/>
              <a:t>z čeho</a:t>
            </a:r>
          </a:p>
        </p:txBody>
      </p:sp>
      <p:sp>
        <p:nvSpPr>
          <p:cNvPr id="11" name="Zástupný symbol pro text 10">
            <a:extLst>
              <a:ext uri="{FF2B5EF4-FFF2-40B4-BE49-F238E27FC236}">
                <a16:creationId xmlns:a16="http://schemas.microsoft.com/office/drawing/2014/main" id="{DBA5C3D0-A166-48A6-AE13-A7DB25D831D5}"/>
              </a:ext>
            </a:extLst>
          </p:cNvPr>
          <p:cNvSpPr>
            <a:spLocks noGrp="1"/>
          </p:cNvSpPr>
          <p:nvPr>
            <p:ph type="body" sz="quarter" idx="10" hasCustomPrompt="1"/>
          </p:nvPr>
        </p:nvSpPr>
        <p:spPr>
          <a:xfrm>
            <a:off x="6559845" y="486697"/>
            <a:ext cx="2141823" cy="502777"/>
          </a:xfrm>
        </p:spPr>
        <p:txBody>
          <a:bodyPr anchor="ctr" anchorCtr="0">
            <a:noAutofit/>
          </a:bodyPr>
          <a:lstStyle>
            <a:lvl1pPr marL="0" indent="0" algn="r">
              <a:buNone/>
              <a:defRPr sz="1800" b="1">
                <a:solidFill>
                  <a:schemeClr val="tx1"/>
                </a:solidFill>
              </a:defRPr>
            </a:lvl1pPr>
          </a:lstStyle>
          <a:p>
            <a:pPr lvl="0"/>
            <a:r>
              <a:rPr lang="cs-CZ" dirty="0"/>
              <a:t>jméno příjmení</a:t>
            </a:r>
          </a:p>
        </p:txBody>
      </p:sp>
      <p:pic>
        <p:nvPicPr>
          <p:cNvPr id="17" name="Obrázek 16">
            <a:extLst>
              <a:ext uri="{FF2B5EF4-FFF2-40B4-BE49-F238E27FC236}">
                <a16:creationId xmlns:a16="http://schemas.microsoft.com/office/drawing/2014/main" id="{42F32869-EB23-4FB0-8023-EFDC01D2FB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88298"/>
            <a:ext cx="9144000" cy="170688"/>
          </a:xfrm>
          <a:prstGeom prst="rect">
            <a:avLst/>
          </a:prstGeom>
        </p:spPr>
      </p:pic>
      <p:sp>
        <p:nvSpPr>
          <p:cNvPr id="19" name="Zástupný symbol obrázku 18">
            <a:extLst>
              <a:ext uri="{FF2B5EF4-FFF2-40B4-BE49-F238E27FC236}">
                <a16:creationId xmlns:a16="http://schemas.microsoft.com/office/drawing/2014/main" id="{4663E019-A5B4-4EE3-8096-7C363D1D5DFB}"/>
              </a:ext>
            </a:extLst>
          </p:cNvPr>
          <p:cNvSpPr>
            <a:spLocks noGrp="1"/>
          </p:cNvSpPr>
          <p:nvPr>
            <p:ph type="pic" sz="quarter" idx="11"/>
          </p:nvPr>
        </p:nvSpPr>
        <p:spPr>
          <a:xfrm>
            <a:off x="-44246" y="2906971"/>
            <a:ext cx="4536000" cy="2232000"/>
          </a:xfrm>
        </p:spPr>
        <p:txBody>
          <a:bodyPr/>
          <a:lstStyle/>
          <a:p>
            <a:r>
              <a:rPr lang="cs-CZ"/>
              <a:t>Kliknutím na ikonu přidáte obrázek.</a:t>
            </a:r>
          </a:p>
        </p:txBody>
      </p:sp>
      <p:sp>
        <p:nvSpPr>
          <p:cNvPr id="20" name="Zástupný symbol obrázku 18">
            <a:extLst>
              <a:ext uri="{FF2B5EF4-FFF2-40B4-BE49-F238E27FC236}">
                <a16:creationId xmlns:a16="http://schemas.microsoft.com/office/drawing/2014/main" id="{0F48F9AC-F5BF-43EE-A2C7-DCB85B97D365}"/>
              </a:ext>
            </a:extLst>
          </p:cNvPr>
          <p:cNvSpPr>
            <a:spLocks noGrp="1"/>
          </p:cNvSpPr>
          <p:nvPr>
            <p:ph type="pic" sz="quarter" idx="12"/>
          </p:nvPr>
        </p:nvSpPr>
        <p:spPr>
          <a:xfrm>
            <a:off x="4597764" y="2910237"/>
            <a:ext cx="4583768" cy="2232000"/>
          </a:xfrm>
        </p:spPr>
        <p:txBody>
          <a:bodyPr/>
          <a:lstStyle/>
          <a:p>
            <a:r>
              <a:rPr lang="cs-CZ"/>
              <a:t>Kliknutím na ikonu přidáte obrázek.</a:t>
            </a:r>
          </a:p>
        </p:txBody>
      </p:sp>
      <p:sp>
        <p:nvSpPr>
          <p:cNvPr id="22" name="Zástupný symbol pro text 21">
            <a:extLst>
              <a:ext uri="{FF2B5EF4-FFF2-40B4-BE49-F238E27FC236}">
                <a16:creationId xmlns:a16="http://schemas.microsoft.com/office/drawing/2014/main" id="{5E08AF9F-5C2D-405E-9A0F-732E2050937C}"/>
              </a:ext>
            </a:extLst>
          </p:cNvPr>
          <p:cNvSpPr>
            <a:spLocks noGrp="1"/>
          </p:cNvSpPr>
          <p:nvPr>
            <p:ph type="body" sz="quarter" idx="13" hasCustomPrompt="1"/>
          </p:nvPr>
        </p:nvSpPr>
        <p:spPr>
          <a:xfrm>
            <a:off x="6007894" y="5200190"/>
            <a:ext cx="3173638" cy="1655762"/>
          </a:xfrm>
          <a:solidFill>
            <a:srgbClr val="008276"/>
          </a:solidFill>
          <a:ln>
            <a:solidFill>
              <a:srgbClr val="008276"/>
            </a:solidFill>
          </a:ln>
        </p:spPr>
        <p:txBody>
          <a:bodyPr tIns="360000" rIns="720000" anchor="ctr" anchorCtr="0">
            <a:normAutofit/>
          </a:bodyPr>
          <a:lstStyle>
            <a:lvl1pPr marL="0" indent="0" algn="r">
              <a:buNone/>
              <a:defRPr sz="2400" b="1" cap="all" baseline="0">
                <a:solidFill>
                  <a:schemeClr val="bg1"/>
                </a:solidFill>
                <a:latin typeface="Calibri" panose="020F0502020204030204" pitchFamily="34" charset="0"/>
              </a:defRPr>
            </a:lvl1pPr>
          </a:lstStyle>
          <a:p>
            <a:pPr lvl="0"/>
            <a:r>
              <a:rPr lang="cs-CZ" dirty="0"/>
              <a:t>rok</a:t>
            </a:r>
          </a:p>
        </p:txBody>
      </p:sp>
      <p:pic>
        <p:nvPicPr>
          <p:cNvPr id="5" name="Obrázek 4">
            <a:extLst>
              <a:ext uri="{FF2B5EF4-FFF2-40B4-BE49-F238E27FC236}">
                <a16:creationId xmlns:a16="http://schemas.microsoft.com/office/drawing/2014/main" id="{79BD23CA-37E6-47BE-A3BD-E76D7EB89C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559" y="208796"/>
            <a:ext cx="2880000" cy="735444"/>
          </a:xfrm>
          <a:prstGeom prst="rect">
            <a:avLst/>
          </a:prstGeom>
        </p:spPr>
      </p:pic>
    </p:spTree>
    <p:extLst>
      <p:ext uri="{BB962C8B-B14F-4D97-AF65-F5344CB8AC3E}">
        <p14:creationId xmlns:p14="http://schemas.microsoft.com/office/powerpoint/2010/main" val="279290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ředělová strana modrá">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DB7BFEE9-F05E-4DF8-9177-4E764E148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913020"/>
          </a:xfrm>
        </p:spPr>
        <p:txBody>
          <a:bodyPr/>
          <a:lstStyle>
            <a:lvl1pPr>
              <a:defRPr>
                <a:solidFill>
                  <a:schemeClr val="bg1"/>
                </a:solidFill>
              </a:defRPr>
            </a:lvl1pPr>
          </a:lstStyle>
          <a:p>
            <a:r>
              <a:rPr lang="cs-CZ" dirty="0"/>
              <a:t>nadpis předělové strany</a:t>
            </a:r>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16618" y="4596063"/>
            <a:ext cx="8527382" cy="1648325"/>
          </a:xfrm>
          <a:solidFill>
            <a:srgbClr val="008276">
              <a:alpha val="80000"/>
            </a:srgbClr>
          </a:solidFill>
          <a:ln>
            <a:solidFill>
              <a:srgbClr val="008276"/>
            </a:solidFill>
          </a:ln>
        </p:spPr>
        <p:txBody>
          <a:bodyPr>
            <a:normAutofit/>
          </a:bodyPr>
          <a:lstStyle>
            <a:lvl1pPr marL="0" indent="0">
              <a:buNone/>
              <a:defRPr sz="2400">
                <a:solidFill>
                  <a:schemeClr val="bg1"/>
                </a:solidFill>
              </a:defRPr>
            </a:lvl1pPr>
          </a:lstStyle>
          <a:p>
            <a:pPr lvl="0"/>
            <a:r>
              <a:rPr lang="cs-CZ" dirty="0"/>
              <a:t>text předělové strany</a:t>
            </a:r>
          </a:p>
        </p:txBody>
      </p:sp>
    </p:spTree>
    <p:extLst>
      <p:ext uri="{BB962C8B-B14F-4D97-AF65-F5344CB8AC3E}">
        <p14:creationId xmlns:p14="http://schemas.microsoft.com/office/powerpoint/2010/main" val="468784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dpis jednořadkový a obsah">
    <p:spTree>
      <p:nvGrpSpPr>
        <p:cNvPr id="1" name=""/>
        <p:cNvGrpSpPr/>
        <p:nvPr/>
      </p:nvGrpSpPr>
      <p:grpSpPr>
        <a:xfrm>
          <a:off x="0" y="0"/>
          <a:ext cx="0" cy="0"/>
          <a:chOff x="0" y="0"/>
          <a:chExt cx="0" cy="0"/>
        </a:xfrm>
      </p:grpSpPr>
      <p:sp>
        <p:nvSpPr>
          <p:cNvPr id="19" name="Obdélník 18">
            <a:extLst>
              <a:ext uri="{FF2B5EF4-FFF2-40B4-BE49-F238E27FC236}">
                <a16:creationId xmlns:a16="http://schemas.microsoft.com/office/drawing/2014/main" id="{6D773097-E1D1-4068-BFDF-28B0431E804D}"/>
              </a:ext>
            </a:extLst>
          </p:cNvPr>
          <p:cNvSpPr/>
          <p:nvPr/>
        </p:nvSpPr>
        <p:spPr>
          <a:xfrm>
            <a:off x="0" y="0"/>
            <a:ext cx="9180000" cy="1385155"/>
          </a:xfrm>
          <a:prstGeom prst="rect">
            <a:avLst/>
          </a:prstGeom>
          <a:solidFill>
            <a:srgbClr val="008276"/>
          </a:solidFill>
          <a:ln>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385155"/>
          </a:xfrm>
        </p:spPr>
        <p:txBody>
          <a:bodyPr/>
          <a:lstStyle>
            <a:lvl1pPr>
              <a:defRPr/>
            </a:lvl1pPr>
          </a:lstStyle>
          <a:p>
            <a:r>
              <a:rPr lang="cs-CZ" dirty="0"/>
              <a:t>jednořádkový nadpis</a:t>
            </a:r>
          </a:p>
        </p:txBody>
      </p:sp>
      <p:sp>
        <p:nvSpPr>
          <p:cNvPr id="3" name="Zástupný symbol pro obsah 2">
            <a:extLst>
              <a:ext uri="{FF2B5EF4-FFF2-40B4-BE49-F238E27FC236}">
                <a16:creationId xmlns:a16="http://schemas.microsoft.com/office/drawing/2014/main" id="{9EB65C06-7458-4B09-87AF-9E8F9E339E28}"/>
              </a:ext>
            </a:extLst>
          </p:cNvPr>
          <p:cNvSpPr>
            <a:spLocks noGrp="1"/>
          </p:cNvSpPr>
          <p:nvPr>
            <p:ph idx="1"/>
          </p:nvPr>
        </p:nvSpPr>
        <p:spPr>
          <a:xfrm>
            <a:off x="628650" y="1678676"/>
            <a:ext cx="7945391" cy="4439706"/>
          </a:xfrm>
        </p:spPr>
        <p:txBody>
          <a:bodyPr/>
          <a:lstStyle>
            <a:lvl1pPr marL="0" indent="0">
              <a:buNone/>
              <a:defRPr/>
            </a:lvl1pPr>
          </a:lstStyle>
          <a:p>
            <a:pPr lvl="0"/>
            <a:r>
              <a:rPr lang="cs-CZ"/>
              <a:t>Kliknutím lze upravit styly předlohy textu.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3"/>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pic>
        <p:nvPicPr>
          <p:cNvPr id="16" name="Obrázek 15">
            <a:extLst>
              <a:ext uri="{FF2B5EF4-FFF2-40B4-BE49-F238E27FC236}">
                <a16:creationId xmlns:a16="http://schemas.microsoft.com/office/drawing/2014/main" id="{E99A084F-AC47-4B73-B5F9-CCA9E4D875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98025"/>
            <a:ext cx="9144000" cy="128015"/>
          </a:xfrm>
          <a:prstGeom prst="rect">
            <a:avLst/>
          </a:prstGeom>
        </p:spPr>
      </p:pic>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0" y="6478589"/>
            <a:ext cx="5716191" cy="365125"/>
          </a:xfrm>
        </p:spPr>
        <p:txBody>
          <a:bodyPr>
            <a:normAutofit/>
          </a:bodyPr>
          <a:lstStyle>
            <a:lvl1pPr marL="0" indent="0">
              <a:buNone/>
              <a:defRPr sz="1600"/>
            </a:lvl1pPr>
          </a:lstStyle>
          <a:p>
            <a:pPr lvl="0"/>
            <a:r>
              <a:rPr lang="cs-CZ" dirty="0"/>
              <a:t>místo pro poznámku</a:t>
            </a:r>
          </a:p>
        </p:txBody>
      </p:sp>
      <p:pic>
        <p:nvPicPr>
          <p:cNvPr id="17" name="Obrázek 16">
            <a:extLst>
              <a:ext uri="{FF2B5EF4-FFF2-40B4-BE49-F238E27FC236}">
                <a16:creationId xmlns:a16="http://schemas.microsoft.com/office/drawing/2014/main" id="{C8A78607-7E5D-4949-B270-A553FDC261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6875" y="485421"/>
            <a:ext cx="2160000" cy="540001"/>
          </a:xfrm>
          <a:prstGeom prst="rect">
            <a:avLst/>
          </a:prstGeom>
        </p:spPr>
      </p:pic>
    </p:spTree>
    <p:extLst>
      <p:ext uri="{BB962C8B-B14F-4D97-AF65-F5344CB8AC3E}">
        <p14:creationId xmlns:p14="http://schemas.microsoft.com/office/powerpoint/2010/main" val="419087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adpis dvouřádkový">
    <p:spTree>
      <p:nvGrpSpPr>
        <p:cNvPr id="1" name=""/>
        <p:cNvGrpSpPr/>
        <p:nvPr/>
      </p:nvGrpSpPr>
      <p:grpSpPr>
        <a:xfrm>
          <a:off x="0" y="0"/>
          <a:ext cx="0" cy="0"/>
          <a:chOff x="0" y="0"/>
          <a:chExt cx="0" cy="0"/>
        </a:xfrm>
      </p:grpSpPr>
      <p:sp>
        <p:nvSpPr>
          <p:cNvPr id="19" name="Obdélník 18">
            <a:extLst>
              <a:ext uri="{FF2B5EF4-FFF2-40B4-BE49-F238E27FC236}">
                <a16:creationId xmlns:a16="http://schemas.microsoft.com/office/drawing/2014/main" id="{6D773097-E1D1-4068-BFDF-28B0431E804D}"/>
              </a:ext>
            </a:extLst>
          </p:cNvPr>
          <p:cNvSpPr/>
          <p:nvPr/>
        </p:nvSpPr>
        <p:spPr>
          <a:xfrm>
            <a:off x="0" y="0"/>
            <a:ext cx="9180000" cy="1385155"/>
          </a:xfrm>
          <a:prstGeom prst="rect">
            <a:avLst/>
          </a:prstGeom>
          <a:solidFill>
            <a:srgbClr val="008276"/>
          </a:solidFill>
          <a:ln>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385155"/>
          </a:xfrm>
        </p:spPr>
        <p:txBody>
          <a:bodyPr/>
          <a:lstStyle>
            <a:lvl1pPr>
              <a:defRPr/>
            </a:lvl1pPr>
          </a:lstStyle>
          <a:p>
            <a:r>
              <a:rPr lang="cs-CZ" dirty="0"/>
              <a:t>první řádek  nadpisu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3"/>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0" y="6478589"/>
            <a:ext cx="5716191" cy="365125"/>
          </a:xfrm>
        </p:spPr>
        <p:txBody>
          <a:bodyPr>
            <a:normAutofit/>
          </a:bodyPr>
          <a:lstStyle>
            <a:lvl1pPr marL="0" indent="0">
              <a:buNone/>
              <a:defRPr sz="1600"/>
            </a:lvl1pPr>
          </a:lstStyle>
          <a:p>
            <a:pPr lvl="0"/>
            <a:r>
              <a:rPr lang="cs-CZ" dirty="0"/>
              <a:t>místo pro poznámku</a:t>
            </a:r>
          </a:p>
        </p:txBody>
      </p:sp>
      <p:sp>
        <p:nvSpPr>
          <p:cNvPr id="11" name="Zástupný symbol pro text 10">
            <a:extLst>
              <a:ext uri="{FF2B5EF4-FFF2-40B4-BE49-F238E27FC236}">
                <a16:creationId xmlns:a16="http://schemas.microsoft.com/office/drawing/2014/main" id="{61BD0127-6D03-4DD7-BD1B-E839F028DB5F}"/>
              </a:ext>
            </a:extLst>
          </p:cNvPr>
          <p:cNvSpPr>
            <a:spLocks noGrp="1"/>
          </p:cNvSpPr>
          <p:nvPr>
            <p:ph type="body" sz="quarter" idx="16" hasCustomPrompt="1"/>
          </p:nvPr>
        </p:nvSpPr>
        <p:spPr>
          <a:xfrm>
            <a:off x="569957" y="871622"/>
            <a:ext cx="5476001" cy="405266"/>
          </a:xfrm>
        </p:spPr>
        <p:txBody>
          <a:bodyPr>
            <a:normAutofit/>
          </a:bodyPr>
          <a:lstStyle>
            <a:lvl1pPr marL="0" indent="0">
              <a:buNone/>
              <a:defRPr sz="2800" b="1">
                <a:solidFill>
                  <a:schemeClr val="bg1"/>
                </a:solidFill>
              </a:defRPr>
            </a:lvl1pPr>
          </a:lstStyle>
          <a:p>
            <a:pPr lvl="0"/>
            <a:r>
              <a:rPr lang="cs-CZ" dirty="0"/>
              <a:t>druhý řádek textu</a:t>
            </a:r>
          </a:p>
        </p:txBody>
      </p:sp>
      <p:pic>
        <p:nvPicPr>
          <p:cNvPr id="10" name="Obrázek 9">
            <a:extLst>
              <a:ext uri="{FF2B5EF4-FFF2-40B4-BE49-F238E27FC236}">
                <a16:creationId xmlns:a16="http://schemas.microsoft.com/office/drawing/2014/main" id="{7A915072-897B-4804-B9BD-4FD362EC66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98025"/>
            <a:ext cx="9144000" cy="128015"/>
          </a:xfrm>
          <a:prstGeom prst="rect">
            <a:avLst/>
          </a:prstGeom>
        </p:spPr>
      </p:pic>
      <p:pic>
        <p:nvPicPr>
          <p:cNvPr id="12" name="Obrázek 11">
            <a:extLst>
              <a:ext uri="{FF2B5EF4-FFF2-40B4-BE49-F238E27FC236}">
                <a16:creationId xmlns:a16="http://schemas.microsoft.com/office/drawing/2014/main" id="{BB45C629-7A24-45BB-B3BA-D965F55DDB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6875" y="485421"/>
            <a:ext cx="2160000" cy="540001"/>
          </a:xfrm>
          <a:prstGeom prst="rect">
            <a:avLst/>
          </a:prstGeom>
        </p:spPr>
      </p:pic>
      <p:sp>
        <p:nvSpPr>
          <p:cNvPr id="13" name="Zástupný symbol pro obsah 2">
            <a:extLst>
              <a:ext uri="{FF2B5EF4-FFF2-40B4-BE49-F238E27FC236}">
                <a16:creationId xmlns:a16="http://schemas.microsoft.com/office/drawing/2014/main" id="{A017C051-1828-4A92-9E1C-7FDBD7B04F61}"/>
              </a:ext>
            </a:extLst>
          </p:cNvPr>
          <p:cNvSpPr>
            <a:spLocks noGrp="1"/>
          </p:cNvSpPr>
          <p:nvPr>
            <p:ph idx="1"/>
          </p:nvPr>
        </p:nvSpPr>
        <p:spPr>
          <a:xfrm>
            <a:off x="628650" y="1678676"/>
            <a:ext cx="7945391" cy="4439706"/>
          </a:xfrm>
        </p:spPr>
        <p:txBody>
          <a:bodyPr/>
          <a:lstStyle>
            <a:lvl1pPr marL="0" indent="0">
              <a:buNone/>
              <a:defRPr/>
            </a:lvl1pPr>
          </a:lstStyle>
          <a:p>
            <a:pPr lvl="0"/>
            <a:r>
              <a:rPr lang="cs-CZ"/>
              <a:t>Kliknutím lze upravit styly předlohy textu.</a:t>
            </a:r>
          </a:p>
        </p:txBody>
      </p:sp>
    </p:spTree>
    <p:extLst>
      <p:ext uri="{BB962C8B-B14F-4D97-AF65-F5344CB8AC3E}">
        <p14:creationId xmlns:p14="http://schemas.microsoft.com/office/powerpoint/2010/main" val="4052601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adpis jednořadkový a citace">
    <p:spTree>
      <p:nvGrpSpPr>
        <p:cNvPr id="1" name=""/>
        <p:cNvGrpSpPr/>
        <p:nvPr/>
      </p:nvGrpSpPr>
      <p:grpSpPr>
        <a:xfrm>
          <a:off x="0" y="0"/>
          <a:ext cx="0" cy="0"/>
          <a:chOff x="0" y="0"/>
          <a:chExt cx="0" cy="0"/>
        </a:xfrm>
      </p:grpSpPr>
      <p:sp>
        <p:nvSpPr>
          <p:cNvPr id="14" name="Obdélník 13">
            <a:extLst>
              <a:ext uri="{FF2B5EF4-FFF2-40B4-BE49-F238E27FC236}">
                <a16:creationId xmlns:a16="http://schemas.microsoft.com/office/drawing/2014/main" id="{0E3082C6-27F3-4E0F-A78D-958E911D15E1}"/>
              </a:ext>
            </a:extLst>
          </p:cNvPr>
          <p:cNvSpPr/>
          <p:nvPr/>
        </p:nvSpPr>
        <p:spPr>
          <a:xfrm>
            <a:off x="6407623" y="1678634"/>
            <a:ext cx="2160000" cy="2160000"/>
          </a:xfrm>
          <a:prstGeom prst="rect">
            <a:avLst/>
          </a:prstGeom>
          <a:solidFill>
            <a:srgbClr val="008276"/>
          </a:solidFill>
          <a:ln>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9" name="Obdélník 18">
            <a:extLst>
              <a:ext uri="{FF2B5EF4-FFF2-40B4-BE49-F238E27FC236}">
                <a16:creationId xmlns:a16="http://schemas.microsoft.com/office/drawing/2014/main" id="{6D773097-E1D1-4068-BFDF-28B0431E804D}"/>
              </a:ext>
            </a:extLst>
          </p:cNvPr>
          <p:cNvSpPr/>
          <p:nvPr/>
        </p:nvSpPr>
        <p:spPr>
          <a:xfrm>
            <a:off x="0" y="0"/>
            <a:ext cx="9180000" cy="1385155"/>
          </a:xfrm>
          <a:prstGeom prst="rect">
            <a:avLst/>
          </a:prstGeom>
          <a:solidFill>
            <a:srgbClr val="008276"/>
          </a:solidFill>
          <a:ln>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4" name="Zástupný symbol pro text 3">
            <a:extLst>
              <a:ext uri="{FF2B5EF4-FFF2-40B4-BE49-F238E27FC236}">
                <a16:creationId xmlns:a16="http://schemas.microsoft.com/office/drawing/2014/main" id="{CD481A2F-9ED0-49D2-8CCC-7E3C31155616}"/>
              </a:ext>
            </a:extLst>
          </p:cNvPr>
          <p:cNvSpPr>
            <a:spLocks noGrp="1"/>
          </p:cNvSpPr>
          <p:nvPr>
            <p:ph type="body" sz="quarter" idx="13" hasCustomPrompt="1"/>
          </p:nvPr>
        </p:nvSpPr>
        <p:spPr>
          <a:xfrm>
            <a:off x="6407623" y="1701770"/>
            <a:ext cx="2160000" cy="2160000"/>
          </a:xfrm>
          <a:noFill/>
          <a:ln>
            <a:noFill/>
          </a:ln>
        </p:spPr>
        <p:txBody>
          <a:bodyPr anchor="ctr" anchorCtr="0">
            <a:normAutofit/>
          </a:bodyPr>
          <a:lstStyle>
            <a:lvl1pPr marL="266700" indent="0">
              <a:buNone/>
              <a:defRPr sz="2100">
                <a:solidFill>
                  <a:schemeClr val="bg1"/>
                </a:solidFill>
              </a:defRPr>
            </a:lvl1pPr>
          </a:lstStyle>
          <a:p>
            <a:pPr lvl="0"/>
            <a:r>
              <a:rPr lang="cs-CZ" dirty="0"/>
              <a:t>citace nebo drobný text</a:t>
            </a:r>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385155"/>
          </a:xfrm>
        </p:spPr>
        <p:txBody>
          <a:bodyPr/>
          <a:lstStyle>
            <a:lvl1pPr>
              <a:defRPr/>
            </a:lvl1pPr>
          </a:lstStyle>
          <a:p>
            <a:r>
              <a:rPr lang="cs-CZ" dirty="0"/>
              <a:t>jednořádkový nadpis</a:t>
            </a:r>
          </a:p>
        </p:txBody>
      </p:sp>
      <p:sp>
        <p:nvSpPr>
          <p:cNvPr id="3" name="Zástupný symbol pro obsah 2">
            <a:extLst>
              <a:ext uri="{FF2B5EF4-FFF2-40B4-BE49-F238E27FC236}">
                <a16:creationId xmlns:a16="http://schemas.microsoft.com/office/drawing/2014/main" id="{9EB65C06-7458-4B09-87AF-9E8F9E339E28}"/>
              </a:ext>
            </a:extLst>
          </p:cNvPr>
          <p:cNvSpPr>
            <a:spLocks noGrp="1"/>
          </p:cNvSpPr>
          <p:nvPr>
            <p:ph idx="1"/>
          </p:nvPr>
        </p:nvSpPr>
        <p:spPr>
          <a:xfrm>
            <a:off x="628650" y="1678676"/>
            <a:ext cx="5615201" cy="2183094"/>
          </a:xfrm>
        </p:spPr>
        <p:txBody>
          <a:bodyPr/>
          <a:lstStyle>
            <a:lvl1pPr marL="0" indent="0">
              <a:buNone/>
              <a:defRPr/>
            </a:lvl1pPr>
          </a:lstStyle>
          <a:p>
            <a:pPr lvl="0"/>
            <a:r>
              <a:rPr lang="cs-CZ"/>
              <a:t>Kliknutím lze upravit styly předlohy textu.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3"/>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sp>
        <p:nvSpPr>
          <p:cNvPr id="7" name="Zástupný symbol pro text 6">
            <a:extLst>
              <a:ext uri="{FF2B5EF4-FFF2-40B4-BE49-F238E27FC236}">
                <a16:creationId xmlns:a16="http://schemas.microsoft.com/office/drawing/2014/main" id="{A35A8BBC-20BC-4A89-8DEB-027CA02E1403}"/>
              </a:ext>
            </a:extLst>
          </p:cNvPr>
          <p:cNvSpPr>
            <a:spLocks noGrp="1"/>
          </p:cNvSpPr>
          <p:nvPr>
            <p:ph type="body" sz="quarter" idx="14"/>
          </p:nvPr>
        </p:nvSpPr>
        <p:spPr>
          <a:xfrm>
            <a:off x="628649" y="4001974"/>
            <a:ext cx="7945393" cy="2294604"/>
          </a:xfrm>
        </p:spPr>
        <p:txBody>
          <a:bodyPr/>
          <a:lstStyle>
            <a:lvl2pPr marL="342900" indent="0">
              <a:buNone/>
              <a:defRPr/>
            </a:lvl2pPr>
          </a:lstStyle>
          <a:p>
            <a:pPr lvl="0"/>
            <a:r>
              <a:rPr lang="cs-CZ"/>
              <a:t>Kliknutím lze upravit styly předlohy textu.</a:t>
            </a:r>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0" y="6478589"/>
            <a:ext cx="5716191" cy="365125"/>
          </a:xfrm>
        </p:spPr>
        <p:txBody>
          <a:bodyPr>
            <a:normAutofit/>
          </a:bodyPr>
          <a:lstStyle>
            <a:lvl1pPr marL="0" indent="0">
              <a:buNone/>
              <a:defRPr sz="1600"/>
            </a:lvl1pPr>
          </a:lstStyle>
          <a:p>
            <a:pPr lvl="0"/>
            <a:r>
              <a:rPr lang="cs-CZ" dirty="0"/>
              <a:t>místo pro poznámku</a:t>
            </a:r>
          </a:p>
        </p:txBody>
      </p:sp>
      <p:pic>
        <p:nvPicPr>
          <p:cNvPr id="10" name="Obrázek 9">
            <a:extLst>
              <a:ext uri="{FF2B5EF4-FFF2-40B4-BE49-F238E27FC236}">
                <a16:creationId xmlns:a16="http://schemas.microsoft.com/office/drawing/2014/main" id="{A6362E37-B6F4-406F-8C9D-377ECF469B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796" y="1757281"/>
            <a:ext cx="324000" cy="317390"/>
          </a:xfrm>
          <a:prstGeom prst="rect">
            <a:avLst/>
          </a:prstGeom>
        </p:spPr>
      </p:pic>
      <p:pic>
        <p:nvPicPr>
          <p:cNvPr id="20" name="Obrázek 19">
            <a:extLst>
              <a:ext uri="{FF2B5EF4-FFF2-40B4-BE49-F238E27FC236}">
                <a16:creationId xmlns:a16="http://schemas.microsoft.com/office/drawing/2014/main" id="{4762E413-8D66-41C2-9D7A-31C92C7524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8124214" y="3451884"/>
            <a:ext cx="324000" cy="317390"/>
          </a:xfrm>
          <a:prstGeom prst="rect">
            <a:avLst/>
          </a:prstGeom>
        </p:spPr>
      </p:pic>
      <p:pic>
        <p:nvPicPr>
          <p:cNvPr id="18" name="Obrázek 17">
            <a:extLst>
              <a:ext uri="{FF2B5EF4-FFF2-40B4-BE49-F238E27FC236}">
                <a16:creationId xmlns:a16="http://schemas.microsoft.com/office/drawing/2014/main" id="{EF73BD70-9296-47EC-8865-48DC50BD3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8025"/>
            <a:ext cx="9144000" cy="128015"/>
          </a:xfrm>
          <a:prstGeom prst="rect">
            <a:avLst/>
          </a:prstGeom>
        </p:spPr>
      </p:pic>
      <p:pic>
        <p:nvPicPr>
          <p:cNvPr id="16" name="Obrázek 15">
            <a:extLst>
              <a:ext uri="{FF2B5EF4-FFF2-40B4-BE49-F238E27FC236}">
                <a16:creationId xmlns:a16="http://schemas.microsoft.com/office/drawing/2014/main" id="{DA679B2A-8239-4640-86B2-33DF7F06A5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6875" y="485421"/>
            <a:ext cx="2160000" cy="540001"/>
          </a:xfrm>
          <a:prstGeom prst="rect">
            <a:avLst/>
          </a:prstGeom>
        </p:spPr>
      </p:pic>
    </p:spTree>
    <p:extLst>
      <p:ext uri="{BB962C8B-B14F-4D97-AF65-F5344CB8AC3E}">
        <p14:creationId xmlns:p14="http://schemas.microsoft.com/office/powerpoint/2010/main" val="372255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adpis dvouřadkový a citace">
    <p:spTree>
      <p:nvGrpSpPr>
        <p:cNvPr id="1" name=""/>
        <p:cNvGrpSpPr/>
        <p:nvPr/>
      </p:nvGrpSpPr>
      <p:grpSpPr>
        <a:xfrm>
          <a:off x="0" y="0"/>
          <a:ext cx="0" cy="0"/>
          <a:chOff x="0" y="0"/>
          <a:chExt cx="0" cy="0"/>
        </a:xfrm>
      </p:grpSpPr>
      <p:sp>
        <p:nvSpPr>
          <p:cNvPr id="14" name="Obdélník 13">
            <a:extLst>
              <a:ext uri="{FF2B5EF4-FFF2-40B4-BE49-F238E27FC236}">
                <a16:creationId xmlns:a16="http://schemas.microsoft.com/office/drawing/2014/main" id="{0E3082C6-27F3-4E0F-A78D-958E911D15E1}"/>
              </a:ext>
            </a:extLst>
          </p:cNvPr>
          <p:cNvSpPr/>
          <p:nvPr/>
        </p:nvSpPr>
        <p:spPr>
          <a:xfrm>
            <a:off x="6407623" y="1678634"/>
            <a:ext cx="2160000" cy="2160000"/>
          </a:xfrm>
          <a:prstGeom prst="rect">
            <a:avLst/>
          </a:prstGeom>
          <a:solidFill>
            <a:srgbClr val="008276"/>
          </a:solidFill>
          <a:ln>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9" name="Obdélník 18">
            <a:extLst>
              <a:ext uri="{FF2B5EF4-FFF2-40B4-BE49-F238E27FC236}">
                <a16:creationId xmlns:a16="http://schemas.microsoft.com/office/drawing/2014/main" id="{6D773097-E1D1-4068-BFDF-28B0431E804D}"/>
              </a:ext>
            </a:extLst>
          </p:cNvPr>
          <p:cNvSpPr/>
          <p:nvPr/>
        </p:nvSpPr>
        <p:spPr>
          <a:xfrm>
            <a:off x="0" y="0"/>
            <a:ext cx="9180000" cy="1385155"/>
          </a:xfrm>
          <a:prstGeom prst="rect">
            <a:avLst/>
          </a:prstGeom>
          <a:solidFill>
            <a:srgbClr val="008276"/>
          </a:solidFill>
          <a:ln>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4" name="Zástupný symbol pro text 3">
            <a:extLst>
              <a:ext uri="{FF2B5EF4-FFF2-40B4-BE49-F238E27FC236}">
                <a16:creationId xmlns:a16="http://schemas.microsoft.com/office/drawing/2014/main" id="{CD481A2F-9ED0-49D2-8CCC-7E3C31155616}"/>
              </a:ext>
            </a:extLst>
          </p:cNvPr>
          <p:cNvSpPr>
            <a:spLocks noGrp="1"/>
          </p:cNvSpPr>
          <p:nvPr>
            <p:ph type="body" sz="quarter" idx="13" hasCustomPrompt="1"/>
          </p:nvPr>
        </p:nvSpPr>
        <p:spPr>
          <a:xfrm>
            <a:off x="6407623" y="1701770"/>
            <a:ext cx="2160000" cy="2160000"/>
          </a:xfrm>
          <a:noFill/>
          <a:ln>
            <a:noFill/>
          </a:ln>
        </p:spPr>
        <p:txBody>
          <a:bodyPr anchor="ctr" anchorCtr="0">
            <a:normAutofit/>
          </a:bodyPr>
          <a:lstStyle>
            <a:lvl1pPr marL="266700" indent="0">
              <a:buNone/>
              <a:defRPr sz="2100">
                <a:solidFill>
                  <a:schemeClr val="bg1"/>
                </a:solidFill>
              </a:defRPr>
            </a:lvl1pPr>
          </a:lstStyle>
          <a:p>
            <a:pPr lvl="0"/>
            <a:r>
              <a:rPr lang="cs-CZ" dirty="0"/>
              <a:t>citace nebo drobný text</a:t>
            </a:r>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385155"/>
          </a:xfrm>
        </p:spPr>
        <p:txBody>
          <a:bodyPr/>
          <a:lstStyle>
            <a:lvl1pPr>
              <a:defRPr/>
            </a:lvl1pPr>
          </a:lstStyle>
          <a:p>
            <a:r>
              <a:rPr lang="cs-CZ" dirty="0"/>
              <a:t>první řádek nadpisu</a:t>
            </a:r>
          </a:p>
        </p:txBody>
      </p:sp>
      <p:sp>
        <p:nvSpPr>
          <p:cNvPr id="3" name="Zástupný symbol pro obsah 2">
            <a:extLst>
              <a:ext uri="{FF2B5EF4-FFF2-40B4-BE49-F238E27FC236}">
                <a16:creationId xmlns:a16="http://schemas.microsoft.com/office/drawing/2014/main" id="{9EB65C06-7458-4B09-87AF-9E8F9E339E28}"/>
              </a:ext>
            </a:extLst>
          </p:cNvPr>
          <p:cNvSpPr>
            <a:spLocks noGrp="1"/>
          </p:cNvSpPr>
          <p:nvPr>
            <p:ph idx="1"/>
          </p:nvPr>
        </p:nvSpPr>
        <p:spPr>
          <a:xfrm>
            <a:off x="628650" y="1678676"/>
            <a:ext cx="5615201" cy="2183094"/>
          </a:xfrm>
        </p:spPr>
        <p:txBody>
          <a:bodyPr/>
          <a:lstStyle>
            <a:lvl1pPr marL="0" indent="0">
              <a:buNone/>
              <a:defRPr/>
            </a:lvl1pPr>
          </a:lstStyle>
          <a:p>
            <a:pPr lvl="0"/>
            <a:r>
              <a:rPr lang="cs-CZ"/>
              <a:t>Kliknutím lze upravit styly předlohy textu.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3"/>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sp>
        <p:nvSpPr>
          <p:cNvPr id="7" name="Zástupný symbol pro text 6">
            <a:extLst>
              <a:ext uri="{FF2B5EF4-FFF2-40B4-BE49-F238E27FC236}">
                <a16:creationId xmlns:a16="http://schemas.microsoft.com/office/drawing/2014/main" id="{A35A8BBC-20BC-4A89-8DEB-027CA02E1403}"/>
              </a:ext>
            </a:extLst>
          </p:cNvPr>
          <p:cNvSpPr>
            <a:spLocks noGrp="1"/>
          </p:cNvSpPr>
          <p:nvPr>
            <p:ph type="body" sz="quarter" idx="14"/>
          </p:nvPr>
        </p:nvSpPr>
        <p:spPr>
          <a:xfrm>
            <a:off x="628649" y="4001974"/>
            <a:ext cx="7945393" cy="2294604"/>
          </a:xfrm>
        </p:spPr>
        <p:txBody>
          <a:bodyPr/>
          <a:lstStyle>
            <a:lvl2pPr marL="342900" indent="0">
              <a:buNone/>
              <a:defRPr/>
            </a:lvl2pPr>
          </a:lstStyle>
          <a:p>
            <a:pPr lvl="0"/>
            <a:r>
              <a:rPr lang="cs-CZ"/>
              <a:t>Kliknutím lze upravit styly předlohy textu.</a:t>
            </a:r>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0" y="6478589"/>
            <a:ext cx="5716191" cy="365125"/>
          </a:xfrm>
        </p:spPr>
        <p:txBody>
          <a:bodyPr>
            <a:normAutofit/>
          </a:bodyPr>
          <a:lstStyle>
            <a:lvl1pPr marL="0" indent="0">
              <a:buNone/>
              <a:defRPr sz="1600"/>
            </a:lvl1pPr>
          </a:lstStyle>
          <a:p>
            <a:pPr lvl="0"/>
            <a:r>
              <a:rPr lang="cs-CZ" dirty="0"/>
              <a:t>místo pro poznámku</a:t>
            </a:r>
          </a:p>
        </p:txBody>
      </p:sp>
      <p:pic>
        <p:nvPicPr>
          <p:cNvPr id="10" name="Obrázek 9">
            <a:extLst>
              <a:ext uri="{FF2B5EF4-FFF2-40B4-BE49-F238E27FC236}">
                <a16:creationId xmlns:a16="http://schemas.microsoft.com/office/drawing/2014/main" id="{A6362E37-B6F4-406F-8C9D-377ECF469B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796" y="1757281"/>
            <a:ext cx="324000" cy="317390"/>
          </a:xfrm>
          <a:prstGeom prst="rect">
            <a:avLst/>
          </a:prstGeom>
        </p:spPr>
      </p:pic>
      <p:pic>
        <p:nvPicPr>
          <p:cNvPr id="20" name="Obrázek 19">
            <a:extLst>
              <a:ext uri="{FF2B5EF4-FFF2-40B4-BE49-F238E27FC236}">
                <a16:creationId xmlns:a16="http://schemas.microsoft.com/office/drawing/2014/main" id="{4762E413-8D66-41C2-9D7A-31C92C7524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8124214" y="3451884"/>
            <a:ext cx="324000" cy="317390"/>
          </a:xfrm>
          <a:prstGeom prst="rect">
            <a:avLst/>
          </a:prstGeom>
        </p:spPr>
      </p:pic>
      <p:sp>
        <p:nvSpPr>
          <p:cNvPr id="11" name="Zástupný symbol pro text 10">
            <a:extLst>
              <a:ext uri="{FF2B5EF4-FFF2-40B4-BE49-F238E27FC236}">
                <a16:creationId xmlns:a16="http://schemas.microsoft.com/office/drawing/2014/main" id="{61BD0127-6D03-4DD7-BD1B-E839F028DB5F}"/>
              </a:ext>
            </a:extLst>
          </p:cNvPr>
          <p:cNvSpPr>
            <a:spLocks noGrp="1"/>
          </p:cNvSpPr>
          <p:nvPr>
            <p:ph type="body" sz="quarter" idx="16" hasCustomPrompt="1"/>
          </p:nvPr>
        </p:nvSpPr>
        <p:spPr>
          <a:xfrm>
            <a:off x="569957" y="871622"/>
            <a:ext cx="5476001" cy="405266"/>
          </a:xfrm>
        </p:spPr>
        <p:txBody>
          <a:bodyPr>
            <a:normAutofit/>
          </a:bodyPr>
          <a:lstStyle>
            <a:lvl1pPr marL="0" indent="0">
              <a:buNone/>
              <a:defRPr sz="2800" b="1">
                <a:solidFill>
                  <a:schemeClr val="bg1"/>
                </a:solidFill>
              </a:defRPr>
            </a:lvl1pPr>
          </a:lstStyle>
          <a:p>
            <a:pPr lvl="0"/>
            <a:r>
              <a:rPr lang="cs-CZ" dirty="0"/>
              <a:t>druhý řádek textu</a:t>
            </a:r>
          </a:p>
        </p:txBody>
      </p:sp>
      <p:pic>
        <p:nvPicPr>
          <p:cNvPr id="18" name="Obrázek 17">
            <a:extLst>
              <a:ext uri="{FF2B5EF4-FFF2-40B4-BE49-F238E27FC236}">
                <a16:creationId xmlns:a16="http://schemas.microsoft.com/office/drawing/2014/main" id="{60710F27-5468-472A-903B-2917B09C8B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8025"/>
            <a:ext cx="9144000" cy="128015"/>
          </a:xfrm>
          <a:prstGeom prst="rect">
            <a:avLst/>
          </a:prstGeom>
        </p:spPr>
      </p:pic>
      <p:pic>
        <p:nvPicPr>
          <p:cNvPr id="16" name="Obrázek 15">
            <a:extLst>
              <a:ext uri="{FF2B5EF4-FFF2-40B4-BE49-F238E27FC236}">
                <a16:creationId xmlns:a16="http://schemas.microsoft.com/office/drawing/2014/main" id="{CF80FE6C-EA42-4F15-9CDE-A35EB5850C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6875" y="485421"/>
            <a:ext cx="2160000" cy="540001"/>
          </a:xfrm>
          <a:prstGeom prst="rect">
            <a:avLst/>
          </a:prstGeom>
        </p:spPr>
      </p:pic>
    </p:spTree>
    <p:extLst>
      <p:ext uri="{BB962C8B-B14F-4D97-AF65-F5344CB8AC3E}">
        <p14:creationId xmlns:p14="http://schemas.microsoft.com/office/powerpoint/2010/main" val="2449571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adpis dvouřadkový , text a obrázek">
    <p:spTree>
      <p:nvGrpSpPr>
        <p:cNvPr id="1" name=""/>
        <p:cNvGrpSpPr/>
        <p:nvPr/>
      </p:nvGrpSpPr>
      <p:grpSpPr>
        <a:xfrm>
          <a:off x="0" y="0"/>
          <a:ext cx="0" cy="0"/>
          <a:chOff x="0" y="0"/>
          <a:chExt cx="0" cy="0"/>
        </a:xfrm>
      </p:grpSpPr>
      <p:sp>
        <p:nvSpPr>
          <p:cNvPr id="19" name="Obdélník 18">
            <a:extLst>
              <a:ext uri="{FF2B5EF4-FFF2-40B4-BE49-F238E27FC236}">
                <a16:creationId xmlns:a16="http://schemas.microsoft.com/office/drawing/2014/main" id="{6D773097-E1D1-4068-BFDF-28B0431E804D}"/>
              </a:ext>
            </a:extLst>
          </p:cNvPr>
          <p:cNvSpPr/>
          <p:nvPr/>
        </p:nvSpPr>
        <p:spPr>
          <a:xfrm>
            <a:off x="0" y="0"/>
            <a:ext cx="9180000" cy="1385155"/>
          </a:xfrm>
          <a:prstGeom prst="rect">
            <a:avLst/>
          </a:prstGeom>
          <a:solidFill>
            <a:srgbClr val="008276"/>
          </a:solidFill>
          <a:ln>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385155"/>
          </a:xfrm>
        </p:spPr>
        <p:txBody>
          <a:bodyPr/>
          <a:lstStyle>
            <a:lvl1pPr>
              <a:defRPr/>
            </a:lvl1pPr>
          </a:lstStyle>
          <a:p>
            <a:r>
              <a:rPr lang="cs-CZ" dirty="0"/>
              <a:t>první řádek nadpisu</a:t>
            </a:r>
          </a:p>
        </p:txBody>
      </p:sp>
      <p:sp>
        <p:nvSpPr>
          <p:cNvPr id="3" name="Zástupný symbol pro obsah 2">
            <a:extLst>
              <a:ext uri="{FF2B5EF4-FFF2-40B4-BE49-F238E27FC236}">
                <a16:creationId xmlns:a16="http://schemas.microsoft.com/office/drawing/2014/main" id="{9EB65C06-7458-4B09-87AF-9E8F9E339E28}"/>
              </a:ext>
            </a:extLst>
          </p:cNvPr>
          <p:cNvSpPr>
            <a:spLocks noGrp="1"/>
          </p:cNvSpPr>
          <p:nvPr>
            <p:ph idx="1"/>
          </p:nvPr>
        </p:nvSpPr>
        <p:spPr>
          <a:xfrm>
            <a:off x="628651" y="1678675"/>
            <a:ext cx="3565314" cy="4617902"/>
          </a:xfrm>
        </p:spPr>
        <p:txBody>
          <a:bodyPr/>
          <a:lstStyle>
            <a:lvl1pPr marL="0" indent="0">
              <a:buNone/>
              <a:defRPr/>
            </a:lvl1pPr>
          </a:lstStyle>
          <a:p>
            <a:pPr lvl="0"/>
            <a:r>
              <a:rPr lang="cs-CZ"/>
              <a:t>Kliknutím lze upravit styly předlohy textu.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3"/>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sp>
        <p:nvSpPr>
          <p:cNvPr id="7" name="Zástupný symbol pro text 6">
            <a:extLst>
              <a:ext uri="{FF2B5EF4-FFF2-40B4-BE49-F238E27FC236}">
                <a16:creationId xmlns:a16="http://schemas.microsoft.com/office/drawing/2014/main" id="{A35A8BBC-20BC-4A89-8DEB-027CA02E1403}"/>
              </a:ext>
            </a:extLst>
          </p:cNvPr>
          <p:cNvSpPr>
            <a:spLocks noGrp="1"/>
          </p:cNvSpPr>
          <p:nvPr>
            <p:ph type="body" sz="quarter" idx="14" hasCustomPrompt="1"/>
          </p:nvPr>
        </p:nvSpPr>
        <p:spPr>
          <a:xfrm>
            <a:off x="4353636" y="5845248"/>
            <a:ext cx="4220406" cy="451329"/>
          </a:xfrm>
        </p:spPr>
        <p:txBody>
          <a:bodyPr>
            <a:normAutofit/>
          </a:bodyPr>
          <a:lstStyle>
            <a:lvl1pPr marL="0" indent="0">
              <a:buNone/>
              <a:defRPr sz="1600"/>
            </a:lvl1pPr>
            <a:lvl2pPr marL="342900" indent="0">
              <a:buNone/>
              <a:defRPr/>
            </a:lvl2pPr>
          </a:lstStyle>
          <a:p>
            <a:pPr lvl="0"/>
            <a:r>
              <a:rPr lang="cs-CZ" dirty="0"/>
              <a:t>Popis obrázku</a:t>
            </a:r>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0" y="6478589"/>
            <a:ext cx="5716191" cy="365125"/>
          </a:xfrm>
        </p:spPr>
        <p:txBody>
          <a:bodyPr>
            <a:normAutofit/>
          </a:bodyPr>
          <a:lstStyle>
            <a:lvl1pPr marL="0" indent="0">
              <a:buNone/>
              <a:defRPr sz="1600"/>
            </a:lvl1pPr>
          </a:lstStyle>
          <a:p>
            <a:pPr lvl="0"/>
            <a:r>
              <a:rPr lang="cs-CZ" dirty="0"/>
              <a:t>místo pro poznámku</a:t>
            </a:r>
          </a:p>
        </p:txBody>
      </p:sp>
      <p:sp>
        <p:nvSpPr>
          <p:cNvPr id="11" name="Zástupný symbol pro text 10">
            <a:extLst>
              <a:ext uri="{FF2B5EF4-FFF2-40B4-BE49-F238E27FC236}">
                <a16:creationId xmlns:a16="http://schemas.microsoft.com/office/drawing/2014/main" id="{61BD0127-6D03-4DD7-BD1B-E839F028DB5F}"/>
              </a:ext>
            </a:extLst>
          </p:cNvPr>
          <p:cNvSpPr>
            <a:spLocks noGrp="1"/>
          </p:cNvSpPr>
          <p:nvPr>
            <p:ph type="body" sz="quarter" idx="16" hasCustomPrompt="1"/>
          </p:nvPr>
        </p:nvSpPr>
        <p:spPr>
          <a:xfrm>
            <a:off x="569957" y="871622"/>
            <a:ext cx="5476001" cy="405266"/>
          </a:xfrm>
        </p:spPr>
        <p:txBody>
          <a:bodyPr>
            <a:normAutofit/>
          </a:bodyPr>
          <a:lstStyle>
            <a:lvl1pPr marL="0" indent="0">
              <a:buNone/>
              <a:defRPr sz="2800" b="1">
                <a:solidFill>
                  <a:schemeClr val="bg1"/>
                </a:solidFill>
              </a:defRPr>
            </a:lvl1pPr>
          </a:lstStyle>
          <a:p>
            <a:pPr lvl="0"/>
            <a:r>
              <a:rPr lang="cs-CZ" dirty="0"/>
              <a:t>druhý řádek textu</a:t>
            </a:r>
          </a:p>
        </p:txBody>
      </p:sp>
      <p:sp>
        <p:nvSpPr>
          <p:cNvPr id="5" name="Zástupný symbol obrázku 4">
            <a:extLst>
              <a:ext uri="{FF2B5EF4-FFF2-40B4-BE49-F238E27FC236}">
                <a16:creationId xmlns:a16="http://schemas.microsoft.com/office/drawing/2014/main" id="{FB267E21-4D34-405D-8160-E08510993582}"/>
              </a:ext>
            </a:extLst>
          </p:cNvPr>
          <p:cNvSpPr>
            <a:spLocks noGrp="1"/>
          </p:cNvSpPr>
          <p:nvPr>
            <p:ph type="pic" sz="quarter" idx="17"/>
          </p:nvPr>
        </p:nvSpPr>
        <p:spPr>
          <a:xfrm>
            <a:off x="4352925" y="1677987"/>
            <a:ext cx="4221163" cy="4063947"/>
          </a:xfrm>
        </p:spPr>
        <p:txBody>
          <a:bodyPr/>
          <a:lstStyle>
            <a:lvl1pPr marL="0" indent="0">
              <a:buNone/>
              <a:defRPr/>
            </a:lvl1pPr>
          </a:lstStyle>
          <a:p>
            <a:r>
              <a:rPr lang="cs-CZ"/>
              <a:t>Kliknutím na ikonu přidáte obrázek.</a:t>
            </a:r>
            <a:endParaRPr lang="cs-CZ" dirty="0"/>
          </a:p>
        </p:txBody>
      </p:sp>
      <p:pic>
        <p:nvPicPr>
          <p:cNvPr id="12" name="Obrázek 11">
            <a:extLst>
              <a:ext uri="{FF2B5EF4-FFF2-40B4-BE49-F238E27FC236}">
                <a16:creationId xmlns:a16="http://schemas.microsoft.com/office/drawing/2014/main" id="{BED52422-AA53-462A-9588-C2EB15DD92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98025"/>
            <a:ext cx="9144000" cy="128015"/>
          </a:xfrm>
          <a:prstGeom prst="rect">
            <a:avLst/>
          </a:prstGeom>
        </p:spPr>
      </p:pic>
      <p:pic>
        <p:nvPicPr>
          <p:cNvPr id="13" name="Obrázek 12">
            <a:extLst>
              <a:ext uri="{FF2B5EF4-FFF2-40B4-BE49-F238E27FC236}">
                <a16:creationId xmlns:a16="http://schemas.microsoft.com/office/drawing/2014/main" id="{885662FE-56AF-4473-8FB8-F94BA27361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6875" y="485421"/>
            <a:ext cx="2160000" cy="540001"/>
          </a:xfrm>
          <a:prstGeom prst="rect">
            <a:avLst/>
          </a:prstGeom>
        </p:spPr>
      </p:pic>
    </p:spTree>
    <p:extLst>
      <p:ext uri="{BB962C8B-B14F-4D97-AF65-F5344CB8AC3E}">
        <p14:creationId xmlns:p14="http://schemas.microsoft.com/office/powerpoint/2010/main" val="497748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adpis dvouřadkový a tři obrázky">
    <p:spTree>
      <p:nvGrpSpPr>
        <p:cNvPr id="1" name=""/>
        <p:cNvGrpSpPr/>
        <p:nvPr/>
      </p:nvGrpSpPr>
      <p:grpSpPr>
        <a:xfrm>
          <a:off x="0" y="0"/>
          <a:ext cx="0" cy="0"/>
          <a:chOff x="0" y="0"/>
          <a:chExt cx="0" cy="0"/>
        </a:xfrm>
      </p:grpSpPr>
      <p:sp>
        <p:nvSpPr>
          <p:cNvPr id="19" name="Obdélník 18">
            <a:extLst>
              <a:ext uri="{FF2B5EF4-FFF2-40B4-BE49-F238E27FC236}">
                <a16:creationId xmlns:a16="http://schemas.microsoft.com/office/drawing/2014/main" id="{6D773097-E1D1-4068-BFDF-28B0431E804D}"/>
              </a:ext>
            </a:extLst>
          </p:cNvPr>
          <p:cNvSpPr/>
          <p:nvPr/>
        </p:nvSpPr>
        <p:spPr>
          <a:xfrm>
            <a:off x="0" y="0"/>
            <a:ext cx="9180000" cy="1385155"/>
          </a:xfrm>
          <a:prstGeom prst="rect">
            <a:avLst/>
          </a:prstGeom>
          <a:solidFill>
            <a:srgbClr val="008276"/>
          </a:solidFill>
          <a:ln>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385155"/>
          </a:xfrm>
        </p:spPr>
        <p:txBody>
          <a:bodyPr/>
          <a:lstStyle>
            <a:lvl1pPr>
              <a:defRPr/>
            </a:lvl1pPr>
          </a:lstStyle>
          <a:p>
            <a:r>
              <a:rPr lang="cs-CZ" dirty="0"/>
              <a:t>první řádek  nadpisu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3"/>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0" y="6478589"/>
            <a:ext cx="5716191" cy="365125"/>
          </a:xfrm>
        </p:spPr>
        <p:txBody>
          <a:bodyPr>
            <a:normAutofit/>
          </a:bodyPr>
          <a:lstStyle>
            <a:lvl1pPr marL="0" indent="0">
              <a:buNone/>
              <a:defRPr sz="1600"/>
            </a:lvl1pPr>
          </a:lstStyle>
          <a:p>
            <a:pPr lvl="0"/>
            <a:r>
              <a:rPr lang="cs-CZ" dirty="0"/>
              <a:t>místo pro poznámku</a:t>
            </a:r>
          </a:p>
        </p:txBody>
      </p:sp>
      <p:sp>
        <p:nvSpPr>
          <p:cNvPr id="11" name="Zástupný symbol pro text 10">
            <a:extLst>
              <a:ext uri="{FF2B5EF4-FFF2-40B4-BE49-F238E27FC236}">
                <a16:creationId xmlns:a16="http://schemas.microsoft.com/office/drawing/2014/main" id="{61BD0127-6D03-4DD7-BD1B-E839F028DB5F}"/>
              </a:ext>
            </a:extLst>
          </p:cNvPr>
          <p:cNvSpPr>
            <a:spLocks noGrp="1"/>
          </p:cNvSpPr>
          <p:nvPr>
            <p:ph type="body" sz="quarter" idx="16" hasCustomPrompt="1"/>
          </p:nvPr>
        </p:nvSpPr>
        <p:spPr>
          <a:xfrm>
            <a:off x="569957" y="871622"/>
            <a:ext cx="5476001" cy="405266"/>
          </a:xfrm>
        </p:spPr>
        <p:txBody>
          <a:bodyPr>
            <a:normAutofit/>
          </a:bodyPr>
          <a:lstStyle>
            <a:lvl1pPr marL="0" indent="0">
              <a:buNone/>
              <a:defRPr sz="2800" b="1">
                <a:solidFill>
                  <a:schemeClr val="bg1"/>
                </a:solidFill>
              </a:defRPr>
            </a:lvl1pPr>
          </a:lstStyle>
          <a:p>
            <a:pPr lvl="0"/>
            <a:r>
              <a:rPr lang="cs-CZ" dirty="0"/>
              <a:t>druhý řádek textu</a:t>
            </a:r>
          </a:p>
        </p:txBody>
      </p:sp>
      <p:sp>
        <p:nvSpPr>
          <p:cNvPr id="5" name="Zástupný symbol obrázku 4">
            <a:extLst>
              <a:ext uri="{FF2B5EF4-FFF2-40B4-BE49-F238E27FC236}">
                <a16:creationId xmlns:a16="http://schemas.microsoft.com/office/drawing/2014/main" id="{FB267E21-4D34-405D-8160-E08510993582}"/>
              </a:ext>
            </a:extLst>
          </p:cNvPr>
          <p:cNvSpPr>
            <a:spLocks noGrp="1"/>
          </p:cNvSpPr>
          <p:nvPr>
            <p:ph type="pic" sz="quarter" idx="17"/>
          </p:nvPr>
        </p:nvSpPr>
        <p:spPr>
          <a:xfrm>
            <a:off x="554941" y="1752144"/>
            <a:ext cx="2556000" cy="2412000"/>
          </a:xfrm>
        </p:spPr>
        <p:txBody>
          <a:bodyPr/>
          <a:lstStyle>
            <a:lvl1pPr marL="0" indent="0">
              <a:buNone/>
              <a:defRPr/>
            </a:lvl1pPr>
          </a:lstStyle>
          <a:p>
            <a:r>
              <a:rPr lang="cs-CZ"/>
              <a:t>Kliknutím na ikonu přidáte obrázek.</a:t>
            </a:r>
            <a:endParaRPr lang="cs-CZ" dirty="0"/>
          </a:p>
        </p:txBody>
      </p:sp>
      <p:sp>
        <p:nvSpPr>
          <p:cNvPr id="12" name="Zástupný symbol obrázku 4">
            <a:extLst>
              <a:ext uri="{FF2B5EF4-FFF2-40B4-BE49-F238E27FC236}">
                <a16:creationId xmlns:a16="http://schemas.microsoft.com/office/drawing/2014/main" id="{D8B971FF-A85B-47DA-8BFA-B06608B89126}"/>
              </a:ext>
            </a:extLst>
          </p:cNvPr>
          <p:cNvSpPr>
            <a:spLocks noGrp="1"/>
          </p:cNvSpPr>
          <p:nvPr>
            <p:ph type="pic" sz="quarter" idx="18"/>
          </p:nvPr>
        </p:nvSpPr>
        <p:spPr>
          <a:xfrm>
            <a:off x="5977717" y="1752144"/>
            <a:ext cx="2556000" cy="2412000"/>
          </a:xfrm>
        </p:spPr>
        <p:txBody>
          <a:bodyPr/>
          <a:lstStyle>
            <a:lvl1pPr marL="0" indent="0">
              <a:buNone/>
              <a:defRPr/>
            </a:lvl1pPr>
          </a:lstStyle>
          <a:p>
            <a:r>
              <a:rPr lang="cs-CZ"/>
              <a:t>Kliknutím na ikonu přidáte obrázek.</a:t>
            </a:r>
            <a:endParaRPr lang="cs-CZ" dirty="0"/>
          </a:p>
        </p:txBody>
      </p:sp>
      <p:sp>
        <p:nvSpPr>
          <p:cNvPr id="13" name="Zástupný symbol obrázku 4">
            <a:extLst>
              <a:ext uri="{FF2B5EF4-FFF2-40B4-BE49-F238E27FC236}">
                <a16:creationId xmlns:a16="http://schemas.microsoft.com/office/drawing/2014/main" id="{ACBDDBB8-5CD5-4978-AD19-CD6573CF53C6}"/>
              </a:ext>
            </a:extLst>
          </p:cNvPr>
          <p:cNvSpPr>
            <a:spLocks noGrp="1"/>
          </p:cNvSpPr>
          <p:nvPr>
            <p:ph type="pic" sz="quarter" idx="19"/>
          </p:nvPr>
        </p:nvSpPr>
        <p:spPr>
          <a:xfrm>
            <a:off x="3266329" y="1752144"/>
            <a:ext cx="2556000" cy="2412000"/>
          </a:xfrm>
        </p:spPr>
        <p:txBody>
          <a:bodyPr/>
          <a:lstStyle>
            <a:lvl1pPr marL="0" indent="0">
              <a:buNone/>
              <a:defRPr/>
            </a:lvl1pPr>
          </a:lstStyle>
          <a:p>
            <a:r>
              <a:rPr lang="cs-CZ"/>
              <a:t>Kliknutím na ikonu přidáte obrázek.</a:t>
            </a:r>
            <a:endParaRPr lang="cs-CZ" dirty="0"/>
          </a:p>
        </p:txBody>
      </p:sp>
      <p:sp>
        <p:nvSpPr>
          <p:cNvPr id="4" name="Zástupný symbol pro text 3">
            <a:extLst>
              <a:ext uri="{FF2B5EF4-FFF2-40B4-BE49-F238E27FC236}">
                <a16:creationId xmlns:a16="http://schemas.microsoft.com/office/drawing/2014/main" id="{8FEF2F59-3EE8-4600-99BC-5C4F53973824}"/>
              </a:ext>
            </a:extLst>
          </p:cNvPr>
          <p:cNvSpPr>
            <a:spLocks noGrp="1"/>
          </p:cNvSpPr>
          <p:nvPr>
            <p:ph type="body" sz="quarter" idx="20" hasCustomPrompt="1"/>
          </p:nvPr>
        </p:nvSpPr>
        <p:spPr>
          <a:xfrm>
            <a:off x="555625" y="4313239"/>
            <a:ext cx="2555875" cy="1867566"/>
          </a:xfrm>
        </p:spPr>
        <p:txBody>
          <a:bodyPr/>
          <a:lstStyle>
            <a:lvl1pPr marL="0" indent="0">
              <a:buNone/>
              <a:defRPr/>
            </a:lvl1pPr>
          </a:lstStyle>
          <a:p>
            <a:pPr lvl="0"/>
            <a:r>
              <a:rPr lang="cs-CZ" dirty="0"/>
              <a:t>První text</a:t>
            </a:r>
          </a:p>
        </p:txBody>
      </p:sp>
      <p:sp>
        <p:nvSpPr>
          <p:cNvPr id="18" name="Zástupný symbol pro text 3">
            <a:extLst>
              <a:ext uri="{FF2B5EF4-FFF2-40B4-BE49-F238E27FC236}">
                <a16:creationId xmlns:a16="http://schemas.microsoft.com/office/drawing/2014/main" id="{452B7608-4F61-44E9-905F-EE70505C300F}"/>
              </a:ext>
            </a:extLst>
          </p:cNvPr>
          <p:cNvSpPr>
            <a:spLocks noGrp="1"/>
          </p:cNvSpPr>
          <p:nvPr>
            <p:ph type="body" sz="quarter" idx="21" hasCustomPrompt="1"/>
          </p:nvPr>
        </p:nvSpPr>
        <p:spPr>
          <a:xfrm>
            <a:off x="3266329" y="4312635"/>
            <a:ext cx="2555875" cy="1868170"/>
          </a:xfrm>
        </p:spPr>
        <p:txBody>
          <a:bodyPr/>
          <a:lstStyle>
            <a:lvl1pPr marL="0" indent="0">
              <a:buNone/>
              <a:defRPr/>
            </a:lvl1pPr>
          </a:lstStyle>
          <a:p>
            <a:pPr lvl="0"/>
            <a:r>
              <a:rPr lang="cs-CZ" dirty="0"/>
              <a:t>Druhý text</a:t>
            </a:r>
          </a:p>
        </p:txBody>
      </p:sp>
      <p:sp>
        <p:nvSpPr>
          <p:cNvPr id="20" name="Zástupný symbol pro text 3">
            <a:extLst>
              <a:ext uri="{FF2B5EF4-FFF2-40B4-BE49-F238E27FC236}">
                <a16:creationId xmlns:a16="http://schemas.microsoft.com/office/drawing/2014/main" id="{A9694961-1D4B-4475-9E48-A42C702077D8}"/>
              </a:ext>
            </a:extLst>
          </p:cNvPr>
          <p:cNvSpPr>
            <a:spLocks noGrp="1"/>
          </p:cNvSpPr>
          <p:nvPr>
            <p:ph type="body" sz="quarter" idx="22" hasCustomPrompt="1"/>
          </p:nvPr>
        </p:nvSpPr>
        <p:spPr>
          <a:xfrm>
            <a:off x="5977842" y="4312634"/>
            <a:ext cx="2555875" cy="1868170"/>
          </a:xfrm>
        </p:spPr>
        <p:txBody>
          <a:bodyPr/>
          <a:lstStyle>
            <a:lvl1pPr marL="0" indent="0">
              <a:buNone/>
              <a:defRPr/>
            </a:lvl1pPr>
          </a:lstStyle>
          <a:p>
            <a:pPr lvl="0"/>
            <a:r>
              <a:rPr lang="cs-CZ" dirty="0"/>
              <a:t>Třetí text</a:t>
            </a:r>
          </a:p>
        </p:txBody>
      </p:sp>
      <p:cxnSp>
        <p:nvCxnSpPr>
          <p:cNvPr id="10" name="Přímá spojnice 9">
            <a:extLst>
              <a:ext uri="{FF2B5EF4-FFF2-40B4-BE49-F238E27FC236}">
                <a16:creationId xmlns:a16="http://schemas.microsoft.com/office/drawing/2014/main" id="{171D9D79-92EA-4B0D-8D70-6BE34D85F006}"/>
              </a:ext>
            </a:extLst>
          </p:cNvPr>
          <p:cNvCxnSpPr/>
          <p:nvPr/>
        </p:nvCxnSpPr>
        <p:spPr>
          <a:xfrm>
            <a:off x="3198089" y="4312633"/>
            <a:ext cx="0" cy="1836000"/>
          </a:xfrm>
          <a:prstGeom prst="line">
            <a:avLst/>
          </a:prstGeom>
          <a:ln w="12700">
            <a:solidFill>
              <a:srgbClr val="008276"/>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9EC8B389-96FC-47B0-8D2E-ED3E56AECA9E}"/>
              </a:ext>
            </a:extLst>
          </p:cNvPr>
          <p:cNvCxnSpPr/>
          <p:nvPr/>
        </p:nvCxnSpPr>
        <p:spPr>
          <a:xfrm>
            <a:off x="5895829" y="4344804"/>
            <a:ext cx="0" cy="1836000"/>
          </a:xfrm>
          <a:prstGeom prst="line">
            <a:avLst/>
          </a:prstGeom>
          <a:ln w="12700">
            <a:solidFill>
              <a:srgbClr val="008276"/>
            </a:solidFill>
          </a:ln>
        </p:spPr>
        <p:style>
          <a:lnRef idx="1">
            <a:schemeClr val="accent1"/>
          </a:lnRef>
          <a:fillRef idx="0">
            <a:schemeClr val="accent1"/>
          </a:fillRef>
          <a:effectRef idx="0">
            <a:schemeClr val="accent1"/>
          </a:effectRef>
          <a:fontRef idx="minor">
            <a:schemeClr val="tx1"/>
          </a:fontRef>
        </p:style>
      </p:cxnSp>
      <p:pic>
        <p:nvPicPr>
          <p:cNvPr id="22" name="Obrázek 21">
            <a:extLst>
              <a:ext uri="{FF2B5EF4-FFF2-40B4-BE49-F238E27FC236}">
                <a16:creationId xmlns:a16="http://schemas.microsoft.com/office/drawing/2014/main" id="{312025C9-8689-4B48-8F17-3C68DA4CF7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98025"/>
            <a:ext cx="9144000" cy="128015"/>
          </a:xfrm>
          <a:prstGeom prst="rect">
            <a:avLst/>
          </a:prstGeom>
        </p:spPr>
      </p:pic>
      <p:pic>
        <p:nvPicPr>
          <p:cNvPr id="23" name="Obrázek 22">
            <a:extLst>
              <a:ext uri="{FF2B5EF4-FFF2-40B4-BE49-F238E27FC236}">
                <a16:creationId xmlns:a16="http://schemas.microsoft.com/office/drawing/2014/main" id="{FB8D566A-8B04-4DFE-B5E0-C4423183D7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6875" y="485421"/>
            <a:ext cx="2160000" cy="540001"/>
          </a:xfrm>
          <a:prstGeom prst="rect">
            <a:avLst/>
          </a:prstGeom>
        </p:spPr>
      </p:pic>
    </p:spTree>
    <p:extLst>
      <p:ext uri="{BB962C8B-B14F-4D97-AF65-F5344CB8AC3E}">
        <p14:creationId xmlns:p14="http://schemas.microsoft.com/office/powerpoint/2010/main" val="1058393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adpis dvouřadkový a graf">
    <p:spTree>
      <p:nvGrpSpPr>
        <p:cNvPr id="1" name=""/>
        <p:cNvGrpSpPr/>
        <p:nvPr/>
      </p:nvGrpSpPr>
      <p:grpSpPr>
        <a:xfrm>
          <a:off x="0" y="0"/>
          <a:ext cx="0" cy="0"/>
          <a:chOff x="0" y="0"/>
          <a:chExt cx="0" cy="0"/>
        </a:xfrm>
      </p:grpSpPr>
      <p:sp>
        <p:nvSpPr>
          <p:cNvPr id="19" name="Obdélník 18">
            <a:extLst>
              <a:ext uri="{FF2B5EF4-FFF2-40B4-BE49-F238E27FC236}">
                <a16:creationId xmlns:a16="http://schemas.microsoft.com/office/drawing/2014/main" id="{6D773097-E1D1-4068-BFDF-28B0431E804D}"/>
              </a:ext>
            </a:extLst>
          </p:cNvPr>
          <p:cNvSpPr/>
          <p:nvPr/>
        </p:nvSpPr>
        <p:spPr>
          <a:xfrm>
            <a:off x="0" y="0"/>
            <a:ext cx="9180000" cy="1385155"/>
          </a:xfrm>
          <a:prstGeom prst="rect">
            <a:avLst/>
          </a:prstGeom>
          <a:solidFill>
            <a:srgbClr val="008276"/>
          </a:solidFill>
          <a:ln>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385155"/>
          </a:xfrm>
        </p:spPr>
        <p:txBody>
          <a:bodyPr/>
          <a:lstStyle>
            <a:lvl1pPr>
              <a:defRPr/>
            </a:lvl1pPr>
          </a:lstStyle>
          <a:p>
            <a:r>
              <a:rPr lang="cs-CZ" dirty="0"/>
              <a:t>první řádek nadpisu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3"/>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0" y="6478589"/>
            <a:ext cx="5716191" cy="365125"/>
          </a:xfrm>
        </p:spPr>
        <p:txBody>
          <a:bodyPr>
            <a:normAutofit/>
          </a:bodyPr>
          <a:lstStyle>
            <a:lvl1pPr marL="0" indent="0">
              <a:buNone/>
              <a:defRPr sz="1600"/>
            </a:lvl1pPr>
          </a:lstStyle>
          <a:p>
            <a:pPr lvl="0"/>
            <a:r>
              <a:rPr lang="cs-CZ" dirty="0"/>
              <a:t>místo pro poznámku</a:t>
            </a:r>
          </a:p>
        </p:txBody>
      </p:sp>
      <p:sp>
        <p:nvSpPr>
          <p:cNvPr id="11" name="Zástupný symbol pro text 10">
            <a:extLst>
              <a:ext uri="{FF2B5EF4-FFF2-40B4-BE49-F238E27FC236}">
                <a16:creationId xmlns:a16="http://schemas.microsoft.com/office/drawing/2014/main" id="{61BD0127-6D03-4DD7-BD1B-E839F028DB5F}"/>
              </a:ext>
            </a:extLst>
          </p:cNvPr>
          <p:cNvSpPr>
            <a:spLocks noGrp="1"/>
          </p:cNvSpPr>
          <p:nvPr>
            <p:ph type="body" sz="quarter" idx="16" hasCustomPrompt="1"/>
          </p:nvPr>
        </p:nvSpPr>
        <p:spPr>
          <a:xfrm>
            <a:off x="569957" y="871622"/>
            <a:ext cx="5476001" cy="405266"/>
          </a:xfrm>
        </p:spPr>
        <p:txBody>
          <a:bodyPr>
            <a:normAutofit/>
          </a:bodyPr>
          <a:lstStyle>
            <a:lvl1pPr marL="0" indent="0">
              <a:buNone/>
              <a:defRPr sz="2800" b="1">
                <a:solidFill>
                  <a:schemeClr val="bg1"/>
                </a:solidFill>
              </a:defRPr>
            </a:lvl1pPr>
          </a:lstStyle>
          <a:p>
            <a:pPr lvl="0"/>
            <a:r>
              <a:rPr lang="cs-CZ" dirty="0"/>
              <a:t>druhý řádek textu</a:t>
            </a:r>
          </a:p>
        </p:txBody>
      </p:sp>
      <p:sp>
        <p:nvSpPr>
          <p:cNvPr id="3" name="Zástupný symbol pro graf 2">
            <a:extLst>
              <a:ext uri="{FF2B5EF4-FFF2-40B4-BE49-F238E27FC236}">
                <a16:creationId xmlns:a16="http://schemas.microsoft.com/office/drawing/2014/main" id="{39625EF4-0D99-4573-ABCD-83E81C13C3A5}"/>
              </a:ext>
            </a:extLst>
          </p:cNvPr>
          <p:cNvSpPr>
            <a:spLocks noGrp="1"/>
          </p:cNvSpPr>
          <p:nvPr>
            <p:ph type="chart" sz="quarter" idx="17"/>
          </p:nvPr>
        </p:nvSpPr>
        <p:spPr>
          <a:xfrm>
            <a:off x="569913" y="1684338"/>
            <a:ext cx="8004175" cy="4605337"/>
          </a:xfrm>
        </p:spPr>
        <p:txBody>
          <a:bodyPr/>
          <a:lstStyle>
            <a:lvl1pPr marL="0" indent="0">
              <a:buNone/>
              <a:defRPr/>
            </a:lvl1pPr>
          </a:lstStyle>
          <a:p>
            <a:r>
              <a:rPr lang="cs-CZ"/>
              <a:t>Kliknutím na ikonu přidáte graf.</a:t>
            </a:r>
            <a:endParaRPr lang="cs-CZ" dirty="0"/>
          </a:p>
        </p:txBody>
      </p:sp>
      <p:pic>
        <p:nvPicPr>
          <p:cNvPr id="10" name="Obrázek 9">
            <a:extLst>
              <a:ext uri="{FF2B5EF4-FFF2-40B4-BE49-F238E27FC236}">
                <a16:creationId xmlns:a16="http://schemas.microsoft.com/office/drawing/2014/main" id="{02BBCD4E-1929-4BB6-B4D2-8C703C395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98025"/>
            <a:ext cx="9144000" cy="128015"/>
          </a:xfrm>
          <a:prstGeom prst="rect">
            <a:avLst/>
          </a:prstGeom>
        </p:spPr>
      </p:pic>
      <p:pic>
        <p:nvPicPr>
          <p:cNvPr id="12" name="Obrázek 11">
            <a:extLst>
              <a:ext uri="{FF2B5EF4-FFF2-40B4-BE49-F238E27FC236}">
                <a16:creationId xmlns:a16="http://schemas.microsoft.com/office/drawing/2014/main" id="{8F41ACE1-C640-451F-93CF-8AAB4D7F2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6875" y="485421"/>
            <a:ext cx="2160000" cy="540001"/>
          </a:xfrm>
          <a:prstGeom prst="rect">
            <a:avLst/>
          </a:prstGeom>
        </p:spPr>
      </p:pic>
    </p:spTree>
    <p:extLst>
      <p:ext uri="{BB962C8B-B14F-4D97-AF65-F5344CB8AC3E}">
        <p14:creationId xmlns:p14="http://schemas.microsoft.com/office/powerpoint/2010/main" val="15755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adpis dvouřadkový a tabulka">
    <p:spTree>
      <p:nvGrpSpPr>
        <p:cNvPr id="1" name=""/>
        <p:cNvGrpSpPr/>
        <p:nvPr/>
      </p:nvGrpSpPr>
      <p:grpSpPr>
        <a:xfrm>
          <a:off x="0" y="0"/>
          <a:ext cx="0" cy="0"/>
          <a:chOff x="0" y="0"/>
          <a:chExt cx="0" cy="0"/>
        </a:xfrm>
      </p:grpSpPr>
      <p:sp>
        <p:nvSpPr>
          <p:cNvPr id="19" name="Obdélník 18">
            <a:extLst>
              <a:ext uri="{FF2B5EF4-FFF2-40B4-BE49-F238E27FC236}">
                <a16:creationId xmlns:a16="http://schemas.microsoft.com/office/drawing/2014/main" id="{6D773097-E1D1-4068-BFDF-28B0431E804D}"/>
              </a:ext>
            </a:extLst>
          </p:cNvPr>
          <p:cNvSpPr/>
          <p:nvPr/>
        </p:nvSpPr>
        <p:spPr>
          <a:xfrm>
            <a:off x="0" y="0"/>
            <a:ext cx="9180000" cy="1385155"/>
          </a:xfrm>
          <a:prstGeom prst="rect">
            <a:avLst/>
          </a:prstGeom>
          <a:solidFill>
            <a:srgbClr val="008276"/>
          </a:solidFill>
          <a:ln>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385155"/>
          </a:xfrm>
        </p:spPr>
        <p:txBody>
          <a:bodyPr/>
          <a:lstStyle>
            <a:lvl1pPr>
              <a:defRPr/>
            </a:lvl1pPr>
          </a:lstStyle>
          <a:p>
            <a:r>
              <a:rPr lang="cs-CZ" dirty="0"/>
              <a:t>první řádek  nadpisu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3"/>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0" y="6478589"/>
            <a:ext cx="5716191" cy="365125"/>
          </a:xfrm>
        </p:spPr>
        <p:txBody>
          <a:bodyPr>
            <a:normAutofit/>
          </a:bodyPr>
          <a:lstStyle>
            <a:lvl1pPr marL="0" indent="0">
              <a:buNone/>
              <a:defRPr sz="1600"/>
            </a:lvl1pPr>
          </a:lstStyle>
          <a:p>
            <a:pPr lvl="0"/>
            <a:r>
              <a:rPr lang="cs-CZ" dirty="0"/>
              <a:t>místo pro poznámku</a:t>
            </a:r>
          </a:p>
        </p:txBody>
      </p:sp>
      <p:sp>
        <p:nvSpPr>
          <p:cNvPr id="11" name="Zástupný symbol pro text 10">
            <a:extLst>
              <a:ext uri="{FF2B5EF4-FFF2-40B4-BE49-F238E27FC236}">
                <a16:creationId xmlns:a16="http://schemas.microsoft.com/office/drawing/2014/main" id="{61BD0127-6D03-4DD7-BD1B-E839F028DB5F}"/>
              </a:ext>
            </a:extLst>
          </p:cNvPr>
          <p:cNvSpPr>
            <a:spLocks noGrp="1"/>
          </p:cNvSpPr>
          <p:nvPr>
            <p:ph type="body" sz="quarter" idx="16" hasCustomPrompt="1"/>
          </p:nvPr>
        </p:nvSpPr>
        <p:spPr>
          <a:xfrm>
            <a:off x="569957" y="871622"/>
            <a:ext cx="5476001" cy="405266"/>
          </a:xfrm>
        </p:spPr>
        <p:txBody>
          <a:bodyPr>
            <a:normAutofit/>
          </a:bodyPr>
          <a:lstStyle>
            <a:lvl1pPr marL="0" indent="0">
              <a:buNone/>
              <a:defRPr sz="2800" b="1">
                <a:solidFill>
                  <a:schemeClr val="bg1"/>
                </a:solidFill>
              </a:defRPr>
            </a:lvl1pPr>
          </a:lstStyle>
          <a:p>
            <a:pPr lvl="0"/>
            <a:r>
              <a:rPr lang="cs-CZ" dirty="0"/>
              <a:t>druhý řádek textu</a:t>
            </a:r>
          </a:p>
        </p:txBody>
      </p:sp>
      <p:sp>
        <p:nvSpPr>
          <p:cNvPr id="3" name="Zástupný symbol pro tabulku 2">
            <a:extLst>
              <a:ext uri="{FF2B5EF4-FFF2-40B4-BE49-F238E27FC236}">
                <a16:creationId xmlns:a16="http://schemas.microsoft.com/office/drawing/2014/main" id="{243075CB-445F-451D-B78F-591C98050237}"/>
              </a:ext>
            </a:extLst>
          </p:cNvPr>
          <p:cNvSpPr>
            <a:spLocks noGrp="1"/>
          </p:cNvSpPr>
          <p:nvPr>
            <p:ph type="tbl" sz="quarter" idx="17"/>
          </p:nvPr>
        </p:nvSpPr>
        <p:spPr>
          <a:xfrm>
            <a:off x="2815388" y="1744663"/>
            <a:ext cx="5758699" cy="3841144"/>
          </a:xfrm>
        </p:spPr>
        <p:txBody>
          <a:bodyPr>
            <a:normAutofit/>
          </a:bodyPr>
          <a:lstStyle>
            <a:lvl1pPr marL="0" indent="0">
              <a:buNone/>
              <a:defRPr sz="2000" b="1"/>
            </a:lvl1pPr>
          </a:lstStyle>
          <a:p>
            <a:r>
              <a:rPr lang="cs-CZ"/>
              <a:t>Kliknutím na ikonu přidáte tabulku.</a:t>
            </a:r>
            <a:endParaRPr lang="cs-CZ" dirty="0"/>
          </a:p>
        </p:txBody>
      </p:sp>
      <p:sp>
        <p:nvSpPr>
          <p:cNvPr id="5" name="Zástupný symbol pro text 4">
            <a:extLst>
              <a:ext uri="{FF2B5EF4-FFF2-40B4-BE49-F238E27FC236}">
                <a16:creationId xmlns:a16="http://schemas.microsoft.com/office/drawing/2014/main" id="{841296A6-9ACC-42C7-B6BE-AB8D41837E1B}"/>
              </a:ext>
            </a:extLst>
          </p:cNvPr>
          <p:cNvSpPr>
            <a:spLocks noGrp="1"/>
          </p:cNvSpPr>
          <p:nvPr>
            <p:ph type="body" sz="quarter" idx="18" hasCustomPrompt="1"/>
          </p:nvPr>
        </p:nvSpPr>
        <p:spPr>
          <a:xfrm>
            <a:off x="569913" y="5690937"/>
            <a:ext cx="8004175" cy="598738"/>
          </a:xfrm>
        </p:spPr>
        <p:txBody>
          <a:bodyPr>
            <a:normAutofit/>
          </a:bodyPr>
          <a:lstStyle>
            <a:lvl1pPr marL="0" indent="0">
              <a:buNone/>
              <a:defRPr sz="1800"/>
            </a:lvl1pPr>
            <a:lvl2pPr marL="342900" indent="0">
              <a:buNone/>
              <a:defRPr/>
            </a:lvl2pPr>
          </a:lstStyle>
          <a:p>
            <a:pPr lvl="0"/>
            <a:r>
              <a:rPr lang="cs-CZ" dirty="0"/>
              <a:t>Popis tabulky</a:t>
            </a:r>
          </a:p>
        </p:txBody>
      </p:sp>
      <p:pic>
        <p:nvPicPr>
          <p:cNvPr id="12" name="Obrázek 11">
            <a:extLst>
              <a:ext uri="{FF2B5EF4-FFF2-40B4-BE49-F238E27FC236}">
                <a16:creationId xmlns:a16="http://schemas.microsoft.com/office/drawing/2014/main" id="{4D7D2839-C647-4D3B-864E-39146D81B9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98025"/>
            <a:ext cx="9144000" cy="128015"/>
          </a:xfrm>
          <a:prstGeom prst="rect">
            <a:avLst/>
          </a:prstGeom>
        </p:spPr>
      </p:pic>
      <p:pic>
        <p:nvPicPr>
          <p:cNvPr id="13" name="Obrázek 12">
            <a:extLst>
              <a:ext uri="{FF2B5EF4-FFF2-40B4-BE49-F238E27FC236}">
                <a16:creationId xmlns:a16="http://schemas.microsoft.com/office/drawing/2014/main" id="{0C8BC9D6-C0AA-488F-B9DB-80A7D07B30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6875" y="485421"/>
            <a:ext cx="2160000" cy="540001"/>
          </a:xfrm>
          <a:prstGeom prst="rect">
            <a:avLst/>
          </a:prstGeom>
        </p:spPr>
      </p:pic>
    </p:spTree>
    <p:extLst>
      <p:ext uri="{BB962C8B-B14F-4D97-AF65-F5344CB8AC3E}">
        <p14:creationId xmlns:p14="http://schemas.microsoft.com/office/powerpoint/2010/main" val="396281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C41B7A3-1625-4A50-AEAD-39F18A946597}"/>
              </a:ext>
            </a:extLst>
          </p:cNvPr>
          <p:cNvSpPr>
            <a:spLocks noGrp="1"/>
          </p:cNvSpPr>
          <p:nvPr>
            <p:ph type="title"/>
          </p:nvPr>
        </p:nvSpPr>
        <p:spPr>
          <a:xfrm>
            <a:off x="0" y="1"/>
            <a:ext cx="9144000" cy="1555844"/>
          </a:xfrm>
          <a:prstGeom prst="rect">
            <a:avLst/>
          </a:prstGeom>
          <a:noFill/>
          <a:ln>
            <a:noFill/>
          </a:ln>
        </p:spPr>
        <p:txBody>
          <a:bodyPr vert="horz" lIns="91440" tIns="45720" rIns="91440" bIns="45720" rtlCol="0" anchor="ctr">
            <a:normAutofit/>
          </a:bodyPr>
          <a:lstStyle/>
          <a:p>
            <a:r>
              <a:rPr lang="cs-CZ" dirty="0"/>
              <a:t>Kliknutím lze upravit styl.</a:t>
            </a:r>
          </a:p>
        </p:txBody>
      </p:sp>
      <p:sp>
        <p:nvSpPr>
          <p:cNvPr id="3" name="Zástupný symbol pro text 2">
            <a:extLst>
              <a:ext uri="{FF2B5EF4-FFF2-40B4-BE49-F238E27FC236}">
                <a16:creationId xmlns:a16="http://schemas.microsoft.com/office/drawing/2014/main" id="{F2A020AA-ECC7-4474-B826-21223D6C41CC}"/>
              </a:ext>
            </a:extLst>
          </p:cNvPr>
          <p:cNvSpPr>
            <a:spLocks noGrp="1"/>
          </p:cNvSpPr>
          <p:nvPr>
            <p:ph type="body" idx="1"/>
          </p:nvPr>
        </p:nvSpPr>
        <p:spPr>
          <a:xfrm>
            <a:off x="542499" y="1774210"/>
            <a:ext cx="8167333" cy="4580172"/>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p:txBody>
      </p:sp>
      <p:sp>
        <p:nvSpPr>
          <p:cNvPr id="6" name="Zástupný symbol pro číslo snímku 5">
            <a:extLst>
              <a:ext uri="{FF2B5EF4-FFF2-40B4-BE49-F238E27FC236}">
                <a16:creationId xmlns:a16="http://schemas.microsoft.com/office/drawing/2014/main" id="{6B52E7AF-D4B8-4711-9A70-4E416AD504E6}"/>
              </a:ext>
            </a:extLst>
          </p:cNvPr>
          <p:cNvSpPr>
            <a:spLocks noGrp="1"/>
          </p:cNvSpPr>
          <p:nvPr>
            <p:ph type="sldNum" sz="quarter" idx="4"/>
          </p:nvPr>
        </p:nvSpPr>
        <p:spPr>
          <a:xfrm>
            <a:off x="6652431" y="6479183"/>
            <a:ext cx="2057400" cy="365125"/>
          </a:xfrm>
          <a:prstGeom prst="rect">
            <a:avLst/>
          </a:prstGeom>
        </p:spPr>
        <p:txBody>
          <a:bodyPr vert="horz" lIns="91440" tIns="45720" rIns="91440" bIns="45720" rtlCol="0" anchor="ctr"/>
          <a:lstStyle>
            <a:lvl1pPr algn="r">
              <a:defRPr sz="1600">
                <a:solidFill>
                  <a:srgbClr val="008276"/>
                </a:solidFill>
              </a:defRPr>
            </a:lvl1pPr>
          </a:lstStyle>
          <a:p>
            <a:fld id="{D83BD07D-5885-48DF-B570-0C7EF7FA7CBC}" type="slidenum">
              <a:rPr lang="cs-CZ" smtClean="0"/>
              <a:pPr/>
              <a:t>‹#›</a:t>
            </a:fld>
            <a:endParaRPr lang="cs-CZ"/>
          </a:p>
        </p:txBody>
      </p:sp>
      <p:cxnSp>
        <p:nvCxnSpPr>
          <p:cNvPr id="9" name="Přímá spojnice 8">
            <a:extLst>
              <a:ext uri="{FF2B5EF4-FFF2-40B4-BE49-F238E27FC236}">
                <a16:creationId xmlns:a16="http://schemas.microsoft.com/office/drawing/2014/main" id="{20A03B06-45A5-4573-A15C-112DB4EA109A}"/>
              </a:ext>
            </a:extLst>
          </p:cNvPr>
          <p:cNvCxnSpPr>
            <a:cxnSpLocks/>
          </p:cNvCxnSpPr>
          <p:nvPr/>
        </p:nvCxnSpPr>
        <p:spPr>
          <a:xfrm>
            <a:off x="-30707" y="6354387"/>
            <a:ext cx="9207000" cy="0"/>
          </a:xfrm>
          <a:prstGeom prst="line">
            <a:avLst/>
          </a:prstGeom>
          <a:ln w="28575">
            <a:solidFill>
              <a:srgbClr val="0082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65193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Lst>
  <p:hf hdr="0" ftr="0" dt="0"/>
  <p:txStyles>
    <p:titleStyle>
      <a:lvl1pPr marL="542925" indent="0" algn="l" defTabSz="685800" rtl="0" eaLnBrk="1" latinLnBrk="0" hangingPunct="1">
        <a:lnSpc>
          <a:spcPct val="90000"/>
        </a:lnSpc>
        <a:spcBef>
          <a:spcPct val="0"/>
        </a:spcBef>
        <a:buNone/>
        <a:defRPr sz="3000" b="1" i="0" kern="1200" cap="all" baseline="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008276"/>
        </a:buClr>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8276"/>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eso.ochrance.cz/Nalezene/Edit/3806"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nalus.usoud.cz/" TargetMode="External"/><Relationship Id="rId2" Type="http://schemas.openxmlformats.org/officeDocument/2006/relationships/hyperlink" Target="http://www.nssoud.cz/" TargetMode="External"/><Relationship Id="rId1" Type="http://schemas.openxmlformats.org/officeDocument/2006/relationships/slideLayout" Target="../slideLayouts/slideLayout2.xml"/><Relationship Id="rId5" Type="http://schemas.openxmlformats.org/officeDocument/2006/relationships/hyperlink" Target="https://pixabay.com/cs" TargetMode="External"/><Relationship Id="rId4" Type="http://schemas.openxmlformats.org/officeDocument/2006/relationships/hyperlink" Target="http://eso.ochrance.c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029154-D157-4F9F-AE4C-C3C312A5E2DB}"/>
              </a:ext>
            </a:extLst>
          </p:cNvPr>
          <p:cNvSpPr>
            <a:spLocks noGrp="1"/>
          </p:cNvSpPr>
          <p:nvPr>
            <p:ph type="ctrTitle"/>
          </p:nvPr>
        </p:nvSpPr>
        <p:spPr/>
        <p:txBody>
          <a:bodyPr/>
          <a:lstStyle/>
          <a:p>
            <a:r>
              <a:rPr lang="cs-CZ" dirty="0"/>
              <a:t>Správa MÍSTNÍCH POPLATKŮ</a:t>
            </a:r>
          </a:p>
        </p:txBody>
      </p:sp>
      <p:sp>
        <p:nvSpPr>
          <p:cNvPr id="3" name="Podnadpis 2">
            <a:extLst>
              <a:ext uri="{FF2B5EF4-FFF2-40B4-BE49-F238E27FC236}">
                <a16:creationId xmlns:a16="http://schemas.microsoft.com/office/drawing/2014/main" id="{1E27DB6C-1ACF-4013-A9E4-BF7E72D9E518}"/>
              </a:ext>
            </a:extLst>
          </p:cNvPr>
          <p:cNvSpPr>
            <a:spLocks noGrp="1"/>
          </p:cNvSpPr>
          <p:nvPr>
            <p:ph type="subTitle" idx="1"/>
          </p:nvPr>
        </p:nvSpPr>
        <p:spPr/>
        <p:txBody>
          <a:bodyPr/>
          <a:lstStyle/>
          <a:p>
            <a:r>
              <a:rPr lang="cs-CZ" dirty="0"/>
              <a:t>Právní úprava</a:t>
            </a:r>
          </a:p>
          <a:p>
            <a:r>
              <a:rPr lang="cs-CZ" dirty="0"/>
              <a:t>postřehy z činnosti ombudsmana</a:t>
            </a:r>
          </a:p>
        </p:txBody>
      </p:sp>
      <p:sp>
        <p:nvSpPr>
          <p:cNvPr id="4" name="Zástupný symbol pro text 3">
            <a:extLst>
              <a:ext uri="{FF2B5EF4-FFF2-40B4-BE49-F238E27FC236}">
                <a16:creationId xmlns:a16="http://schemas.microsoft.com/office/drawing/2014/main" id="{6FF9B8F2-02D4-49C6-947A-DE6B32115170}"/>
              </a:ext>
            </a:extLst>
          </p:cNvPr>
          <p:cNvSpPr>
            <a:spLocks noGrp="1"/>
          </p:cNvSpPr>
          <p:nvPr>
            <p:ph type="body" sz="quarter" idx="10"/>
          </p:nvPr>
        </p:nvSpPr>
        <p:spPr>
          <a:xfrm>
            <a:off x="5930781" y="486697"/>
            <a:ext cx="2770887" cy="502777"/>
          </a:xfrm>
        </p:spPr>
        <p:txBody>
          <a:bodyPr/>
          <a:lstStyle/>
          <a:p>
            <a:r>
              <a:rPr lang="cs-CZ" dirty="0"/>
              <a:t>Mgr. </a:t>
            </a:r>
            <a:r>
              <a:rPr lang="cs-CZ" dirty="0" smtClean="0"/>
              <a:t>Ing. </a:t>
            </a:r>
            <a:r>
              <a:rPr lang="cs-CZ" dirty="0"/>
              <a:t>Radka Malinová</a:t>
            </a:r>
          </a:p>
          <a:p>
            <a:r>
              <a:rPr lang="cs-CZ" dirty="0"/>
              <a:t>Mgr. Jan Ščučka</a:t>
            </a:r>
          </a:p>
        </p:txBody>
      </p:sp>
      <p:pic>
        <p:nvPicPr>
          <p:cNvPr id="9" name="Zástupný symbol obrázku 8">
            <a:extLst>
              <a:ext uri="{FF2B5EF4-FFF2-40B4-BE49-F238E27FC236}">
                <a16:creationId xmlns:a16="http://schemas.microsoft.com/office/drawing/2014/main" id="{1D9ABF97-777C-4C49-B5E0-3D0C40002137}"/>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val="0"/>
              </a:ext>
            </a:extLst>
          </a:blip>
          <a:srcRect l="-1307" t="13233" r="1307" b="9812"/>
          <a:stretch/>
        </p:blipFill>
        <p:spPr>
          <a:xfrm>
            <a:off x="0" y="2920409"/>
            <a:ext cx="4338084" cy="2225749"/>
          </a:xfrm>
        </p:spPr>
      </p:pic>
      <p:pic>
        <p:nvPicPr>
          <p:cNvPr id="6" name="Zástupný symbol pro obrázek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13490" b="13490"/>
          <a:stretch>
            <a:fillRect/>
          </a:stretch>
        </p:blipFill>
        <p:spPr>
          <a:xfrm>
            <a:off x="4420555" y="2917326"/>
            <a:ext cx="4583768" cy="2232000"/>
          </a:xfrm>
        </p:spPr>
      </p:pic>
      <p:sp>
        <p:nvSpPr>
          <p:cNvPr id="7" name="Zástupný symbol pro text 6">
            <a:extLst>
              <a:ext uri="{FF2B5EF4-FFF2-40B4-BE49-F238E27FC236}">
                <a16:creationId xmlns:a16="http://schemas.microsoft.com/office/drawing/2014/main" id="{AFF1EB3C-17A2-477F-B6CA-C4DBEFC228D9}"/>
              </a:ext>
            </a:extLst>
          </p:cNvPr>
          <p:cNvSpPr>
            <a:spLocks noGrp="1"/>
          </p:cNvSpPr>
          <p:nvPr>
            <p:ph type="body" sz="quarter" idx="13"/>
          </p:nvPr>
        </p:nvSpPr>
        <p:spPr/>
        <p:txBody>
          <a:bodyPr/>
          <a:lstStyle/>
          <a:p>
            <a:r>
              <a:rPr lang="cs-CZ" dirty="0" smtClean="0"/>
              <a:t>2021</a:t>
            </a:r>
            <a:endParaRPr lang="cs-CZ" dirty="0"/>
          </a:p>
        </p:txBody>
      </p:sp>
    </p:spTree>
    <p:extLst>
      <p:ext uri="{BB962C8B-B14F-4D97-AF65-F5344CB8AC3E}">
        <p14:creationId xmlns:p14="http://schemas.microsoft.com/office/powerpoint/2010/main" val="183456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4CA844-EFBB-4C60-A9A7-B3B0BAB04FF1}"/>
              </a:ext>
            </a:extLst>
          </p:cNvPr>
          <p:cNvSpPr>
            <a:spLocks noGrp="1"/>
          </p:cNvSpPr>
          <p:nvPr>
            <p:ph type="title"/>
          </p:nvPr>
        </p:nvSpPr>
        <p:spPr/>
        <p:txBody>
          <a:bodyPr/>
          <a:lstStyle/>
          <a:p>
            <a:r>
              <a:rPr lang="cs-CZ" dirty="0"/>
              <a:t>Veřejný ochránce práv</a:t>
            </a:r>
          </a:p>
        </p:txBody>
      </p:sp>
      <p:sp>
        <p:nvSpPr>
          <p:cNvPr id="3" name="Zástupný symbol pro text 2">
            <a:extLst>
              <a:ext uri="{FF2B5EF4-FFF2-40B4-BE49-F238E27FC236}">
                <a16:creationId xmlns:a16="http://schemas.microsoft.com/office/drawing/2014/main" id="{B7BC537C-3750-4AE6-BD9F-089D78FDDB6E}"/>
              </a:ext>
            </a:extLst>
          </p:cNvPr>
          <p:cNvSpPr>
            <a:spLocks noGrp="1"/>
          </p:cNvSpPr>
          <p:nvPr>
            <p:ph type="body" sz="quarter" idx="15"/>
          </p:nvPr>
        </p:nvSpPr>
        <p:spPr/>
        <p:txBody>
          <a:bodyPr/>
          <a:lstStyle/>
          <a:p>
            <a:r>
              <a:rPr lang="cs-CZ" b="1" dirty="0"/>
              <a:t>Právní úprava místních poplatků</a:t>
            </a:r>
            <a:endParaRPr lang="cs-CZ" dirty="0"/>
          </a:p>
        </p:txBody>
      </p:sp>
    </p:spTree>
    <p:extLst>
      <p:ext uri="{BB962C8B-B14F-4D97-AF65-F5344CB8AC3E}">
        <p14:creationId xmlns:p14="http://schemas.microsoft.com/office/powerpoint/2010/main" val="2477369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9279EB94-4B2F-4A18-A4A6-3B7FDF80E484}"/>
              </a:ext>
            </a:extLst>
          </p:cNvPr>
          <p:cNvSpPr>
            <a:spLocks noGrp="1"/>
          </p:cNvSpPr>
          <p:nvPr>
            <p:ph type="body" sz="quarter" idx="13"/>
          </p:nvPr>
        </p:nvSpPr>
        <p:spPr>
          <a:xfrm>
            <a:off x="6414041" y="1712763"/>
            <a:ext cx="2160000" cy="2160000"/>
          </a:xfrm>
        </p:spPr>
        <p:txBody>
          <a:bodyPr/>
          <a:lstStyle/>
          <a:p>
            <a:r>
              <a:rPr lang="cs-CZ" dirty="0"/>
              <a:t>Dva základní zákony</a:t>
            </a:r>
          </a:p>
        </p:txBody>
      </p:sp>
      <p:sp>
        <p:nvSpPr>
          <p:cNvPr id="3" name="Nadpis 2">
            <a:extLst>
              <a:ext uri="{FF2B5EF4-FFF2-40B4-BE49-F238E27FC236}">
                <a16:creationId xmlns:a16="http://schemas.microsoft.com/office/drawing/2014/main" id="{D4604E82-9051-406A-B2AE-42D9F7118656}"/>
              </a:ext>
            </a:extLst>
          </p:cNvPr>
          <p:cNvSpPr>
            <a:spLocks noGrp="1"/>
          </p:cNvSpPr>
          <p:nvPr>
            <p:ph type="title"/>
          </p:nvPr>
        </p:nvSpPr>
        <p:spPr/>
        <p:txBody>
          <a:bodyPr/>
          <a:lstStyle/>
          <a:p>
            <a:r>
              <a:rPr lang="cs-CZ" dirty="0"/>
              <a:t>Právní úprava</a:t>
            </a:r>
          </a:p>
        </p:txBody>
      </p:sp>
      <p:sp>
        <p:nvSpPr>
          <p:cNvPr id="4" name="Zástupný symbol pro obsah 3">
            <a:extLst>
              <a:ext uri="{FF2B5EF4-FFF2-40B4-BE49-F238E27FC236}">
                <a16:creationId xmlns:a16="http://schemas.microsoft.com/office/drawing/2014/main" id="{E8982A69-EA2C-47A2-B01C-3A9863D9E348}"/>
              </a:ext>
            </a:extLst>
          </p:cNvPr>
          <p:cNvSpPr>
            <a:spLocks noGrp="1"/>
          </p:cNvSpPr>
          <p:nvPr>
            <p:ph idx="1"/>
          </p:nvPr>
        </p:nvSpPr>
        <p:spPr/>
        <p:txBody>
          <a:bodyPr/>
          <a:lstStyle/>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cs-CZ" sz="2800" b="1" dirty="0"/>
              <a:t>zákon</a:t>
            </a:r>
            <a:r>
              <a:rPr lang="cs-CZ" sz="2000" dirty="0"/>
              <a:t> </a:t>
            </a:r>
            <a:r>
              <a:rPr lang="cs-CZ" sz="2800" b="1" dirty="0"/>
              <a:t>o místních poplatcích (ZMP)</a:t>
            </a:r>
          </a:p>
          <a:p>
            <a:pPr marL="342900" indent="-342900">
              <a:buFont typeface="Arial" panose="020B0604020202020204" pitchFamily="34" charset="0"/>
              <a:buChar char="•"/>
            </a:pPr>
            <a:r>
              <a:rPr lang="cs-CZ" sz="2800" b="1" dirty="0"/>
              <a:t>daňový řád (DŘ)</a:t>
            </a:r>
          </a:p>
        </p:txBody>
      </p:sp>
      <p:sp>
        <p:nvSpPr>
          <p:cNvPr id="5" name="Zástupný symbol pro číslo snímku 4">
            <a:extLst>
              <a:ext uri="{FF2B5EF4-FFF2-40B4-BE49-F238E27FC236}">
                <a16:creationId xmlns:a16="http://schemas.microsoft.com/office/drawing/2014/main" id="{5D072BD9-4A5F-4331-8538-368C884C6D04}"/>
              </a:ext>
            </a:extLst>
          </p:cNvPr>
          <p:cNvSpPr>
            <a:spLocks noGrp="1"/>
          </p:cNvSpPr>
          <p:nvPr>
            <p:ph type="sldNum" sz="quarter" idx="12"/>
          </p:nvPr>
        </p:nvSpPr>
        <p:spPr/>
        <p:txBody>
          <a:bodyPr/>
          <a:lstStyle/>
          <a:p>
            <a:fld id="{D83BD07D-5885-48DF-B570-0C7EF7FA7CBC}" type="slidenum">
              <a:rPr lang="cs-CZ" smtClean="0"/>
              <a:pPr/>
              <a:t>11</a:t>
            </a:fld>
            <a:endParaRPr lang="cs-CZ"/>
          </a:p>
        </p:txBody>
      </p:sp>
      <p:sp>
        <p:nvSpPr>
          <p:cNvPr id="7" name="Zástupný symbol pro text 6">
            <a:extLst>
              <a:ext uri="{FF2B5EF4-FFF2-40B4-BE49-F238E27FC236}">
                <a16:creationId xmlns:a16="http://schemas.microsoft.com/office/drawing/2014/main" id="{21B828F1-9931-4C60-BBDD-D626BC2D26A1}"/>
              </a:ext>
            </a:extLst>
          </p:cNvPr>
          <p:cNvSpPr>
            <a:spLocks noGrp="1"/>
          </p:cNvSpPr>
          <p:nvPr>
            <p:ph type="body" sz="quarter" idx="14"/>
          </p:nvPr>
        </p:nvSpPr>
        <p:spPr>
          <a:xfrm>
            <a:off x="628650" y="6478589"/>
            <a:ext cx="5716191" cy="365125"/>
          </a:xfrm>
        </p:spPr>
        <p:txBody>
          <a:bodyPr>
            <a:normAutofit fontScale="92500" lnSpcReduction="10000"/>
          </a:bodyPr>
          <a:lstStyle/>
          <a:p>
            <a:endParaRPr lang="cs-CZ" dirty="0"/>
          </a:p>
        </p:txBody>
      </p:sp>
    </p:spTree>
    <p:extLst>
      <p:ext uri="{BB962C8B-B14F-4D97-AF65-F5344CB8AC3E}">
        <p14:creationId xmlns:p14="http://schemas.microsoft.com/office/powerpoint/2010/main" val="2770471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a:extLst>
              <a:ext uri="{FF2B5EF4-FFF2-40B4-BE49-F238E27FC236}">
                <a16:creationId xmlns:a16="http://schemas.microsoft.com/office/drawing/2014/main" id="{13C2407C-1F76-4A92-AC67-32D31CFB8260}"/>
              </a:ext>
            </a:extLst>
          </p:cNvPr>
          <p:cNvSpPr>
            <a:spLocks noGrp="1"/>
          </p:cNvSpPr>
          <p:nvPr>
            <p:ph type="title"/>
          </p:nvPr>
        </p:nvSpPr>
        <p:spPr/>
        <p:txBody>
          <a:bodyPr/>
          <a:lstStyle/>
          <a:p>
            <a:r>
              <a:rPr lang="cs-CZ" dirty="0"/>
              <a:t>JAK NA POPLATKY</a:t>
            </a:r>
          </a:p>
        </p:txBody>
      </p:sp>
      <p:sp>
        <p:nvSpPr>
          <p:cNvPr id="9" name="Zástupný symbol pro obsah 8">
            <a:extLst>
              <a:ext uri="{FF2B5EF4-FFF2-40B4-BE49-F238E27FC236}">
                <a16:creationId xmlns:a16="http://schemas.microsoft.com/office/drawing/2014/main" id="{6D3945CF-CBB6-426C-BEA1-91A73078E6B7}"/>
              </a:ext>
            </a:extLst>
          </p:cNvPr>
          <p:cNvSpPr>
            <a:spLocks noGrp="1"/>
          </p:cNvSpPr>
          <p:nvPr>
            <p:ph idx="1"/>
          </p:nvPr>
        </p:nvSpPr>
        <p:spPr/>
        <p:txBody>
          <a:bodyPr/>
          <a:lstStyle/>
          <a:p>
            <a:r>
              <a:rPr lang="cs-CZ" sz="2800" b="1" dirty="0"/>
              <a:t>Základní prvky poplatku:</a:t>
            </a:r>
          </a:p>
          <a:p>
            <a:pPr marL="342900" indent="-342900">
              <a:buFont typeface="Arial" panose="020B0604020202020204" pitchFamily="34" charset="0"/>
              <a:buChar char="•"/>
            </a:pPr>
            <a:r>
              <a:rPr lang="cs-CZ" dirty="0"/>
              <a:t>Předmět poplatku – co zpoplatnit můžeme a co ne</a:t>
            </a:r>
          </a:p>
          <a:p>
            <a:pPr marL="342900" indent="-342900">
              <a:buFont typeface="Arial" panose="020B0604020202020204" pitchFamily="34" charset="0"/>
              <a:buChar char="•"/>
            </a:pPr>
            <a:r>
              <a:rPr lang="cs-CZ" dirty="0"/>
              <a:t>Subjekt poplatku – kdo to zaplatí</a:t>
            </a:r>
          </a:p>
          <a:p>
            <a:pPr marL="342900" indent="-342900">
              <a:buFont typeface="Arial" panose="020B0604020202020204" pitchFamily="34" charset="0"/>
              <a:buChar char="•"/>
            </a:pPr>
            <a:r>
              <a:rPr lang="cs-CZ" dirty="0"/>
              <a:t>Základ a sazba poplatku – kolik zaplatí</a:t>
            </a:r>
          </a:p>
        </p:txBody>
      </p:sp>
      <p:sp>
        <p:nvSpPr>
          <p:cNvPr id="5" name="Zástupný symbol pro číslo snímku 4">
            <a:extLst>
              <a:ext uri="{FF2B5EF4-FFF2-40B4-BE49-F238E27FC236}">
                <a16:creationId xmlns:a16="http://schemas.microsoft.com/office/drawing/2014/main" id="{E75C0D6F-5727-4FCC-885C-96D51AFA1845}"/>
              </a:ext>
            </a:extLst>
          </p:cNvPr>
          <p:cNvSpPr>
            <a:spLocks noGrp="1"/>
          </p:cNvSpPr>
          <p:nvPr>
            <p:ph type="sldNum" sz="quarter" idx="12"/>
          </p:nvPr>
        </p:nvSpPr>
        <p:spPr/>
        <p:txBody>
          <a:bodyPr/>
          <a:lstStyle/>
          <a:p>
            <a:fld id="{D83BD07D-5885-48DF-B570-0C7EF7FA7CBC}" type="slidenum">
              <a:rPr lang="cs-CZ" smtClean="0"/>
              <a:pPr/>
              <a:t>12</a:t>
            </a:fld>
            <a:endParaRPr lang="cs-CZ"/>
          </a:p>
        </p:txBody>
      </p:sp>
      <p:sp>
        <p:nvSpPr>
          <p:cNvPr id="11" name="Obdélník 10">
            <a:extLst>
              <a:ext uri="{FF2B5EF4-FFF2-40B4-BE49-F238E27FC236}">
                <a16:creationId xmlns:a16="http://schemas.microsoft.com/office/drawing/2014/main" id="{19651398-9515-48AB-9676-5D8A1AB03500}"/>
              </a:ext>
            </a:extLst>
          </p:cNvPr>
          <p:cNvSpPr/>
          <p:nvPr/>
        </p:nvSpPr>
        <p:spPr>
          <a:xfrm>
            <a:off x="863600" y="3949700"/>
            <a:ext cx="2222500" cy="1536700"/>
          </a:xfrm>
          <a:prstGeom prst="rect">
            <a:avLst/>
          </a:prstGeom>
          <a:solidFill>
            <a:srgbClr val="AFC3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a:t>CO?</a:t>
            </a:r>
          </a:p>
        </p:txBody>
      </p:sp>
      <p:sp>
        <p:nvSpPr>
          <p:cNvPr id="12" name="Obdélník 11">
            <a:extLst>
              <a:ext uri="{FF2B5EF4-FFF2-40B4-BE49-F238E27FC236}">
                <a16:creationId xmlns:a16="http://schemas.microsoft.com/office/drawing/2014/main" id="{160BABA1-57AD-44A0-94D0-3EEFC1F06AC8}"/>
              </a:ext>
            </a:extLst>
          </p:cNvPr>
          <p:cNvSpPr/>
          <p:nvPr/>
        </p:nvSpPr>
        <p:spPr>
          <a:xfrm>
            <a:off x="3321050" y="3949700"/>
            <a:ext cx="2222500" cy="1536700"/>
          </a:xfrm>
          <a:prstGeom prst="rect">
            <a:avLst/>
          </a:prstGeom>
          <a:solidFill>
            <a:srgbClr val="AA05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a:t>KDO?</a:t>
            </a:r>
          </a:p>
        </p:txBody>
      </p:sp>
      <p:sp>
        <p:nvSpPr>
          <p:cNvPr id="13" name="Obdélník 12">
            <a:extLst>
              <a:ext uri="{FF2B5EF4-FFF2-40B4-BE49-F238E27FC236}">
                <a16:creationId xmlns:a16="http://schemas.microsoft.com/office/drawing/2014/main" id="{FC34A69C-456D-442B-BFDE-9178F58FC110}"/>
              </a:ext>
            </a:extLst>
          </p:cNvPr>
          <p:cNvSpPr/>
          <p:nvPr/>
        </p:nvSpPr>
        <p:spPr>
          <a:xfrm>
            <a:off x="5778500" y="3949700"/>
            <a:ext cx="2222500" cy="1536700"/>
          </a:xfrm>
          <a:prstGeom prst="rect">
            <a:avLst/>
          </a:prstGeom>
          <a:solidFill>
            <a:srgbClr val="005F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a:t>KOLIK?</a:t>
            </a:r>
          </a:p>
        </p:txBody>
      </p:sp>
    </p:spTree>
    <p:extLst>
      <p:ext uri="{BB962C8B-B14F-4D97-AF65-F5344CB8AC3E}">
        <p14:creationId xmlns:p14="http://schemas.microsoft.com/office/powerpoint/2010/main" val="1225349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B7FF34-DD50-4352-A86F-EFA6984E1843}"/>
              </a:ext>
            </a:extLst>
          </p:cNvPr>
          <p:cNvSpPr>
            <a:spLocks noGrp="1"/>
          </p:cNvSpPr>
          <p:nvPr>
            <p:ph type="title"/>
          </p:nvPr>
        </p:nvSpPr>
        <p:spPr/>
        <p:txBody>
          <a:bodyPr/>
          <a:lstStyle/>
          <a:p>
            <a:r>
              <a:rPr lang="cs-CZ" dirty="0"/>
              <a:t>Druhy místních poplatkŮ</a:t>
            </a:r>
          </a:p>
        </p:txBody>
      </p:sp>
      <p:sp>
        <p:nvSpPr>
          <p:cNvPr id="3" name="Zástupný symbol pro číslo snímku 2">
            <a:extLst>
              <a:ext uri="{FF2B5EF4-FFF2-40B4-BE49-F238E27FC236}">
                <a16:creationId xmlns:a16="http://schemas.microsoft.com/office/drawing/2014/main" id="{65F857CD-05A8-48F7-88A7-40B4D478B580}"/>
              </a:ext>
            </a:extLst>
          </p:cNvPr>
          <p:cNvSpPr>
            <a:spLocks noGrp="1"/>
          </p:cNvSpPr>
          <p:nvPr>
            <p:ph type="sldNum" sz="quarter" idx="12"/>
          </p:nvPr>
        </p:nvSpPr>
        <p:spPr/>
        <p:txBody>
          <a:bodyPr/>
          <a:lstStyle/>
          <a:p>
            <a:fld id="{D83BD07D-5885-48DF-B570-0C7EF7FA7CBC}" type="slidenum">
              <a:rPr lang="cs-CZ" smtClean="0"/>
              <a:pPr/>
              <a:t>13</a:t>
            </a:fld>
            <a:endParaRPr lang="cs-CZ" dirty="0"/>
          </a:p>
        </p:txBody>
      </p:sp>
      <p:sp>
        <p:nvSpPr>
          <p:cNvPr id="5" name="Zástupný symbol pro text 4">
            <a:extLst>
              <a:ext uri="{FF2B5EF4-FFF2-40B4-BE49-F238E27FC236}">
                <a16:creationId xmlns:a16="http://schemas.microsoft.com/office/drawing/2014/main" id="{BC3E4E57-2349-4A94-AD8F-F6DFEEEA1CA2}"/>
              </a:ext>
            </a:extLst>
          </p:cNvPr>
          <p:cNvSpPr>
            <a:spLocks noGrp="1"/>
          </p:cNvSpPr>
          <p:nvPr>
            <p:ph type="body" sz="quarter" idx="16"/>
          </p:nvPr>
        </p:nvSpPr>
        <p:spPr/>
        <p:txBody>
          <a:bodyPr>
            <a:normAutofit fontScale="92500" lnSpcReduction="20000"/>
          </a:bodyPr>
          <a:lstStyle/>
          <a:p>
            <a:r>
              <a:rPr lang="cs-CZ" dirty="0"/>
              <a:t>§ 1</a:t>
            </a:r>
          </a:p>
        </p:txBody>
      </p:sp>
      <p:graphicFrame>
        <p:nvGraphicFramePr>
          <p:cNvPr id="8" name="Zástupný symbol pro tabulku 7">
            <a:extLst>
              <a:ext uri="{FF2B5EF4-FFF2-40B4-BE49-F238E27FC236}">
                <a16:creationId xmlns:a16="http://schemas.microsoft.com/office/drawing/2014/main" id="{1DCAB2F2-A6DE-4D8D-B436-B3BCE687AE4E}"/>
              </a:ext>
            </a:extLst>
          </p:cNvPr>
          <p:cNvGraphicFramePr>
            <a:graphicFrameLocks noGrp="1"/>
          </p:cNvGraphicFramePr>
          <p:nvPr>
            <p:ph type="tbl" sz="quarter" idx="17"/>
            <p:extLst>
              <p:ext uri="{D42A27DB-BD31-4B8C-83A1-F6EECF244321}">
                <p14:modId xmlns:p14="http://schemas.microsoft.com/office/powerpoint/2010/main" val="1507460931"/>
              </p:ext>
            </p:extLst>
          </p:nvPr>
        </p:nvGraphicFramePr>
        <p:xfrm>
          <a:off x="582507" y="1644900"/>
          <a:ext cx="8324425" cy="4494149"/>
        </p:xfrm>
        <a:graphic>
          <a:graphicData uri="http://schemas.openxmlformats.org/drawingml/2006/table">
            <a:tbl>
              <a:tblPr firstRow="1" bandRow="1">
                <a:tableStyleId>{5C22544A-7EE6-4342-B048-85BDC9FD1C3A}</a:tableStyleId>
              </a:tblPr>
              <a:tblGrid>
                <a:gridCol w="1206390">
                  <a:extLst>
                    <a:ext uri="{9D8B030D-6E8A-4147-A177-3AD203B41FA5}">
                      <a16:colId xmlns:a16="http://schemas.microsoft.com/office/drawing/2014/main" val="1950117635"/>
                    </a:ext>
                  </a:extLst>
                </a:gridCol>
                <a:gridCol w="7118035">
                  <a:extLst>
                    <a:ext uri="{9D8B030D-6E8A-4147-A177-3AD203B41FA5}">
                      <a16:colId xmlns:a16="http://schemas.microsoft.com/office/drawing/2014/main" val="3439784543"/>
                    </a:ext>
                  </a:extLst>
                </a:gridCol>
              </a:tblGrid>
              <a:tr h="424307">
                <a:tc>
                  <a:txBody>
                    <a:bodyPr/>
                    <a:lstStyle/>
                    <a:p>
                      <a:pPr algn="just">
                        <a:lnSpc>
                          <a:spcPct val="107000"/>
                        </a:lnSpc>
                        <a:spcAft>
                          <a:spcPts val="0"/>
                        </a:spcAft>
                      </a:pPr>
                      <a:r>
                        <a:rPr lang="cs-CZ" sz="2400" dirty="0">
                          <a:effectLst/>
                          <a:latin typeface="+mn-lt"/>
                          <a:ea typeface="+mn-ea"/>
                          <a:cs typeface="+mn-cs"/>
                        </a:rPr>
                        <a:t>ZMP</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52000" marR="68580" marT="0" marB="0" anchor="ctr"/>
                </a:tc>
                <a:tc>
                  <a:txBody>
                    <a:bodyPr/>
                    <a:lstStyle/>
                    <a:p>
                      <a:pPr algn="just">
                        <a:lnSpc>
                          <a:spcPct val="107000"/>
                        </a:lnSpc>
                        <a:spcAft>
                          <a:spcPts val="0"/>
                        </a:spcAft>
                      </a:pPr>
                      <a:r>
                        <a:rPr lang="cs-CZ" sz="2400" dirty="0">
                          <a:effectLst/>
                          <a:latin typeface="+mn-lt"/>
                          <a:ea typeface="+mn-ea"/>
                          <a:cs typeface="+mn-cs"/>
                        </a:rPr>
                        <a:t>DRUH</a:t>
                      </a:r>
                      <a:r>
                        <a:rPr lang="cs-CZ" sz="2400" baseline="0" dirty="0">
                          <a:effectLst/>
                          <a:latin typeface="+mn-lt"/>
                          <a:ea typeface="+mn-ea"/>
                          <a:cs typeface="+mn-cs"/>
                        </a:rPr>
                        <a:t> POPLATKU</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44000" marR="68580" marT="0" marB="0" anchor="ctr"/>
                </a:tc>
                <a:extLst>
                  <a:ext uri="{0D108BD9-81ED-4DB2-BD59-A6C34878D82A}">
                    <a16:rowId xmlns:a16="http://schemas.microsoft.com/office/drawing/2014/main" val="322341981"/>
                  </a:ext>
                </a:extLst>
              </a:tr>
              <a:tr h="424307">
                <a:tc>
                  <a:txBody>
                    <a:bodyPr/>
                    <a:lstStyle/>
                    <a:p>
                      <a:pPr algn="just">
                        <a:lnSpc>
                          <a:spcPct val="107000"/>
                        </a:lnSpc>
                        <a:spcAft>
                          <a:spcPts val="0"/>
                        </a:spcAft>
                      </a:pPr>
                      <a:r>
                        <a:rPr lang="cs-CZ" sz="2000" dirty="0">
                          <a:effectLst/>
                          <a:latin typeface="+mn-lt"/>
                          <a:ea typeface="Calibri" panose="020F0502020204030204" pitchFamily="34" charset="0"/>
                          <a:cs typeface="Times New Roman" panose="02020603050405020304" pitchFamily="18" charset="0"/>
                        </a:rPr>
                        <a:t>§ 2</a:t>
                      </a:r>
                    </a:p>
                  </a:txBody>
                  <a:tcPr marL="252000" marR="68580" marT="0" marB="0" anchor="ctr"/>
                </a:tc>
                <a:tc>
                  <a:txBody>
                    <a:bodyPr/>
                    <a:lstStyle/>
                    <a:p>
                      <a:pPr fontAlgn="ctr"/>
                      <a:r>
                        <a:rPr lang="pl-PL" sz="2000" b="1" i="0" kern="1200" dirty="0">
                          <a:solidFill>
                            <a:schemeClr val="dk1"/>
                          </a:solidFill>
                          <a:effectLst/>
                          <a:latin typeface="+mn-lt"/>
                          <a:ea typeface="+mn-ea"/>
                          <a:cs typeface="+mn-cs"/>
                        </a:rPr>
                        <a:t>Poplatek ze psů</a:t>
                      </a:r>
                    </a:p>
                  </a:txBody>
                  <a:tcPr marL="144000" marR="68580" marT="0" marB="0" anchor="ctr"/>
                </a:tc>
                <a:extLst>
                  <a:ext uri="{0D108BD9-81ED-4DB2-BD59-A6C34878D82A}">
                    <a16:rowId xmlns:a16="http://schemas.microsoft.com/office/drawing/2014/main" val="10001"/>
                  </a:ext>
                </a:extLst>
              </a:tr>
              <a:tr h="424307">
                <a:tc>
                  <a:txBody>
                    <a:bodyPr/>
                    <a:lstStyle/>
                    <a:p>
                      <a:pPr algn="just">
                        <a:lnSpc>
                          <a:spcPct val="107000"/>
                        </a:lnSpc>
                        <a:spcAft>
                          <a:spcPts val="0"/>
                        </a:spcAft>
                      </a:pPr>
                      <a:r>
                        <a:rPr lang="cs-CZ" sz="2000" dirty="0">
                          <a:effectLst/>
                          <a:latin typeface="+mn-lt"/>
                        </a:rPr>
                        <a:t>§ 3</a:t>
                      </a:r>
                      <a:endParaRPr lang="cs-CZ" sz="2000" dirty="0">
                        <a:effectLst/>
                        <a:latin typeface="+mn-lt"/>
                        <a:ea typeface="Calibri" panose="020F0502020204030204" pitchFamily="34" charset="0"/>
                        <a:cs typeface="Times New Roman" panose="02020603050405020304" pitchFamily="18" charset="0"/>
                      </a:endParaRPr>
                    </a:p>
                  </a:txBody>
                  <a:tcPr marL="252000" marR="68580" marT="0" marB="0" anchor="ctr"/>
                </a:tc>
                <a:tc>
                  <a:txBody>
                    <a:bodyPr/>
                    <a:lstStyle/>
                    <a:p>
                      <a:pPr fontAlgn="ctr"/>
                      <a:r>
                        <a:rPr lang="pl-PL" sz="2000" b="1" kern="1200" dirty="0" smtClean="0">
                          <a:effectLst/>
                        </a:rPr>
                        <a:t>Poplatek z pobytu </a:t>
                      </a:r>
                      <a:r>
                        <a:rPr lang="cs-CZ" sz="2000" b="1" i="0" kern="1200" dirty="0" smtClean="0">
                          <a:solidFill>
                            <a:srgbClr val="008276"/>
                          </a:solidFill>
                          <a:effectLst/>
                          <a:latin typeface="+mn-lt"/>
                          <a:ea typeface="+mn-ea"/>
                          <a:cs typeface="+mn-cs"/>
                        </a:rPr>
                        <a:t>(od 1.</a:t>
                      </a:r>
                      <a:r>
                        <a:rPr lang="cs-CZ" sz="2000" b="1" i="0" kern="1200" baseline="0" dirty="0" smtClean="0">
                          <a:solidFill>
                            <a:srgbClr val="008276"/>
                          </a:solidFill>
                          <a:effectLst/>
                          <a:latin typeface="+mn-lt"/>
                          <a:ea typeface="+mn-ea"/>
                          <a:cs typeface="+mn-cs"/>
                        </a:rPr>
                        <a:t> ledna </a:t>
                      </a:r>
                      <a:r>
                        <a:rPr lang="cs-CZ" sz="2000" b="1" i="0" kern="1200" dirty="0" smtClean="0">
                          <a:solidFill>
                            <a:srgbClr val="008276"/>
                          </a:solidFill>
                          <a:effectLst/>
                          <a:latin typeface="+mn-lt"/>
                          <a:ea typeface="+mn-ea"/>
                          <a:cs typeface="+mn-cs"/>
                        </a:rPr>
                        <a:t>2020)</a:t>
                      </a:r>
                      <a:endParaRPr lang="cs-CZ" sz="2000" b="1" i="0" kern="1200" dirty="0">
                        <a:solidFill>
                          <a:srgbClr val="008276"/>
                        </a:solidFill>
                        <a:effectLst/>
                        <a:latin typeface="+mn-lt"/>
                        <a:ea typeface="+mn-ea"/>
                        <a:cs typeface="+mn-cs"/>
                      </a:endParaRPr>
                    </a:p>
                  </a:txBody>
                  <a:tcPr marL="144000" marR="68580" marT="0" marB="0" anchor="ctr"/>
                </a:tc>
                <a:extLst>
                  <a:ext uri="{0D108BD9-81ED-4DB2-BD59-A6C34878D82A}">
                    <a16:rowId xmlns:a16="http://schemas.microsoft.com/office/drawing/2014/main" val="3215990140"/>
                  </a:ext>
                </a:extLst>
              </a:tr>
              <a:tr h="424307">
                <a:tc>
                  <a:txBody>
                    <a:bodyPr/>
                    <a:lstStyle/>
                    <a:p>
                      <a:pPr algn="just">
                        <a:lnSpc>
                          <a:spcPct val="107000"/>
                        </a:lnSpc>
                        <a:spcAft>
                          <a:spcPts val="0"/>
                        </a:spcAft>
                      </a:pPr>
                      <a:r>
                        <a:rPr lang="cs-CZ" sz="2000" dirty="0">
                          <a:effectLst/>
                          <a:latin typeface="+mn-lt"/>
                        </a:rPr>
                        <a:t>§ 4</a:t>
                      </a:r>
                      <a:endParaRPr lang="cs-CZ" sz="2000" dirty="0">
                        <a:effectLst/>
                        <a:latin typeface="+mn-lt"/>
                        <a:ea typeface="Calibri" panose="020F0502020204030204" pitchFamily="34" charset="0"/>
                        <a:cs typeface="Times New Roman" panose="02020603050405020304" pitchFamily="18" charset="0"/>
                      </a:endParaRPr>
                    </a:p>
                  </a:txBody>
                  <a:tcPr marL="252000" marR="68580" marT="0" marB="0" anchor="ctr"/>
                </a:tc>
                <a:tc>
                  <a:txBody>
                    <a:bodyPr/>
                    <a:lstStyle/>
                    <a:p>
                      <a:pPr fontAlgn="ctr"/>
                      <a:r>
                        <a:rPr lang="cs-CZ" sz="2000" b="1" kern="1200" dirty="0">
                          <a:effectLst/>
                        </a:rPr>
                        <a:t>Poplatek za užívání veřejného prostranství</a:t>
                      </a:r>
                      <a:endParaRPr lang="cs-CZ" sz="2000" b="1" i="0" kern="1200" dirty="0">
                        <a:solidFill>
                          <a:schemeClr val="dk1"/>
                        </a:solidFill>
                        <a:effectLst/>
                        <a:latin typeface="+mn-lt"/>
                        <a:ea typeface="+mn-ea"/>
                        <a:cs typeface="+mn-cs"/>
                      </a:endParaRPr>
                    </a:p>
                  </a:txBody>
                  <a:tcPr marL="144000" marR="68580" marT="0" marB="0" anchor="ctr"/>
                </a:tc>
                <a:extLst>
                  <a:ext uri="{0D108BD9-81ED-4DB2-BD59-A6C34878D82A}">
                    <a16:rowId xmlns:a16="http://schemas.microsoft.com/office/drawing/2014/main" val="2926900134"/>
                  </a:ext>
                </a:extLst>
              </a:tr>
              <a:tr h="424307">
                <a:tc>
                  <a:txBody>
                    <a:bodyPr/>
                    <a:lstStyle/>
                    <a:p>
                      <a:pPr algn="just">
                        <a:lnSpc>
                          <a:spcPct val="107000"/>
                        </a:lnSpc>
                        <a:spcAft>
                          <a:spcPts val="0"/>
                        </a:spcAft>
                      </a:pPr>
                      <a:r>
                        <a:rPr lang="cs-CZ" sz="2000" dirty="0">
                          <a:effectLst/>
                          <a:latin typeface="+mn-lt"/>
                        </a:rPr>
                        <a:t>§ 6</a:t>
                      </a:r>
                      <a:endParaRPr lang="cs-CZ" sz="2000" dirty="0">
                        <a:effectLst/>
                        <a:latin typeface="+mn-lt"/>
                        <a:ea typeface="Calibri" panose="020F0502020204030204" pitchFamily="34" charset="0"/>
                        <a:cs typeface="Times New Roman" panose="02020603050405020304" pitchFamily="18" charset="0"/>
                      </a:endParaRPr>
                    </a:p>
                  </a:txBody>
                  <a:tcPr marL="252000" marR="68580" marT="0" marB="0" anchor="ctr"/>
                </a:tc>
                <a:tc>
                  <a:txBody>
                    <a:bodyPr/>
                    <a:lstStyle/>
                    <a:p>
                      <a:pPr fontAlgn="ctr"/>
                      <a:r>
                        <a:rPr lang="cs-CZ" sz="2000" b="1" kern="1200" dirty="0">
                          <a:effectLst/>
                        </a:rPr>
                        <a:t>Poplatek ze vstupného</a:t>
                      </a:r>
                      <a:endParaRPr lang="cs-CZ" sz="2000" b="1" i="0" kern="1200" dirty="0">
                        <a:solidFill>
                          <a:schemeClr val="dk1"/>
                        </a:solidFill>
                        <a:effectLst/>
                        <a:latin typeface="+mn-lt"/>
                        <a:ea typeface="+mn-ea"/>
                        <a:cs typeface="+mn-cs"/>
                      </a:endParaRPr>
                    </a:p>
                  </a:txBody>
                  <a:tcPr marL="144000" marR="68580" marT="0" marB="0" anchor="ctr"/>
                </a:tc>
                <a:extLst>
                  <a:ext uri="{0D108BD9-81ED-4DB2-BD59-A6C34878D82A}">
                    <a16:rowId xmlns:a16="http://schemas.microsoft.com/office/drawing/2014/main" val="3529300983"/>
                  </a:ext>
                </a:extLst>
              </a:tr>
              <a:tr h="588769">
                <a:tc>
                  <a:txBody>
                    <a:bodyPr/>
                    <a:lstStyle/>
                    <a:p>
                      <a:pPr algn="just">
                        <a:lnSpc>
                          <a:spcPct val="107000"/>
                        </a:lnSpc>
                        <a:spcAft>
                          <a:spcPts val="0"/>
                        </a:spcAft>
                      </a:pPr>
                      <a:r>
                        <a:rPr lang="cs-CZ" sz="2000" dirty="0">
                          <a:effectLst/>
                          <a:latin typeface="+mn-lt"/>
                        </a:rPr>
                        <a:t>§ 10</a:t>
                      </a:r>
                      <a:endParaRPr lang="cs-CZ" sz="2000" dirty="0">
                        <a:effectLst/>
                        <a:latin typeface="+mn-lt"/>
                        <a:ea typeface="Calibri" panose="020F0502020204030204" pitchFamily="34" charset="0"/>
                        <a:cs typeface="Times New Roman" panose="02020603050405020304" pitchFamily="18" charset="0"/>
                      </a:endParaRPr>
                    </a:p>
                  </a:txBody>
                  <a:tcPr marL="252000" marR="68580" marT="0" marB="0" anchor="ctr"/>
                </a:tc>
                <a:tc>
                  <a:txBody>
                    <a:bodyPr/>
                    <a:lstStyle/>
                    <a:p>
                      <a:pPr fontAlgn="ctr"/>
                      <a:r>
                        <a:rPr lang="cs-CZ" sz="2000" b="1" kern="1200" dirty="0">
                          <a:effectLst/>
                        </a:rPr>
                        <a:t>Poplatek za povolení k vjezdu s motorovým vozidlem do vybraných míst a částí měst</a:t>
                      </a:r>
                      <a:endParaRPr lang="cs-CZ" sz="2000" b="1" i="0" kern="1200" dirty="0">
                        <a:solidFill>
                          <a:schemeClr val="dk1"/>
                        </a:solidFill>
                        <a:effectLst/>
                        <a:latin typeface="+mn-lt"/>
                        <a:ea typeface="+mn-ea"/>
                        <a:cs typeface="+mn-cs"/>
                      </a:endParaRPr>
                    </a:p>
                  </a:txBody>
                  <a:tcPr marL="144000" marR="68580" marT="0" marB="0" anchor="ctr"/>
                </a:tc>
                <a:extLst>
                  <a:ext uri="{0D108BD9-81ED-4DB2-BD59-A6C34878D82A}">
                    <a16:rowId xmlns:a16="http://schemas.microsoft.com/office/drawing/2014/main" val="72991454"/>
                  </a:ext>
                </a:extLst>
              </a:tr>
              <a:tr h="424307">
                <a:tc>
                  <a:txBody>
                    <a:bodyPr/>
                    <a:lstStyle/>
                    <a:p>
                      <a:pPr algn="just">
                        <a:lnSpc>
                          <a:spcPct val="107000"/>
                        </a:lnSpc>
                        <a:spcAft>
                          <a:spcPts val="0"/>
                        </a:spcAft>
                      </a:pPr>
                      <a:r>
                        <a:rPr lang="cs-CZ" sz="2000" dirty="0">
                          <a:solidFill>
                            <a:srgbClr val="C00000"/>
                          </a:solidFill>
                          <a:effectLst/>
                          <a:latin typeface="+mn-lt"/>
                        </a:rPr>
                        <a:t>§ 10b</a:t>
                      </a:r>
                      <a:endParaRPr lang="cs-CZ" sz="2000" dirty="0">
                        <a:solidFill>
                          <a:srgbClr val="C00000"/>
                        </a:solidFill>
                        <a:effectLst/>
                        <a:latin typeface="+mn-lt"/>
                        <a:ea typeface="Calibri" panose="020F0502020204030204" pitchFamily="34" charset="0"/>
                        <a:cs typeface="Times New Roman" panose="02020603050405020304" pitchFamily="18" charset="0"/>
                      </a:endParaRPr>
                    </a:p>
                  </a:txBody>
                  <a:tcPr marL="252000" marR="68580" marT="0" marB="0" anchor="ctr"/>
                </a:tc>
                <a:tc>
                  <a:txBody>
                    <a:bodyPr/>
                    <a:lstStyle/>
                    <a:p>
                      <a:pPr fontAlgn="ctr"/>
                      <a:r>
                        <a:rPr lang="cs-CZ" sz="2000" b="1" kern="1200" dirty="0">
                          <a:solidFill>
                            <a:srgbClr val="C00000"/>
                          </a:solidFill>
                          <a:effectLst/>
                        </a:rPr>
                        <a:t>Poplatek za komunální </a:t>
                      </a:r>
                      <a:r>
                        <a:rPr lang="cs-CZ" sz="2000" b="1" kern="1200" dirty="0" smtClean="0">
                          <a:solidFill>
                            <a:srgbClr val="C00000"/>
                          </a:solidFill>
                          <a:effectLst/>
                        </a:rPr>
                        <a:t>odpad (max. do</a:t>
                      </a:r>
                      <a:r>
                        <a:rPr lang="cs-CZ" sz="2000" b="1" kern="1200" baseline="0" dirty="0" smtClean="0">
                          <a:solidFill>
                            <a:srgbClr val="C00000"/>
                          </a:solidFill>
                          <a:effectLst/>
                        </a:rPr>
                        <a:t> 31. prosince 2021</a:t>
                      </a:r>
                      <a:r>
                        <a:rPr lang="cs-CZ" sz="2000" b="1" kern="1200" dirty="0" smtClean="0">
                          <a:solidFill>
                            <a:srgbClr val="C00000"/>
                          </a:solidFill>
                          <a:effectLst/>
                        </a:rPr>
                        <a:t>)</a:t>
                      </a:r>
                      <a:endParaRPr lang="cs-CZ" sz="2000" b="1" i="0" kern="1200" dirty="0">
                        <a:solidFill>
                          <a:srgbClr val="C00000"/>
                        </a:solidFill>
                        <a:effectLst/>
                        <a:latin typeface="+mn-lt"/>
                        <a:ea typeface="+mn-ea"/>
                        <a:cs typeface="+mn-cs"/>
                      </a:endParaRPr>
                    </a:p>
                  </a:txBody>
                  <a:tcPr marL="144000" marR="68580" marT="0" marB="0" anchor="ctr"/>
                </a:tc>
                <a:extLst>
                  <a:ext uri="{0D108BD9-81ED-4DB2-BD59-A6C34878D82A}">
                    <a16:rowId xmlns:a16="http://schemas.microsoft.com/office/drawing/2014/main" val="1496211344"/>
                  </a:ext>
                </a:extLst>
              </a:tr>
              <a:tr h="424307">
                <a:tc>
                  <a:txBody>
                    <a:bodyPr/>
                    <a:lstStyle/>
                    <a:p>
                      <a:pPr algn="just">
                        <a:lnSpc>
                          <a:spcPct val="107000"/>
                        </a:lnSpc>
                        <a:spcAft>
                          <a:spcPts val="0"/>
                        </a:spcAft>
                      </a:pPr>
                      <a:r>
                        <a:rPr lang="cs-CZ" sz="2000" dirty="0">
                          <a:effectLst/>
                          <a:latin typeface="+mn-lt"/>
                          <a:ea typeface="Calibri" panose="020F0502020204030204" pitchFamily="34" charset="0"/>
                          <a:cs typeface="Times New Roman" panose="02020603050405020304" pitchFamily="18" charset="0"/>
                        </a:rPr>
                        <a:t>§ 10c</a:t>
                      </a:r>
                    </a:p>
                  </a:txBody>
                  <a:tcPr marL="252000" marR="68580" marT="0" marB="0" anchor="ctr"/>
                </a:tc>
                <a:tc>
                  <a:txBody>
                    <a:bodyPr/>
                    <a:lstStyle/>
                    <a:p>
                      <a:pPr fontAlgn="ctr"/>
                      <a:r>
                        <a:rPr lang="pl-PL" sz="2000" b="1" i="0" kern="1200" dirty="0">
                          <a:solidFill>
                            <a:schemeClr val="dk1"/>
                          </a:solidFill>
                          <a:effectLst/>
                          <a:latin typeface="+mn-lt"/>
                          <a:ea typeface="+mn-ea"/>
                          <a:cs typeface="+mn-cs"/>
                        </a:rPr>
                        <a:t>Poplatek za zhodnocení stavebního pozemku</a:t>
                      </a:r>
                      <a:endParaRPr lang="cs-CZ" sz="2000" b="1" i="0" kern="1200" dirty="0">
                        <a:solidFill>
                          <a:schemeClr val="dk1"/>
                        </a:solidFill>
                        <a:effectLst/>
                        <a:latin typeface="+mn-lt"/>
                        <a:ea typeface="+mn-ea"/>
                        <a:cs typeface="+mn-cs"/>
                      </a:endParaRPr>
                    </a:p>
                  </a:txBody>
                  <a:tcPr marL="144000" marR="68580" marT="0" marB="0" anchor="ctr"/>
                </a:tc>
                <a:extLst>
                  <a:ext uri="{0D108BD9-81ED-4DB2-BD59-A6C34878D82A}">
                    <a16:rowId xmlns:a16="http://schemas.microsoft.com/office/drawing/2014/main" val="10008"/>
                  </a:ext>
                </a:extLst>
              </a:tr>
              <a:tr h="424307">
                <a:tc>
                  <a:txBody>
                    <a:bodyPr/>
                    <a:lstStyle/>
                    <a:p>
                      <a:pPr algn="just">
                        <a:lnSpc>
                          <a:spcPct val="107000"/>
                        </a:lnSpc>
                        <a:spcAft>
                          <a:spcPts val="0"/>
                        </a:spcAft>
                      </a:pPr>
                      <a:r>
                        <a:rPr lang="cs-CZ" sz="2000" dirty="0" smtClean="0">
                          <a:solidFill>
                            <a:srgbClr val="AFC32D"/>
                          </a:solidFill>
                          <a:effectLst/>
                          <a:latin typeface="+mn-lt"/>
                          <a:ea typeface="Calibri" panose="020F0502020204030204" pitchFamily="34" charset="0"/>
                          <a:cs typeface="Times New Roman" panose="02020603050405020304" pitchFamily="18" charset="0"/>
                        </a:rPr>
                        <a:t>§10d</a:t>
                      </a:r>
                    </a:p>
                  </a:txBody>
                  <a:tcPr marL="252000" marR="68580" marT="0" marB="0" anchor="ctr"/>
                </a:tc>
                <a:tc>
                  <a:txBody>
                    <a:bodyPr/>
                    <a:lstStyle/>
                    <a:p>
                      <a:pPr fontAlgn="ctr"/>
                      <a:r>
                        <a:rPr lang="cs-CZ" sz="2000" b="1" i="0" kern="1200" dirty="0" smtClean="0">
                          <a:solidFill>
                            <a:srgbClr val="AFC32D"/>
                          </a:solidFill>
                          <a:effectLst/>
                          <a:latin typeface="+mn-lt"/>
                          <a:ea typeface="+mn-ea"/>
                          <a:cs typeface="+mn-cs"/>
                        </a:rPr>
                        <a:t>Poplatek za obecní systém odpadového hospodářství</a:t>
                      </a:r>
                    </a:p>
                    <a:p>
                      <a:pPr fontAlgn="ctr"/>
                      <a:r>
                        <a:rPr lang="cs-CZ" sz="2000" b="1" i="0" kern="1200" dirty="0" smtClean="0">
                          <a:solidFill>
                            <a:srgbClr val="AFC32D"/>
                          </a:solidFill>
                          <a:effectLst/>
                          <a:latin typeface="+mn-lt"/>
                          <a:ea typeface="+mn-ea"/>
                          <a:cs typeface="+mn-cs"/>
                        </a:rPr>
                        <a:t>Poplatek za odkládání komunálního odpadu z nemovité věci (od 1.</a:t>
                      </a:r>
                      <a:r>
                        <a:rPr lang="cs-CZ" sz="2000" b="1" i="0" kern="1200" baseline="0" dirty="0" smtClean="0">
                          <a:solidFill>
                            <a:srgbClr val="AFC32D"/>
                          </a:solidFill>
                          <a:effectLst/>
                          <a:latin typeface="+mn-lt"/>
                          <a:ea typeface="+mn-ea"/>
                          <a:cs typeface="+mn-cs"/>
                        </a:rPr>
                        <a:t> ledna 2021</a:t>
                      </a:r>
                      <a:r>
                        <a:rPr lang="cs-CZ" sz="2000" b="1" i="0" kern="1200" dirty="0" smtClean="0">
                          <a:solidFill>
                            <a:srgbClr val="AFC32D"/>
                          </a:solidFill>
                          <a:effectLst/>
                          <a:latin typeface="+mn-lt"/>
                          <a:ea typeface="+mn-ea"/>
                          <a:cs typeface="+mn-cs"/>
                        </a:rPr>
                        <a:t>)</a:t>
                      </a:r>
                      <a:endParaRPr lang="cs-CZ" sz="2000" b="1" i="0" kern="1200" dirty="0">
                        <a:solidFill>
                          <a:srgbClr val="AFC32D"/>
                        </a:solidFill>
                        <a:effectLst/>
                        <a:latin typeface="+mn-lt"/>
                        <a:ea typeface="+mn-ea"/>
                        <a:cs typeface="+mn-cs"/>
                      </a:endParaRPr>
                    </a:p>
                  </a:txBody>
                  <a:tcPr marL="144000" marR="6858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9953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E01FC7-2E00-45B7-B275-F61985D58B75}"/>
              </a:ext>
            </a:extLst>
          </p:cNvPr>
          <p:cNvSpPr>
            <a:spLocks noGrp="1"/>
          </p:cNvSpPr>
          <p:nvPr>
            <p:ph type="title"/>
          </p:nvPr>
        </p:nvSpPr>
        <p:spPr/>
        <p:txBody>
          <a:bodyPr/>
          <a:lstStyle/>
          <a:p>
            <a:r>
              <a:rPr lang="cs-CZ" dirty="0"/>
              <a:t>Druhy místních poplatků</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14</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11903"/>
            <a:ext cx="7250572" cy="431812"/>
          </a:xfrm>
        </p:spPr>
        <p:txBody>
          <a:bodyPr>
            <a:normAutofit/>
          </a:bodyPr>
          <a:lstStyle/>
          <a:p>
            <a:endParaRPr lang="cs-CZ"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p:txBody>
          <a:bodyPr>
            <a:normAutofit fontScale="92500" lnSpcReduction="20000"/>
          </a:bodyPr>
          <a:lstStyle/>
          <a:p>
            <a:r>
              <a:rPr lang="cs-CZ" dirty="0"/>
              <a:t>§ 1</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569958" y="1678676"/>
            <a:ext cx="3780370" cy="4439706"/>
          </a:xfrm>
        </p:spPr>
        <p:txBody>
          <a:bodyPr>
            <a:normAutofit/>
          </a:bodyPr>
          <a:lstStyle/>
          <a:p>
            <a:pPr marL="342900" indent="-342900">
              <a:buFont typeface="Arial" panose="020B0604020202020204" pitchFamily="34" charset="0"/>
              <a:buChar char="•"/>
            </a:pPr>
            <a:endParaRPr lang="cs-CZ" dirty="0"/>
          </a:p>
          <a:p>
            <a:r>
              <a:rPr lang="cs-CZ" dirty="0"/>
              <a:t>Obce mohou svými obecně závaznými vyhláškami zavést jen takové místní poplatky, jež jsou </a:t>
            </a:r>
            <a:r>
              <a:rPr lang="cs-CZ" b="1" dirty="0"/>
              <a:t>taxativně vymezeny</a:t>
            </a:r>
            <a:r>
              <a:rPr lang="cs-CZ" dirty="0"/>
              <a:t> </a:t>
            </a:r>
            <a:r>
              <a:rPr lang="cs-CZ" b="1" dirty="0"/>
              <a:t>zákonem o místních poplatcích. </a:t>
            </a:r>
            <a:r>
              <a:rPr lang="cs-CZ" dirty="0">
                <a:solidFill>
                  <a:srgbClr val="008276"/>
                </a:solidFill>
              </a:rPr>
              <a:t>(nález ÚS </a:t>
            </a:r>
            <a:r>
              <a:rPr lang="pl-PL" dirty="0">
                <a:solidFill>
                  <a:srgbClr val="008276"/>
                </a:solidFill>
              </a:rPr>
              <a:t>Pl. ÚS 20/06)</a:t>
            </a:r>
            <a:endParaRPr lang="cs-CZ" dirty="0">
              <a:solidFill>
                <a:srgbClr val="008276"/>
              </a:solidFill>
            </a:endParaRPr>
          </a:p>
          <a:p>
            <a:pPr marL="857250" lvl="1" indent="-342900"/>
            <a:r>
              <a:rPr lang="cs-CZ" sz="2400" dirty="0"/>
              <a:t>Např. stočné není místním poplatkem.</a:t>
            </a:r>
          </a:p>
        </p:txBody>
      </p:sp>
      <p:pic>
        <p:nvPicPr>
          <p:cNvPr id="8" name="Obrázek 7">
            <a:extLst>
              <a:ext uri="{FF2B5EF4-FFF2-40B4-BE49-F238E27FC236}">
                <a16:creationId xmlns:a16="http://schemas.microsoft.com/office/drawing/2014/main" id="{03B12253-7DC4-4E0E-9CAE-214681E02B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148509"/>
            <a:ext cx="4128655" cy="2913632"/>
          </a:xfrm>
          <a:prstGeom prst="rect">
            <a:avLst/>
          </a:prstGeom>
        </p:spPr>
      </p:pic>
    </p:spTree>
    <p:extLst>
      <p:ext uri="{BB962C8B-B14F-4D97-AF65-F5344CB8AC3E}">
        <p14:creationId xmlns:p14="http://schemas.microsoft.com/office/powerpoint/2010/main" val="2523628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E01FC7-2E00-45B7-B275-F61985D58B75}"/>
              </a:ext>
            </a:extLst>
          </p:cNvPr>
          <p:cNvSpPr>
            <a:spLocks noGrp="1"/>
          </p:cNvSpPr>
          <p:nvPr>
            <p:ph type="title"/>
          </p:nvPr>
        </p:nvSpPr>
        <p:spPr/>
        <p:txBody>
          <a:bodyPr/>
          <a:lstStyle/>
          <a:p>
            <a:r>
              <a:rPr lang="cs-CZ" dirty="0"/>
              <a:t>Poplatek ze psů</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15</a:t>
            </a:fld>
            <a:endParaRPr lang="cs-CZ"/>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p:txBody>
          <a:bodyPr>
            <a:normAutofit fontScale="92500" lnSpcReduction="20000"/>
          </a:bodyPr>
          <a:lstStyle/>
          <a:p>
            <a:r>
              <a:rPr lang="cs-CZ" dirty="0"/>
              <a:t>§ 2</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p:txBody>
          <a:bodyPr>
            <a:normAutofit/>
          </a:bodyPr>
          <a:lstStyle/>
          <a:p>
            <a:pPr lvl="0"/>
            <a:r>
              <a:rPr lang="cs-CZ" sz="2800" b="1" dirty="0">
                <a:solidFill>
                  <a:prstClr val="black"/>
                </a:solidFill>
              </a:rPr>
              <a:t>Předmět poplatku</a:t>
            </a:r>
          </a:p>
          <a:p>
            <a:pPr marL="342900" indent="-342900">
              <a:buFont typeface="Arial" panose="020B0604020202020204" pitchFamily="34" charset="0"/>
              <a:buChar char="•"/>
            </a:pPr>
            <a:r>
              <a:rPr lang="cs-CZ" dirty="0"/>
              <a:t>Držba psa staršího </a:t>
            </a:r>
            <a:r>
              <a:rPr lang="cs-CZ"/>
              <a:t>3 měsíců</a:t>
            </a:r>
            <a:r>
              <a:rPr lang="cs-CZ" dirty="0"/>
              <a:t>.</a:t>
            </a:r>
          </a:p>
          <a:p>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a:p>
            <a:endParaRPr lang="cs-CZ" dirty="0"/>
          </a:p>
        </p:txBody>
      </p:sp>
      <p:pic>
        <p:nvPicPr>
          <p:cNvPr id="8" name="Obrázek 7">
            <a:extLst>
              <a:ext uri="{FF2B5EF4-FFF2-40B4-BE49-F238E27FC236}">
                <a16:creationId xmlns:a16="http://schemas.microsoft.com/office/drawing/2014/main" id="{CC629DA9-29EC-47AF-AB8B-C22F7822A2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2872476"/>
            <a:ext cx="3170681" cy="2690124"/>
          </a:xfrm>
          <a:prstGeom prst="rect">
            <a:avLst/>
          </a:prstGeom>
        </p:spPr>
      </p:pic>
      <p:pic>
        <p:nvPicPr>
          <p:cNvPr id="10" name="Obrázek 9">
            <a:extLst>
              <a:ext uri="{FF2B5EF4-FFF2-40B4-BE49-F238E27FC236}">
                <a16:creationId xmlns:a16="http://schemas.microsoft.com/office/drawing/2014/main" id="{3D3B74E4-9B87-4237-8637-9DA5ECCBF7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53" r="7841"/>
          <a:stretch/>
        </p:blipFill>
        <p:spPr>
          <a:xfrm>
            <a:off x="4593430" y="2872476"/>
            <a:ext cx="3502821" cy="2690124"/>
          </a:xfrm>
          <a:prstGeom prst="rect">
            <a:avLst/>
          </a:prstGeom>
        </p:spPr>
      </p:pic>
    </p:spTree>
    <p:extLst>
      <p:ext uri="{BB962C8B-B14F-4D97-AF65-F5344CB8AC3E}">
        <p14:creationId xmlns:p14="http://schemas.microsoft.com/office/powerpoint/2010/main" val="3369443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E01FC7-2E00-45B7-B275-F61985D58B75}"/>
              </a:ext>
            </a:extLst>
          </p:cNvPr>
          <p:cNvSpPr>
            <a:spLocks noGrp="1"/>
          </p:cNvSpPr>
          <p:nvPr>
            <p:ph type="title"/>
          </p:nvPr>
        </p:nvSpPr>
        <p:spPr/>
        <p:txBody>
          <a:bodyPr/>
          <a:lstStyle/>
          <a:p>
            <a:r>
              <a:rPr lang="cs-CZ" dirty="0"/>
              <a:t>Poplatek ze psů</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16</a:t>
            </a:fld>
            <a:endParaRPr lang="cs-CZ"/>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p:txBody>
          <a:bodyPr>
            <a:normAutofit fontScale="92500" lnSpcReduction="20000"/>
          </a:bodyPr>
          <a:lstStyle/>
          <a:p>
            <a:r>
              <a:rPr lang="cs-CZ" dirty="0"/>
              <a:t>§ 2</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628650" y="1678676"/>
            <a:ext cx="8069123" cy="4619574"/>
          </a:xfrm>
        </p:spPr>
        <p:txBody>
          <a:bodyPr>
            <a:normAutofit lnSpcReduction="10000"/>
          </a:bodyPr>
          <a:lstStyle/>
          <a:p>
            <a:r>
              <a:rPr lang="cs-CZ" sz="2800" b="1" dirty="0"/>
              <a:t>Poplatník </a:t>
            </a:r>
            <a:r>
              <a:rPr lang="cs-CZ" sz="2800" b="1" dirty="0">
                <a:solidFill>
                  <a:srgbClr val="008276"/>
                </a:solidFill>
              </a:rPr>
              <a:t>= držitel psa</a:t>
            </a:r>
          </a:p>
          <a:p>
            <a:pPr marL="342900" indent="-342900">
              <a:buFont typeface="Arial" panose="020B0604020202020204" pitchFamily="34" charset="0"/>
              <a:buChar char="•"/>
            </a:pPr>
            <a:r>
              <a:rPr lang="cs-CZ" sz="2600" dirty="0"/>
              <a:t>fyzická/právnická </a:t>
            </a:r>
            <a:r>
              <a:rPr lang="cs-CZ" sz="2600" dirty="0" smtClean="0"/>
              <a:t>osoba, </a:t>
            </a:r>
            <a:r>
              <a:rPr lang="cs-CZ" sz="2600" dirty="0"/>
              <a:t>která je </a:t>
            </a:r>
            <a:r>
              <a:rPr lang="cs-CZ" sz="2600" dirty="0" smtClean="0"/>
              <a:t>přihlášená </a:t>
            </a:r>
            <a:r>
              <a:rPr lang="cs-CZ" sz="2600" dirty="0">
                <a:solidFill>
                  <a:srgbClr val="008276"/>
                </a:solidFill>
              </a:rPr>
              <a:t>(§ 16c) </a:t>
            </a:r>
            <a:r>
              <a:rPr lang="cs-CZ" sz="2600" dirty="0"/>
              <a:t>nebo má sídlo na území České </a:t>
            </a:r>
            <a:r>
              <a:rPr lang="cs-CZ" sz="2600" dirty="0" smtClean="0"/>
              <a:t>republiky.</a:t>
            </a:r>
            <a:endParaRPr lang="cs-CZ" sz="2600" dirty="0"/>
          </a:p>
          <a:p>
            <a:pPr marL="342900" indent="-342900">
              <a:buFont typeface="Arial" panose="020B0604020202020204" pitchFamily="34" charset="0"/>
              <a:buChar char="•"/>
            </a:pPr>
            <a:r>
              <a:rPr lang="cs-CZ" sz="2600" dirty="0"/>
              <a:t>osoba, která se psem nakládá jako s vlastním </a:t>
            </a:r>
            <a:r>
              <a:rPr lang="cs-CZ" sz="2600" dirty="0">
                <a:solidFill>
                  <a:srgbClr val="008276"/>
                </a:solidFill>
              </a:rPr>
              <a:t>(§ 987 a násl. občanského zákoníku)</a:t>
            </a:r>
          </a:p>
          <a:p>
            <a:pPr marL="342900" indent="-342900">
              <a:buFont typeface="Arial" panose="020B0604020202020204" pitchFamily="34" charset="0"/>
              <a:buChar char="•"/>
            </a:pPr>
            <a:r>
              <a:rPr lang="cs-CZ" sz="2600" dirty="0"/>
              <a:t>lze stanovit </a:t>
            </a:r>
            <a:r>
              <a:rPr lang="cs-CZ" sz="2600" b="1" dirty="0"/>
              <a:t>povinnost</a:t>
            </a:r>
            <a:r>
              <a:rPr lang="cs-CZ" sz="2600" dirty="0"/>
              <a:t> </a:t>
            </a:r>
            <a:r>
              <a:rPr lang="cs-CZ" sz="2600" b="1" dirty="0"/>
              <a:t>nechat trvale označit psy a povinnost přihlásit psy do evidence </a:t>
            </a:r>
            <a:r>
              <a:rPr lang="cs-CZ" sz="2600" dirty="0">
                <a:solidFill>
                  <a:srgbClr val="008276"/>
                </a:solidFill>
              </a:rPr>
              <a:t>(§ 13b zákona na ochranu zvířat proti týrání)</a:t>
            </a:r>
          </a:p>
          <a:p>
            <a:r>
              <a:rPr lang="cs-CZ" sz="2600" dirty="0">
                <a:solidFill>
                  <a:srgbClr val="008276"/>
                </a:solidFill>
              </a:rPr>
              <a:t>	→ </a:t>
            </a:r>
            <a:r>
              <a:rPr lang="cs-CZ" sz="2600" dirty="0"/>
              <a:t>pokuta podle </a:t>
            </a:r>
            <a:r>
              <a:rPr lang="cs-CZ" sz="2600" dirty="0">
                <a:solidFill>
                  <a:srgbClr val="008276"/>
                </a:solidFill>
              </a:rPr>
              <a:t>§ 4 zákona o některých přestupcích</a:t>
            </a:r>
          </a:p>
          <a:p>
            <a:r>
              <a:rPr lang="cs-CZ" sz="2600" dirty="0">
                <a:solidFill>
                  <a:srgbClr val="008276"/>
                </a:solidFill>
              </a:rPr>
              <a:t>→ </a:t>
            </a:r>
            <a:r>
              <a:rPr lang="cs-CZ" sz="2600" dirty="0"/>
              <a:t>Od roku 2020 </a:t>
            </a:r>
            <a:r>
              <a:rPr lang="cs-CZ" sz="2600" b="1" dirty="0"/>
              <a:t>plošná povinnost </a:t>
            </a:r>
            <a:r>
              <a:rPr lang="cs-CZ" sz="2600" dirty="0"/>
              <a:t>psy označit.</a:t>
            </a:r>
            <a:endParaRPr lang="cs-CZ" sz="2600" dirty="0">
              <a:solidFill>
                <a:srgbClr val="008276"/>
              </a:solidFill>
            </a:endParaRPr>
          </a:p>
          <a:p>
            <a:pPr marL="342900" indent="-342900">
              <a:buFont typeface="Arial" panose="020B0604020202020204" pitchFamily="34" charset="0"/>
              <a:buChar char="•"/>
            </a:pPr>
            <a:r>
              <a:rPr lang="cs-CZ" sz="2600" dirty="0"/>
              <a:t>držba </a:t>
            </a:r>
            <a:r>
              <a:rPr lang="cs-CZ" sz="2600" b="1" dirty="0"/>
              <a:t>≠</a:t>
            </a:r>
            <a:r>
              <a:rPr lang="cs-CZ" sz="2600" dirty="0"/>
              <a:t> detence (např. psí hotely</a:t>
            </a:r>
            <a:r>
              <a:rPr lang="cs-CZ" sz="2600" dirty="0" smtClean="0"/>
              <a:t>)</a:t>
            </a:r>
            <a:endParaRPr lang="pl-PL" sz="2600" dirty="0"/>
          </a:p>
        </p:txBody>
      </p:sp>
    </p:spTree>
    <p:extLst>
      <p:ext uri="{BB962C8B-B14F-4D97-AF65-F5344CB8AC3E}">
        <p14:creationId xmlns:p14="http://schemas.microsoft.com/office/powerpoint/2010/main" val="1932790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66CCDA16-0280-4A65-9825-65C46C49A221}"/>
              </a:ext>
            </a:extLst>
          </p:cNvPr>
          <p:cNvSpPr>
            <a:spLocks noGrp="1"/>
          </p:cNvSpPr>
          <p:nvPr>
            <p:ph type="body" sz="quarter" idx="13"/>
          </p:nvPr>
        </p:nvSpPr>
        <p:spPr/>
        <p:txBody>
          <a:bodyPr/>
          <a:lstStyle/>
          <a:p>
            <a:r>
              <a:rPr lang="cs-CZ" dirty="0"/>
              <a:t>Kumulace důchodů není na překážku</a:t>
            </a:r>
          </a:p>
        </p:txBody>
      </p:sp>
      <p:sp>
        <p:nvSpPr>
          <p:cNvPr id="3" name="Nadpis 2">
            <a:extLst>
              <a:ext uri="{FF2B5EF4-FFF2-40B4-BE49-F238E27FC236}">
                <a16:creationId xmlns:a16="http://schemas.microsoft.com/office/drawing/2014/main" id="{6C20CBDE-4CB1-43F7-BA70-96DCBD883C99}"/>
              </a:ext>
            </a:extLst>
          </p:cNvPr>
          <p:cNvSpPr>
            <a:spLocks noGrp="1"/>
          </p:cNvSpPr>
          <p:nvPr>
            <p:ph type="title"/>
          </p:nvPr>
        </p:nvSpPr>
        <p:spPr/>
        <p:txBody>
          <a:bodyPr/>
          <a:lstStyle/>
          <a:p>
            <a:r>
              <a:rPr lang="cs-CZ" dirty="0"/>
              <a:t>Poplatek ze psů</a:t>
            </a:r>
          </a:p>
        </p:txBody>
      </p:sp>
      <p:sp>
        <p:nvSpPr>
          <p:cNvPr id="4" name="Zástupný symbol pro obsah 3">
            <a:extLst>
              <a:ext uri="{FF2B5EF4-FFF2-40B4-BE49-F238E27FC236}">
                <a16:creationId xmlns:a16="http://schemas.microsoft.com/office/drawing/2014/main" id="{61B6E95F-6E47-45A8-9E51-C0E6DBDF7F29}"/>
              </a:ext>
            </a:extLst>
          </p:cNvPr>
          <p:cNvSpPr>
            <a:spLocks noGrp="1"/>
          </p:cNvSpPr>
          <p:nvPr>
            <p:ph idx="1"/>
          </p:nvPr>
        </p:nvSpPr>
        <p:spPr>
          <a:xfrm>
            <a:off x="312125" y="1604179"/>
            <a:ext cx="5558505" cy="1745690"/>
          </a:xfrm>
        </p:spPr>
        <p:txBody>
          <a:bodyPr>
            <a:noAutofit/>
          </a:bodyPr>
          <a:lstStyle/>
          <a:p>
            <a:r>
              <a:rPr lang="pl-PL" sz="2800" b="1" dirty="0"/>
              <a:t>Sazba poplatku</a:t>
            </a:r>
          </a:p>
          <a:p>
            <a:pPr marL="342900" indent="-342900">
              <a:buFont typeface="Arial" panose="020B0604020202020204" pitchFamily="34" charset="0"/>
              <a:buChar char="•"/>
            </a:pPr>
            <a:r>
              <a:rPr lang="pl-PL" dirty="0"/>
              <a:t>až </a:t>
            </a:r>
            <a:r>
              <a:rPr lang="pl-PL" b="1" dirty="0"/>
              <a:t>1 500 Kč </a:t>
            </a:r>
            <a:r>
              <a:rPr lang="pl-PL" dirty="0"/>
              <a:t>za kalendářní rok/ 1. pes </a:t>
            </a:r>
          </a:p>
          <a:p>
            <a:pPr marL="342900" indent="-342900">
              <a:buFont typeface="Arial" panose="020B0604020202020204" pitchFamily="34" charset="0"/>
              <a:buChar char="•"/>
            </a:pPr>
            <a:r>
              <a:rPr lang="pl-PL" dirty="0"/>
              <a:t>2 a více psů - možnost zvýšit sazbu </a:t>
            </a:r>
            <a:r>
              <a:rPr lang="pl-PL" b="1" dirty="0"/>
              <a:t>až o 50 %</a:t>
            </a:r>
            <a:r>
              <a:rPr lang="pl-PL" dirty="0"/>
              <a:t>.</a:t>
            </a:r>
          </a:p>
          <a:p>
            <a:endParaRPr lang="cs-CZ" dirty="0"/>
          </a:p>
        </p:txBody>
      </p:sp>
      <p:sp>
        <p:nvSpPr>
          <p:cNvPr id="5" name="Zástupný symbol pro číslo snímku 4">
            <a:extLst>
              <a:ext uri="{FF2B5EF4-FFF2-40B4-BE49-F238E27FC236}">
                <a16:creationId xmlns:a16="http://schemas.microsoft.com/office/drawing/2014/main" id="{F67F8FFE-9AB4-4F4D-8241-6484235A45D2}"/>
              </a:ext>
            </a:extLst>
          </p:cNvPr>
          <p:cNvSpPr>
            <a:spLocks noGrp="1"/>
          </p:cNvSpPr>
          <p:nvPr>
            <p:ph type="sldNum" sz="quarter" idx="12"/>
          </p:nvPr>
        </p:nvSpPr>
        <p:spPr/>
        <p:txBody>
          <a:bodyPr/>
          <a:lstStyle/>
          <a:p>
            <a:fld id="{D83BD07D-5885-48DF-B570-0C7EF7FA7CBC}" type="slidenum">
              <a:rPr lang="cs-CZ" smtClean="0"/>
              <a:pPr/>
              <a:t>17</a:t>
            </a:fld>
            <a:endParaRPr lang="cs-CZ" dirty="0"/>
          </a:p>
        </p:txBody>
      </p:sp>
      <p:sp>
        <p:nvSpPr>
          <p:cNvPr id="6" name="Zástupný symbol pro text 5">
            <a:extLst>
              <a:ext uri="{FF2B5EF4-FFF2-40B4-BE49-F238E27FC236}">
                <a16:creationId xmlns:a16="http://schemas.microsoft.com/office/drawing/2014/main" id="{CE172525-6B39-4CB9-A746-FB5760A466DD}"/>
              </a:ext>
            </a:extLst>
          </p:cNvPr>
          <p:cNvSpPr>
            <a:spLocks noGrp="1"/>
          </p:cNvSpPr>
          <p:nvPr>
            <p:ph type="body" sz="quarter" idx="14"/>
          </p:nvPr>
        </p:nvSpPr>
        <p:spPr>
          <a:xfrm>
            <a:off x="312125" y="3861770"/>
            <a:ext cx="8515351" cy="2616819"/>
          </a:xfrm>
        </p:spPr>
        <p:txBody>
          <a:bodyPr>
            <a:normAutofit lnSpcReduction="10000"/>
          </a:bodyPr>
          <a:lstStyle/>
          <a:p>
            <a:pPr marL="0" indent="0">
              <a:buNone/>
            </a:pPr>
            <a:r>
              <a:rPr lang="cs-CZ" dirty="0">
                <a:solidFill>
                  <a:srgbClr val="008276"/>
                </a:solidFill>
              </a:rPr>
              <a:t>→ Od roku </a:t>
            </a:r>
            <a:r>
              <a:rPr lang="cs-CZ" dirty="0" smtClean="0">
                <a:solidFill>
                  <a:srgbClr val="008276"/>
                </a:solidFill>
              </a:rPr>
              <a:t>2020:</a:t>
            </a:r>
            <a:r>
              <a:rPr lang="cs-CZ" dirty="0" smtClean="0"/>
              <a:t> Osoby </a:t>
            </a:r>
            <a:r>
              <a:rPr lang="cs-CZ" b="1" dirty="0" smtClean="0"/>
              <a:t>starší </a:t>
            </a:r>
            <a:r>
              <a:rPr lang="cs-CZ" b="1" dirty="0"/>
              <a:t>65 </a:t>
            </a:r>
            <a:r>
              <a:rPr lang="cs-CZ" b="1" dirty="0" smtClean="0"/>
              <a:t>let</a:t>
            </a:r>
            <a:r>
              <a:rPr lang="cs-CZ" dirty="0" smtClean="0"/>
              <a:t> </a:t>
            </a:r>
            <a:r>
              <a:rPr lang="cs-CZ" dirty="0"/>
              <a:t>m</a:t>
            </a:r>
            <a:r>
              <a:rPr lang="cs-CZ" dirty="0" smtClean="0"/>
              <a:t>ají sníženou sazbu </a:t>
            </a:r>
            <a:r>
              <a:rPr lang="cs-CZ" b="1" dirty="0" smtClean="0"/>
              <a:t>až 200 Kč</a:t>
            </a:r>
            <a:r>
              <a:rPr lang="cs-CZ" dirty="0" smtClean="0"/>
              <a:t>.</a:t>
            </a:r>
            <a:endParaRPr lang="cs-CZ" dirty="0"/>
          </a:p>
          <a:p>
            <a:pPr marL="0" indent="0">
              <a:buNone/>
            </a:pPr>
            <a:r>
              <a:rPr lang="cs-CZ" dirty="0">
                <a:solidFill>
                  <a:srgbClr val="008276"/>
                </a:solidFill>
              </a:rPr>
              <a:t>→ Do roku </a:t>
            </a:r>
            <a:r>
              <a:rPr lang="cs-CZ" dirty="0" smtClean="0">
                <a:solidFill>
                  <a:srgbClr val="008276"/>
                </a:solidFill>
              </a:rPr>
              <a:t>2019:</a:t>
            </a:r>
            <a:r>
              <a:rPr lang="cs-CZ" dirty="0" smtClean="0"/>
              <a:t> </a:t>
            </a:r>
            <a:r>
              <a:rPr lang="cs-CZ" dirty="0"/>
              <a:t>Poživatelé invalidního, starobního, vdovského nebo vdoveckého důchodu, který je jeho </a:t>
            </a:r>
            <a:r>
              <a:rPr lang="cs-CZ" b="1" dirty="0"/>
              <a:t>jediným zdrojem příjmů</a:t>
            </a:r>
            <a:r>
              <a:rPr lang="cs-CZ" dirty="0"/>
              <a:t>, anebo poživatel sirotčího důchodu </a:t>
            </a:r>
            <a:r>
              <a:rPr lang="cs-CZ" dirty="0" smtClean="0"/>
              <a:t>měli </a:t>
            </a:r>
            <a:r>
              <a:rPr lang="cs-CZ" dirty="0"/>
              <a:t>s</a:t>
            </a:r>
            <a:r>
              <a:rPr lang="cs-CZ" dirty="0" smtClean="0"/>
              <a:t>níženou sazbu </a:t>
            </a:r>
            <a:r>
              <a:rPr lang="cs-CZ" b="1" dirty="0"/>
              <a:t>až 200 Kč.</a:t>
            </a:r>
          </a:p>
          <a:p>
            <a:pPr marL="0" indent="0">
              <a:buNone/>
            </a:pPr>
            <a:endParaRPr lang="cs-CZ" dirty="0" smtClean="0"/>
          </a:p>
          <a:p>
            <a:pPr marL="0" indent="0">
              <a:buNone/>
            </a:pPr>
            <a:r>
              <a:rPr lang="cs-CZ" dirty="0" smtClean="0"/>
              <a:t>Poplatek </a:t>
            </a:r>
            <a:r>
              <a:rPr lang="cs-CZ" dirty="0"/>
              <a:t>se platí obci příslušné podle </a:t>
            </a:r>
            <a:r>
              <a:rPr lang="cs-CZ" b="1" dirty="0">
                <a:solidFill>
                  <a:srgbClr val="008276"/>
                </a:solidFill>
              </a:rPr>
              <a:t>místa </a:t>
            </a:r>
            <a:r>
              <a:rPr lang="cs-CZ" b="1" dirty="0" smtClean="0">
                <a:solidFill>
                  <a:srgbClr val="008276"/>
                </a:solidFill>
              </a:rPr>
              <a:t>přihlášení k pobytu nebo </a:t>
            </a:r>
            <a:r>
              <a:rPr lang="cs-CZ" b="1" dirty="0">
                <a:solidFill>
                  <a:srgbClr val="008276"/>
                </a:solidFill>
              </a:rPr>
              <a:t>sídla</a:t>
            </a:r>
            <a:r>
              <a:rPr lang="cs-CZ" dirty="0" smtClean="0">
                <a:solidFill>
                  <a:srgbClr val="008276"/>
                </a:solidFill>
              </a:rPr>
              <a:t>.</a:t>
            </a:r>
          </a:p>
          <a:p>
            <a:pPr marL="0" indent="0">
              <a:buNone/>
            </a:pPr>
            <a:endParaRPr lang="cs-CZ" dirty="0">
              <a:solidFill>
                <a:srgbClr val="008276"/>
              </a:solidFill>
            </a:endParaRPr>
          </a:p>
          <a:p>
            <a:pPr marL="0" indent="0">
              <a:buNone/>
            </a:pPr>
            <a:endParaRPr lang="cs-CZ" sz="2200" dirty="0">
              <a:solidFill>
                <a:srgbClr val="008276"/>
              </a:solidFill>
            </a:endParaRPr>
          </a:p>
        </p:txBody>
      </p:sp>
      <p:sp>
        <p:nvSpPr>
          <p:cNvPr id="8" name="Zástupný symbol pro text 7">
            <a:extLst>
              <a:ext uri="{FF2B5EF4-FFF2-40B4-BE49-F238E27FC236}">
                <a16:creationId xmlns:a16="http://schemas.microsoft.com/office/drawing/2014/main" id="{139E319B-FC97-4345-B83B-E4DCCB24FD10}"/>
              </a:ext>
            </a:extLst>
          </p:cNvPr>
          <p:cNvSpPr>
            <a:spLocks noGrp="1"/>
          </p:cNvSpPr>
          <p:nvPr>
            <p:ph type="body" sz="quarter" idx="16"/>
          </p:nvPr>
        </p:nvSpPr>
        <p:spPr/>
        <p:txBody>
          <a:bodyPr>
            <a:normAutofit fontScale="92500" lnSpcReduction="20000"/>
          </a:bodyPr>
          <a:lstStyle/>
          <a:p>
            <a:r>
              <a:rPr lang="cs-CZ" dirty="0"/>
              <a:t>§ 2</a:t>
            </a:r>
          </a:p>
        </p:txBody>
      </p:sp>
    </p:spTree>
    <p:extLst>
      <p:ext uri="{BB962C8B-B14F-4D97-AF65-F5344CB8AC3E}">
        <p14:creationId xmlns:p14="http://schemas.microsoft.com/office/powerpoint/2010/main" val="258705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E01FC7-2E00-45B7-B275-F61985D58B75}"/>
              </a:ext>
            </a:extLst>
          </p:cNvPr>
          <p:cNvSpPr>
            <a:spLocks noGrp="1"/>
          </p:cNvSpPr>
          <p:nvPr>
            <p:ph type="title"/>
          </p:nvPr>
        </p:nvSpPr>
        <p:spPr/>
        <p:txBody>
          <a:bodyPr/>
          <a:lstStyle/>
          <a:p>
            <a:r>
              <a:rPr lang="cs-CZ" dirty="0"/>
              <a:t>Poplatek ze psů</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18</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p:txBody>
          <a:bodyPr/>
          <a:lstStyle/>
          <a:p>
            <a:endParaRPr lang="cs-CZ"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p:txBody>
          <a:bodyPr>
            <a:normAutofit fontScale="92500" lnSpcReduction="20000"/>
          </a:bodyPr>
          <a:lstStyle/>
          <a:p>
            <a:r>
              <a:rPr lang="cs-CZ" dirty="0"/>
              <a:t>§ 2</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p:txBody>
          <a:bodyPr>
            <a:normAutofit/>
          </a:bodyPr>
          <a:lstStyle/>
          <a:p>
            <a:r>
              <a:rPr lang="cs-CZ" sz="2800" b="1" dirty="0"/>
              <a:t>Krácení poplatku</a:t>
            </a:r>
          </a:p>
          <a:p>
            <a:pPr marL="342900" indent="-342900">
              <a:buFont typeface="Arial" panose="020B0604020202020204" pitchFamily="34" charset="0"/>
              <a:buChar char="•"/>
            </a:pPr>
            <a:r>
              <a:rPr lang="cs-CZ" sz="2000" dirty="0"/>
              <a:t>držení psa po dobu kratší než jeden rok </a:t>
            </a:r>
            <a:r>
              <a:rPr lang="cs-CZ" sz="2000" b="1" dirty="0"/>
              <a:t>(dle započatých měsíců)</a:t>
            </a:r>
            <a:endParaRPr lang="cs-CZ" sz="2000" dirty="0"/>
          </a:p>
          <a:p>
            <a:pPr marL="342900" indent="-342900">
              <a:buFont typeface="Arial" panose="020B0604020202020204" pitchFamily="34" charset="0"/>
              <a:buChar char="•"/>
            </a:pPr>
            <a:r>
              <a:rPr lang="cs-CZ" sz="2000" dirty="0"/>
              <a:t>změna trvalého pobytu nebo sídla (nové obci platí </a:t>
            </a:r>
            <a:r>
              <a:rPr lang="cs-CZ" sz="2000" b="1" dirty="0"/>
              <a:t>od počátku kalendářního měsíce následujícího po měsíci změny</a:t>
            </a:r>
            <a:r>
              <a:rPr lang="cs-CZ" sz="2000" b="1" dirty="0" smtClean="0"/>
              <a:t>)</a:t>
            </a:r>
          </a:p>
          <a:p>
            <a:r>
              <a:rPr lang="cs-CZ" b="1" dirty="0" smtClean="0">
                <a:solidFill>
                  <a:srgbClr val="008276"/>
                </a:solidFill>
              </a:rPr>
              <a:t>Jak </a:t>
            </a:r>
            <a:r>
              <a:rPr lang="cs-CZ" b="1" dirty="0">
                <a:solidFill>
                  <a:srgbClr val="008276"/>
                </a:solidFill>
              </a:rPr>
              <a:t>to bude u osob, které dosáhnou </a:t>
            </a:r>
            <a:r>
              <a:rPr lang="cs-CZ" b="1" dirty="0" smtClean="0">
                <a:solidFill>
                  <a:srgbClr val="008276"/>
                </a:solidFill>
              </a:rPr>
              <a:t>65 </a:t>
            </a:r>
            <a:r>
              <a:rPr lang="cs-CZ" b="1" dirty="0">
                <a:solidFill>
                  <a:srgbClr val="008276"/>
                </a:solidFill>
              </a:rPr>
              <a:t>let v průběhu roku?</a:t>
            </a:r>
          </a:p>
          <a:p>
            <a:endParaRPr lang="cs-CZ" sz="2000" b="1" dirty="0"/>
          </a:p>
        </p:txBody>
      </p:sp>
      <p:pic>
        <p:nvPicPr>
          <p:cNvPr id="9" name="Obrázek 8">
            <a:extLst>
              <a:ext uri="{FF2B5EF4-FFF2-40B4-BE49-F238E27FC236}">
                <a16:creationId xmlns:a16="http://schemas.microsoft.com/office/drawing/2014/main" id="{19D3489E-26CC-45EE-B3A8-6B8F2CCBBD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035" y="3833447"/>
            <a:ext cx="6723380" cy="2374194"/>
          </a:xfrm>
          <a:prstGeom prst="rect">
            <a:avLst/>
          </a:prstGeom>
        </p:spPr>
      </p:pic>
    </p:spTree>
    <p:extLst>
      <p:ext uri="{BB962C8B-B14F-4D97-AF65-F5344CB8AC3E}">
        <p14:creationId xmlns:p14="http://schemas.microsoft.com/office/powerpoint/2010/main" val="779600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E01FC7-2E00-45B7-B275-F61985D58B75}"/>
              </a:ext>
            </a:extLst>
          </p:cNvPr>
          <p:cNvSpPr>
            <a:spLocks noGrp="1"/>
          </p:cNvSpPr>
          <p:nvPr>
            <p:ph type="title"/>
          </p:nvPr>
        </p:nvSpPr>
        <p:spPr/>
        <p:txBody>
          <a:bodyPr/>
          <a:lstStyle/>
          <a:p>
            <a:r>
              <a:rPr lang="cs-CZ" dirty="0"/>
              <a:t>Poplatek ze psů</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19</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p:txBody>
          <a:bodyPr/>
          <a:lstStyle/>
          <a:p>
            <a:endParaRPr lang="cs-CZ"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p:txBody>
          <a:bodyPr>
            <a:normAutofit fontScale="92500" lnSpcReduction="20000"/>
          </a:bodyPr>
          <a:lstStyle/>
          <a:p>
            <a:r>
              <a:rPr lang="cs-CZ" dirty="0"/>
              <a:t>§ 2</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628650" y="1678675"/>
            <a:ext cx="7945391" cy="4691645"/>
          </a:xfrm>
        </p:spPr>
        <p:txBody>
          <a:bodyPr>
            <a:normAutofit lnSpcReduction="10000"/>
          </a:bodyPr>
          <a:lstStyle/>
          <a:p>
            <a:pPr lvl="0"/>
            <a:r>
              <a:rPr lang="cs-CZ" sz="2800" b="1" dirty="0">
                <a:solidFill>
                  <a:prstClr val="black"/>
                </a:solidFill>
              </a:rPr>
              <a:t>Osvobození od poplatku</a:t>
            </a:r>
          </a:p>
          <a:p>
            <a:pPr marL="342900" indent="-342900">
              <a:buFont typeface="Arial" panose="020B0604020202020204" pitchFamily="34" charset="0"/>
              <a:buChar char="•"/>
            </a:pPr>
            <a:r>
              <a:rPr lang="cs-CZ" dirty="0">
                <a:latin typeface="Calibri" panose="020F0502020204030204" pitchFamily="34" charset="0"/>
              </a:rPr>
              <a:t>osoba </a:t>
            </a:r>
            <a:r>
              <a:rPr lang="cs-CZ" b="1" dirty="0">
                <a:latin typeface="Calibri" panose="020F0502020204030204" pitchFamily="34" charset="0"/>
              </a:rPr>
              <a:t>nevidomá</a:t>
            </a:r>
            <a:r>
              <a:rPr lang="cs-CZ" dirty="0">
                <a:latin typeface="Calibri" panose="020F0502020204030204" pitchFamily="34" charset="0"/>
              </a:rPr>
              <a:t> </a:t>
            </a:r>
          </a:p>
          <a:p>
            <a:pPr marL="342900" indent="-342900">
              <a:buFont typeface="Arial" panose="020B0604020202020204" pitchFamily="34" charset="0"/>
              <a:buChar char="•"/>
            </a:pPr>
            <a:r>
              <a:rPr lang="cs-CZ" b="1">
                <a:latin typeface="Calibri" panose="020F0502020204030204" pitchFamily="34" charset="0"/>
              </a:rPr>
              <a:t>bezmocná</a:t>
            </a:r>
            <a:r>
              <a:rPr lang="cs-CZ">
                <a:latin typeface="Calibri" panose="020F0502020204030204" pitchFamily="34" charset="0"/>
              </a:rPr>
              <a:t> </a:t>
            </a:r>
            <a:r>
              <a:rPr lang="cs-CZ" dirty="0">
                <a:solidFill>
                  <a:srgbClr val="008276"/>
                </a:solidFill>
                <a:latin typeface="Calibri" panose="020F0502020204030204" pitchFamily="34" charset="0"/>
              </a:rPr>
              <a:t>(</a:t>
            </a:r>
            <a:r>
              <a:rPr lang="cs-CZ">
                <a:solidFill>
                  <a:srgbClr val="008276"/>
                </a:solidFill>
                <a:latin typeface="Calibri" panose="020F0502020204030204" pitchFamily="34" charset="0"/>
              </a:rPr>
              <a:t>od roku 2020 </a:t>
            </a:r>
            <a:r>
              <a:rPr lang="cs-CZ" smtClean="0">
                <a:solidFill>
                  <a:srgbClr val="008276"/>
                </a:solidFill>
                <a:latin typeface="Calibri" panose="020F0502020204030204" pitchFamily="34" charset="0"/>
              </a:rPr>
              <a:t>osoba</a:t>
            </a:r>
            <a:r>
              <a:rPr lang="cs-CZ" dirty="0">
                <a:solidFill>
                  <a:srgbClr val="008276"/>
                </a:solidFill>
                <a:latin typeface="Calibri" panose="020F0502020204030204" pitchFamily="34" charset="0"/>
              </a:rPr>
              <a:t>,</a:t>
            </a:r>
            <a:r>
              <a:rPr lang="cs-CZ">
                <a:solidFill>
                  <a:srgbClr val="008276"/>
                </a:solidFill>
                <a:latin typeface="Calibri" panose="020F0502020204030204" pitchFamily="34" charset="0"/>
              </a:rPr>
              <a:t> která je považována za závislou</a:t>
            </a:r>
            <a:r>
              <a:rPr lang="cs-CZ"/>
              <a:t> </a:t>
            </a:r>
            <a:r>
              <a:rPr lang="cs-CZ" smtClean="0">
                <a:solidFill>
                  <a:srgbClr val="008276"/>
                </a:solidFill>
                <a:latin typeface="Calibri" panose="020F0502020204030204" pitchFamily="34" charset="0"/>
              </a:rPr>
              <a:t>na </a:t>
            </a:r>
            <a:r>
              <a:rPr lang="cs-CZ">
                <a:solidFill>
                  <a:srgbClr val="008276"/>
                </a:solidFill>
                <a:latin typeface="Calibri" panose="020F0502020204030204" pitchFamily="34" charset="0"/>
              </a:rPr>
              <a:t>pomoci </a:t>
            </a:r>
            <a:r>
              <a:rPr lang="cs-CZ" smtClean="0">
                <a:solidFill>
                  <a:srgbClr val="008276"/>
                </a:solidFill>
                <a:latin typeface="Calibri" panose="020F0502020204030204" pitchFamily="34" charset="0"/>
              </a:rPr>
              <a:t>jiné </a:t>
            </a:r>
            <a:r>
              <a:rPr lang="cs-CZ">
                <a:solidFill>
                  <a:srgbClr val="008276"/>
                </a:solidFill>
                <a:latin typeface="Calibri" panose="020F0502020204030204" pitchFamily="34" charset="0"/>
              </a:rPr>
              <a:t>osoby podle zákona upravujícího sociální služby)</a:t>
            </a:r>
            <a:endParaRPr lang="cs-CZ" dirty="0">
              <a:latin typeface="Calibri" panose="020F0502020204030204" pitchFamily="34" charset="0"/>
            </a:endParaRPr>
          </a:p>
          <a:p>
            <a:pPr marL="342900" indent="-342900">
              <a:buFont typeface="Arial" panose="020B0604020202020204" pitchFamily="34" charset="0"/>
              <a:buChar char="•"/>
            </a:pPr>
            <a:r>
              <a:rPr lang="cs-CZ" dirty="0">
                <a:latin typeface="Calibri" panose="020F0502020204030204" pitchFamily="34" charset="0"/>
              </a:rPr>
              <a:t>osoba s těžkým zdravotním postižením, která je </a:t>
            </a:r>
            <a:r>
              <a:rPr lang="cs-CZ" b="1" dirty="0">
                <a:latin typeface="Calibri" panose="020F0502020204030204" pitchFamily="34" charset="0"/>
              </a:rPr>
              <a:t>držitelem </a:t>
            </a:r>
            <a:r>
              <a:rPr lang="cs-CZ" b="1">
                <a:latin typeface="Calibri" panose="020F0502020204030204" pitchFamily="34" charset="0"/>
              </a:rPr>
              <a:t>průkazu ZTP/P </a:t>
            </a:r>
            <a:r>
              <a:rPr lang="cs-CZ">
                <a:solidFill>
                  <a:srgbClr val="008276"/>
                </a:solidFill>
                <a:latin typeface="Calibri" panose="020F0502020204030204" pitchFamily="34" charset="0"/>
              </a:rPr>
              <a:t>(od roku 2020 také držitelé průkazu ZTP)</a:t>
            </a:r>
            <a:endParaRPr lang="cs-CZ" b="1" dirty="0">
              <a:latin typeface="Calibri" panose="020F0502020204030204" pitchFamily="34" charset="0"/>
            </a:endParaRPr>
          </a:p>
          <a:p>
            <a:pPr marL="342900" indent="-342900">
              <a:buFont typeface="Arial" panose="020B0604020202020204" pitchFamily="34" charset="0"/>
              <a:buChar char="•"/>
            </a:pPr>
            <a:r>
              <a:rPr lang="cs-CZ" b="1" dirty="0">
                <a:latin typeface="Calibri" panose="020F0502020204030204" pitchFamily="34" charset="0"/>
              </a:rPr>
              <a:t>osoba provádějící výcvik psů </a:t>
            </a:r>
            <a:r>
              <a:rPr lang="cs-CZ" dirty="0">
                <a:latin typeface="Calibri" panose="020F0502020204030204" pitchFamily="34" charset="0"/>
              </a:rPr>
              <a:t>určených k doprovodu těchto osob </a:t>
            </a:r>
          </a:p>
          <a:p>
            <a:pPr marL="342900" indent="-342900">
              <a:buFont typeface="Arial" panose="020B0604020202020204" pitchFamily="34" charset="0"/>
              <a:buChar char="•"/>
            </a:pPr>
            <a:r>
              <a:rPr lang="cs-CZ" b="1" dirty="0">
                <a:latin typeface="Calibri" panose="020F0502020204030204" pitchFamily="34" charset="0"/>
              </a:rPr>
              <a:t>osoba provozující útulek </a:t>
            </a:r>
            <a:r>
              <a:rPr lang="cs-CZ" dirty="0">
                <a:latin typeface="Calibri" panose="020F0502020204030204" pitchFamily="34" charset="0"/>
              </a:rPr>
              <a:t>zřízený obcí pro ztracené nebo opuštěné </a:t>
            </a:r>
            <a:r>
              <a:rPr lang="cs-CZ">
                <a:latin typeface="Calibri" panose="020F0502020204030204" pitchFamily="34" charset="0"/>
              </a:rPr>
              <a:t>psy </a:t>
            </a:r>
            <a:r>
              <a:rPr lang="cs-CZ" dirty="0">
                <a:solidFill>
                  <a:srgbClr val="008276"/>
                </a:solidFill>
                <a:latin typeface="Calibri" panose="020F0502020204030204" pitchFamily="34" charset="0"/>
              </a:rPr>
              <a:t>(</a:t>
            </a:r>
            <a:r>
              <a:rPr lang="cs-CZ">
                <a:solidFill>
                  <a:srgbClr val="008276"/>
                </a:solidFill>
                <a:latin typeface="Calibri" panose="020F0502020204030204" pitchFamily="34" charset="0"/>
              </a:rPr>
              <a:t>od roku 2020 jen „útulek pro zvířata“)</a:t>
            </a:r>
            <a:endParaRPr lang="cs-CZ" dirty="0">
              <a:latin typeface="Calibri" panose="020F0502020204030204" pitchFamily="34" charset="0"/>
            </a:endParaRPr>
          </a:p>
          <a:p>
            <a:pPr marL="342900" indent="-342900">
              <a:buFont typeface="Arial" panose="020B0604020202020204" pitchFamily="34" charset="0"/>
              <a:buChar char="•"/>
            </a:pPr>
            <a:r>
              <a:rPr lang="cs-CZ" b="1" dirty="0">
                <a:latin typeface="Calibri" panose="020F0502020204030204" pitchFamily="34" charset="0"/>
              </a:rPr>
              <a:t>osoba, které stanoví povinnost držení </a:t>
            </a:r>
            <a:r>
              <a:rPr lang="cs-CZ" dirty="0">
                <a:latin typeface="Calibri" panose="020F0502020204030204" pitchFamily="34" charset="0"/>
              </a:rPr>
              <a:t>a používání psa zvláštní právní předpis</a:t>
            </a:r>
            <a:r>
              <a:rPr lang="cs-CZ" dirty="0"/>
              <a:t>.</a:t>
            </a:r>
          </a:p>
        </p:txBody>
      </p:sp>
    </p:spTree>
    <p:extLst>
      <p:ext uri="{BB962C8B-B14F-4D97-AF65-F5344CB8AC3E}">
        <p14:creationId xmlns:p14="http://schemas.microsoft.com/office/powerpoint/2010/main" val="3353889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2978C5-EED7-4759-953D-8AC8706E9308}"/>
              </a:ext>
            </a:extLst>
          </p:cNvPr>
          <p:cNvSpPr>
            <a:spLocks noGrp="1"/>
          </p:cNvSpPr>
          <p:nvPr>
            <p:ph type="title"/>
          </p:nvPr>
        </p:nvSpPr>
        <p:spPr/>
        <p:txBody>
          <a:bodyPr/>
          <a:lstStyle/>
          <a:p>
            <a:r>
              <a:rPr lang="cs-CZ" dirty="0"/>
              <a:t>Cíle školení</a:t>
            </a:r>
          </a:p>
        </p:txBody>
      </p:sp>
      <p:sp>
        <p:nvSpPr>
          <p:cNvPr id="4" name="Zástupný symbol pro číslo snímku 3">
            <a:extLst>
              <a:ext uri="{FF2B5EF4-FFF2-40B4-BE49-F238E27FC236}">
                <a16:creationId xmlns:a16="http://schemas.microsoft.com/office/drawing/2014/main" id="{AD204394-3E15-4307-A472-B9BF6EF35FB8}"/>
              </a:ext>
            </a:extLst>
          </p:cNvPr>
          <p:cNvSpPr>
            <a:spLocks noGrp="1"/>
          </p:cNvSpPr>
          <p:nvPr>
            <p:ph type="sldNum" sz="quarter" idx="12"/>
          </p:nvPr>
        </p:nvSpPr>
        <p:spPr/>
        <p:txBody>
          <a:bodyPr/>
          <a:lstStyle/>
          <a:p>
            <a:fld id="{D83BD07D-5885-48DF-B570-0C7EF7FA7CBC}" type="slidenum">
              <a:rPr lang="cs-CZ" smtClean="0"/>
              <a:pPr/>
              <a:t>2</a:t>
            </a:fld>
            <a:endParaRPr lang="cs-CZ" dirty="0"/>
          </a:p>
        </p:txBody>
      </p:sp>
      <p:sp>
        <p:nvSpPr>
          <p:cNvPr id="5" name="Zástupný symbol pro text 4">
            <a:extLst>
              <a:ext uri="{FF2B5EF4-FFF2-40B4-BE49-F238E27FC236}">
                <a16:creationId xmlns:a16="http://schemas.microsoft.com/office/drawing/2014/main" id="{B8490669-C029-497B-9094-592DF2238E7B}"/>
              </a:ext>
            </a:extLst>
          </p:cNvPr>
          <p:cNvSpPr>
            <a:spLocks noGrp="1"/>
          </p:cNvSpPr>
          <p:nvPr>
            <p:ph type="body" sz="quarter" idx="15"/>
          </p:nvPr>
        </p:nvSpPr>
        <p:spPr/>
        <p:txBody>
          <a:bodyPr/>
          <a:lstStyle/>
          <a:p>
            <a:endParaRPr lang="cs-CZ" dirty="0"/>
          </a:p>
        </p:txBody>
      </p:sp>
      <p:sp>
        <p:nvSpPr>
          <p:cNvPr id="6" name="Obdélník 5">
            <a:extLst>
              <a:ext uri="{FF2B5EF4-FFF2-40B4-BE49-F238E27FC236}">
                <a16:creationId xmlns:a16="http://schemas.microsoft.com/office/drawing/2014/main" id="{DD6ABBB9-7E55-45B1-8F00-189CAB3CE1AD}"/>
              </a:ext>
            </a:extLst>
          </p:cNvPr>
          <p:cNvSpPr/>
          <p:nvPr/>
        </p:nvSpPr>
        <p:spPr>
          <a:xfrm>
            <a:off x="452392" y="1692847"/>
            <a:ext cx="2392408" cy="1892300"/>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solidFill>
                  <a:schemeClr val="tx1"/>
                </a:solidFill>
              </a:rPr>
              <a:t>Představit činnost ombudsmana na poli místních poplatků</a:t>
            </a:r>
          </a:p>
        </p:txBody>
      </p:sp>
      <p:sp>
        <p:nvSpPr>
          <p:cNvPr id="7" name="Obdélník 6">
            <a:extLst>
              <a:ext uri="{FF2B5EF4-FFF2-40B4-BE49-F238E27FC236}">
                <a16:creationId xmlns:a16="http://schemas.microsoft.com/office/drawing/2014/main" id="{FA78FA56-6484-4C4D-9AB3-A4D5A1308889}"/>
              </a:ext>
            </a:extLst>
          </p:cNvPr>
          <p:cNvSpPr/>
          <p:nvPr/>
        </p:nvSpPr>
        <p:spPr>
          <a:xfrm>
            <a:off x="2990850" y="1692847"/>
            <a:ext cx="3162300" cy="1892300"/>
          </a:xfrm>
          <a:prstGeom prst="rect">
            <a:avLst/>
          </a:prstGeom>
          <a:solidFill>
            <a:srgbClr val="9CBCB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solidFill>
                  <a:schemeClr val="tx1"/>
                </a:solidFill>
              </a:rPr>
              <a:t>Probrat společně zákon o místních poplatcích a související předpisy (zejména daňový řád)</a:t>
            </a:r>
          </a:p>
          <a:p>
            <a:pPr algn="ctr"/>
            <a:endParaRPr lang="cs-CZ" dirty="0"/>
          </a:p>
        </p:txBody>
      </p:sp>
      <p:sp>
        <p:nvSpPr>
          <p:cNvPr id="8" name="Obdélník 7">
            <a:extLst>
              <a:ext uri="{FF2B5EF4-FFF2-40B4-BE49-F238E27FC236}">
                <a16:creationId xmlns:a16="http://schemas.microsoft.com/office/drawing/2014/main" id="{DB408060-6A69-45F8-AA7B-7A600CB3D9D2}"/>
              </a:ext>
            </a:extLst>
          </p:cNvPr>
          <p:cNvSpPr/>
          <p:nvPr/>
        </p:nvSpPr>
        <p:spPr>
          <a:xfrm>
            <a:off x="6344841" y="1692847"/>
            <a:ext cx="2392408" cy="1892300"/>
          </a:xfrm>
          <a:prstGeom prst="rect">
            <a:avLst/>
          </a:prstGeom>
          <a:solidFill>
            <a:srgbClr val="FF7D2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solidFill>
                  <a:schemeClr val="tx1"/>
                </a:solidFill>
              </a:rPr>
              <a:t>Upozornit na sporné oblasti, včetně možných variant řešení</a:t>
            </a:r>
          </a:p>
        </p:txBody>
      </p:sp>
      <p:sp>
        <p:nvSpPr>
          <p:cNvPr id="10" name="Obdélník 9">
            <a:extLst>
              <a:ext uri="{FF2B5EF4-FFF2-40B4-BE49-F238E27FC236}">
                <a16:creationId xmlns:a16="http://schemas.microsoft.com/office/drawing/2014/main" id="{3206DE0B-DAC7-49AA-95FB-3B17B3114BA1}"/>
              </a:ext>
            </a:extLst>
          </p:cNvPr>
          <p:cNvSpPr/>
          <p:nvPr/>
        </p:nvSpPr>
        <p:spPr>
          <a:xfrm>
            <a:off x="452392" y="3734576"/>
            <a:ext cx="2392408" cy="1892300"/>
          </a:xfrm>
          <a:prstGeom prst="rect">
            <a:avLst/>
          </a:prstGeom>
          <a:solidFill>
            <a:srgbClr val="AA054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solidFill>
                  <a:schemeClr val="tx1"/>
                </a:solidFill>
              </a:rPr>
              <a:t>Debatovat nad aktuálními problémy obecních úřadů</a:t>
            </a:r>
          </a:p>
        </p:txBody>
      </p:sp>
      <p:sp>
        <p:nvSpPr>
          <p:cNvPr id="11" name="Obdélník 10">
            <a:extLst>
              <a:ext uri="{FF2B5EF4-FFF2-40B4-BE49-F238E27FC236}">
                <a16:creationId xmlns:a16="http://schemas.microsoft.com/office/drawing/2014/main" id="{5F638FED-A288-4C06-8B95-81D351EA6E90}"/>
              </a:ext>
            </a:extLst>
          </p:cNvPr>
          <p:cNvSpPr/>
          <p:nvPr/>
        </p:nvSpPr>
        <p:spPr>
          <a:xfrm>
            <a:off x="2990850" y="3734576"/>
            <a:ext cx="3162300" cy="1892300"/>
          </a:xfrm>
          <a:prstGeom prst="rect">
            <a:avLst/>
          </a:prstGeom>
          <a:solidFill>
            <a:srgbClr val="AFC32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solidFill>
                  <a:schemeClr val="tx1"/>
                </a:solidFill>
              </a:rPr>
              <a:t>Navázat kontakt s obecními úřady, možnost další spolupráce</a:t>
            </a:r>
          </a:p>
          <a:p>
            <a:pPr algn="ctr"/>
            <a:endParaRPr lang="cs-CZ" dirty="0"/>
          </a:p>
        </p:txBody>
      </p:sp>
      <p:sp>
        <p:nvSpPr>
          <p:cNvPr id="12" name="Obdélník 11">
            <a:extLst>
              <a:ext uri="{FF2B5EF4-FFF2-40B4-BE49-F238E27FC236}">
                <a16:creationId xmlns:a16="http://schemas.microsoft.com/office/drawing/2014/main" id="{827C963A-EF69-49BC-B80A-F7ECB7065A41}"/>
              </a:ext>
            </a:extLst>
          </p:cNvPr>
          <p:cNvSpPr/>
          <p:nvPr/>
        </p:nvSpPr>
        <p:spPr>
          <a:xfrm>
            <a:off x="6344841" y="3734576"/>
            <a:ext cx="2392408" cy="1892300"/>
          </a:xfrm>
          <a:prstGeom prst="rect">
            <a:avLst/>
          </a:prstGeom>
          <a:solidFill>
            <a:srgbClr val="005F8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solidFill>
                  <a:schemeClr val="tx1"/>
                </a:solidFill>
              </a:rPr>
              <a:t>Strávit společně příjemně den k vzájemnému užitku všech</a:t>
            </a:r>
          </a:p>
        </p:txBody>
      </p:sp>
    </p:spTree>
    <p:extLst>
      <p:ext uri="{BB962C8B-B14F-4D97-AF65-F5344CB8AC3E}">
        <p14:creationId xmlns:p14="http://schemas.microsoft.com/office/powerpoint/2010/main" val="43196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E01FC7-2E00-45B7-B275-F61985D58B75}"/>
              </a:ext>
            </a:extLst>
          </p:cNvPr>
          <p:cNvSpPr>
            <a:spLocks noGrp="1"/>
          </p:cNvSpPr>
          <p:nvPr>
            <p:ph type="title"/>
          </p:nvPr>
        </p:nvSpPr>
        <p:spPr/>
        <p:txBody>
          <a:bodyPr/>
          <a:lstStyle/>
          <a:p>
            <a:r>
              <a:rPr lang="cs-CZ" dirty="0"/>
              <a:t>Poplatek ze psů</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20</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11903"/>
            <a:ext cx="7250572" cy="431812"/>
          </a:xfrm>
        </p:spPr>
        <p:txBody>
          <a:bodyPr>
            <a:normAutofit/>
          </a:bodyPr>
          <a:lstStyle/>
          <a:p>
            <a:endParaRPr lang="cs-CZ"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p:txBody>
          <a:bodyPr>
            <a:normAutofit fontScale="92500" lnSpcReduction="20000"/>
          </a:bodyPr>
          <a:lstStyle/>
          <a:p>
            <a:r>
              <a:rPr lang="cs-CZ" dirty="0"/>
              <a:t>§ 2</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628650" y="1938557"/>
            <a:ext cx="7945391" cy="4439706"/>
          </a:xfrm>
        </p:spPr>
        <p:txBody>
          <a:bodyPr>
            <a:normAutofit/>
          </a:bodyPr>
          <a:lstStyle/>
          <a:p>
            <a:r>
              <a:rPr lang="cs-CZ" sz="2800" b="1" dirty="0"/>
              <a:t>Význam poplatku</a:t>
            </a:r>
          </a:p>
          <a:p>
            <a:pPr marL="342900" indent="-342900">
              <a:buFont typeface="Arial" panose="020B0604020202020204" pitchFamily="34" charset="0"/>
              <a:buChar char="•"/>
            </a:pPr>
            <a:r>
              <a:rPr lang="cs-CZ" b="1" dirty="0"/>
              <a:t>Snižovat či dokonce v některých případech vyrovnávat negativní důsledky spojené s chovem psů. </a:t>
            </a:r>
            <a:r>
              <a:rPr lang="cs-CZ" dirty="0">
                <a:solidFill>
                  <a:srgbClr val="008276"/>
                </a:solidFill>
              </a:rPr>
              <a:t>(rozsudek </a:t>
            </a:r>
            <a:r>
              <a:rPr lang="cs-CZ" dirty="0" err="1">
                <a:solidFill>
                  <a:srgbClr val="008276"/>
                </a:solidFill>
              </a:rPr>
              <a:t>NSS</a:t>
            </a:r>
            <a:r>
              <a:rPr lang="cs-CZ" dirty="0">
                <a:solidFill>
                  <a:srgbClr val="008276"/>
                </a:solidFill>
              </a:rPr>
              <a:t> </a:t>
            </a:r>
            <a:r>
              <a:rPr lang="pl-PL" dirty="0">
                <a:solidFill>
                  <a:srgbClr val="008276"/>
                </a:solidFill>
              </a:rPr>
              <a:t>2 Afs 107/2007)</a:t>
            </a:r>
            <a:endParaRPr lang="cs-CZ" dirty="0">
              <a:solidFill>
                <a:srgbClr val="008276"/>
              </a:solidFill>
            </a:endParaRPr>
          </a:p>
          <a:p>
            <a:pPr marL="857250" lvl="1" indent="-342900"/>
            <a:r>
              <a:rPr lang="cs-CZ" sz="2400" dirty="0"/>
              <a:t>udržování čistoty obce</a:t>
            </a:r>
          </a:p>
          <a:p>
            <a:pPr marL="857250" lvl="1" indent="-342900"/>
            <a:r>
              <a:rPr lang="cs-CZ" sz="2400" dirty="0"/>
              <a:t>snaha limitovat počet psů</a:t>
            </a:r>
          </a:p>
          <a:p>
            <a:pPr marL="857250" lvl="1" indent="-342900"/>
            <a:r>
              <a:rPr lang="cs-CZ" sz="2400" dirty="0"/>
              <a:t>odchyt toulavých psů</a:t>
            </a:r>
          </a:p>
        </p:txBody>
      </p:sp>
    </p:spTree>
    <p:extLst>
      <p:ext uri="{BB962C8B-B14F-4D97-AF65-F5344CB8AC3E}">
        <p14:creationId xmlns:p14="http://schemas.microsoft.com/office/powerpoint/2010/main" val="3761495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E01FC7-2E00-45B7-B275-F61985D58B75}"/>
              </a:ext>
            </a:extLst>
          </p:cNvPr>
          <p:cNvSpPr>
            <a:spLocks noGrp="1"/>
          </p:cNvSpPr>
          <p:nvPr>
            <p:ph type="title"/>
          </p:nvPr>
        </p:nvSpPr>
        <p:spPr/>
        <p:txBody>
          <a:bodyPr/>
          <a:lstStyle/>
          <a:p>
            <a:r>
              <a:rPr lang="cs-CZ" dirty="0"/>
              <a:t>Poplatek ze psů</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21</a:t>
            </a:fld>
            <a:endParaRPr lang="cs-CZ"/>
          </a:p>
        </p:txBody>
      </p:sp>
      <p:sp>
        <p:nvSpPr>
          <p:cNvPr id="7" name="Zástupný symbol pro text 6">
            <a:extLst>
              <a:ext uri="{FF2B5EF4-FFF2-40B4-BE49-F238E27FC236}">
                <a16:creationId xmlns:a16="http://schemas.microsoft.com/office/drawing/2014/main" id="{137108F1-24EF-4F14-A792-13A7F5E10B84}"/>
              </a:ext>
            </a:extLst>
          </p:cNvPr>
          <p:cNvSpPr>
            <a:spLocks noGrp="1"/>
          </p:cNvSpPr>
          <p:nvPr>
            <p:ph type="body" sz="quarter" idx="15"/>
          </p:nvPr>
        </p:nvSpPr>
        <p:spPr>
          <a:xfrm>
            <a:off x="628650" y="6478589"/>
            <a:ext cx="7113840" cy="365125"/>
          </a:xfrm>
        </p:spPr>
        <p:txBody>
          <a:bodyPr>
            <a:noAutofit/>
          </a:bodyPr>
          <a:lstStyle/>
          <a:p>
            <a:endParaRPr lang="cs-CZ" dirty="0">
              <a:latin typeface="Calibri" panose="020F0502020204030204" pitchFamily="34" charset="0"/>
            </a:endParaRPr>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p:txBody>
          <a:bodyPr>
            <a:normAutofit fontScale="92500" lnSpcReduction="20000"/>
          </a:bodyPr>
          <a:lstStyle/>
          <a:p>
            <a:r>
              <a:rPr lang="cs-CZ" dirty="0"/>
              <a:t>§ 2</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628650" y="1930615"/>
            <a:ext cx="7945391" cy="4439706"/>
          </a:xfrm>
        </p:spPr>
        <p:txBody>
          <a:bodyPr>
            <a:normAutofit/>
          </a:bodyPr>
          <a:lstStyle/>
          <a:p>
            <a:r>
              <a:rPr lang="cs-CZ" sz="3000" b="1" dirty="0"/>
              <a:t>Útulky </a:t>
            </a:r>
            <a:r>
              <a:rPr lang="cs-CZ" sz="2800" b="1" dirty="0"/>
              <a:t>pro</a:t>
            </a:r>
            <a:r>
              <a:rPr lang="cs-CZ" sz="3000" b="1" dirty="0"/>
              <a:t> psy</a:t>
            </a:r>
          </a:p>
          <a:p>
            <a:pPr marL="342900" indent="-342900">
              <a:buFont typeface="Arial" panose="020B0604020202020204" pitchFamily="34" charset="0"/>
              <a:buChar char="•"/>
            </a:pPr>
            <a:r>
              <a:rPr lang="cs-CZ" b="1" dirty="0"/>
              <a:t>Nepodléhají povinnosti platit poplatek ze psů -</a:t>
            </a:r>
            <a:r>
              <a:rPr lang="cs-CZ" dirty="0"/>
              <a:t> nejsou „držiteli“ psů.</a:t>
            </a:r>
          </a:p>
          <a:p>
            <a:pPr marL="342900" indent="-342900">
              <a:buFont typeface="Arial" panose="020B0604020202020204" pitchFamily="34" charset="0"/>
              <a:buChar char="•"/>
              <a:tabLst>
                <a:tab pos="2781300" algn="l"/>
              </a:tabLst>
            </a:pPr>
            <a:r>
              <a:rPr lang="cs-CZ" dirty="0"/>
              <a:t>Všechny útulky pro psy plní stejnou veřejnou službu, bez ohledu na osobu svého zřizovatele. </a:t>
            </a:r>
            <a:r>
              <a:rPr lang="cs-CZ" dirty="0">
                <a:solidFill>
                  <a:srgbClr val="008276"/>
                </a:solidFill>
              </a:rPr>
              <a:t>(rozsudek </a:t>
            </a:r>
            <a:r>
              <a:rPr lang="cs-CZ" dirty="0" err="1">
                <a:solidFill>
                  <a:srgbClr val="008276"/>
                </a:solidFill>
              </a:rPr>
              <a:t>NSS</a:t>
            </a:r>
            <a:r>
              <a:rPr lang="cs-CZ" dirty="0">
                <a:solidFill>
                  <a:srgbClr val="008276"/>
                </a:solidFill>
              </a:rPr>
              <a:t> </a:t>
            </a:r>
            <a:r>
              <a:rPr lang="pl-PL" dirty="0">
                <a:solidFill>
                  <a:srgbClr val="008276"/>
                </a:solidFill>
              </a:rPr>
              <a:t>2 Afs 107/2007)</a:t>
            </a:r>
            <a:endParaRPr lang="cs-CZ" sz="2000" dirty="0">
              <a:solidFill>
                <a:srgbClr val="008276"/>
              </a:solidFill>
            </a:endParaRPr>
          </a:p>
        </p:txBody>
      </p:sp>
    </p:spTree>
    <p:extLst>
      <p:ext uri="{BB962C8B-B14F-4D97-AF65-F5344CB8AC3E}">
        <p14:creationId xmlns:p14="http://schemas.microsoft.com/office/powerpoint/2010/main" val="234939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E01FC7-2E00-45B7-B275-F61985D58B75}"/>
              </a:ext>
            </a:extLst>
          </p:cNvPr>
          <p:cNvSpPr>
            <a:spLocks noGrp="1"/>
          </p:cNvSpPr>
          <p:nvPr>
            <p:ph type="title"/>
          </p:nvPr>
        </p:nvSpPr>
        <p:spPr/>
        <p:txBody>
          <a:bodyPr/>
          <a:lstStyle/>
          <a:p>
            <a:r>
              <a:rPr lang="cs-CZ" dirty="0"/>
              <a:t>Poplatek ze </a:t>
            </a:r>
            <a:r>
              <a:rPr lang="cs-CZ" dirty="0" err="1"/>
              <a:t>psŮ</a:t>
            </a:r>
            <a:endParaRPr lang="cs-CZ" dirty="0"/>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22</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p:txBody>
          <a:bodyPr/>
          <a:lstStyle/>
          <a:p>
            <a:endParaRPr lang="cs-CZ"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p:txBody>
          <a:bodyPr>
            <a:normAutofit fontScale="92500" lnSpcReduction="20000"/>
          </a:bodyPr>
          <a:lstStyle/>
          <a:p>
            <a:r>
              <a:rPr lang="cs-CZ" dirty="0"/>
              <a:t>§ 2</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628650" y="1678676"/>
            <a:ext cx="5353405" cy="4439706"/>
          </a:xfrm>
        </p:spPr>
        <p:txBody>
          <a:bodyPr>
            <a:normAutofit/>
          </a:bodyPr>
          <a:lstStyle/>
          <a:p>
            <a:r>
              <a:rPr lang="cs-CZ" sz="3200" b="1"/>
              <a:t>Ohlašovací povinnost u nejmladších psů</a:t>
            </a:r>
            <a:endParaRPr lang="cs-CZ" sz="3200" b="1" dirty="0"/>
          </a:p>
          <a:p>
            <a:pPr marL="342900" indent="-342900">
              <a:buFont typeface="Arial" panose="020B0604020202020204" pitchFamily="34" charset="0"/>
              <a:buChar char="•"/>
            </a:pPr>
            <a:r>
              <a:rPr lang="cs-CZ" sz="2600" dirty="0"/>
              <a:t>Zavést ohlašovací povinnost držitelů psů mladších tří měsíců je podle názoru Ústavního soudu v pořádku.</a:t>
            </a:r>
            <a:r>
              <a:rPr lang="cs-CZ" sz="2600" b="1" dirty="0"/>
              <a:t> </a:t>
            </a:r>
            <a:r>
              <a:rPr lang="cs-CZ" sz="2600" dirty="0">
                <a:solidFill>
                  <a:srgbClr val="008276"/>
                </a:solidFill>
              </a:rPr>
              <a:t>(nález ÚS </a:t>
            </a:r>
            <a:r>
              <a:rPr lang="pl-PL" sz="2600" dirty="0">
                <a:solidFill>
                  <a:srgbClr val="008276"/>
                </a:solidFill>
              </a:rPr>
              <a:t>Pl. ÚS 30/06)</a:t>
            </a:r>
            <a:endParaRPr lang="cs-CZ" sz="2600" dirty="0">
              <a:solidFill>
                <a:srgbClr val="008276"/>
              </a:solidFill>
            </a:endParaRPr>
          </a:p>
          <a:p>
            <a:pPr marL="342900" indent="-342900">
              <a:buFont typeface="Arial" panose="020B0604020202020204" pitchFamily="34" charset="0"/>
              <a:buChar char="•"/>
            </a:pPr>
            <a:endParaRPr lang="cs-CZ" sz="2600" dirty="0"/>
          </a:p>
          <a:p>
            <a:pPr marL="342900" indent="-342900">
              <a:buFont typeface="Arial" panose="020B0604020202020204" pitchFamily="34" charset="0"/>
              <a:buChar char="•"/>
            </a:pPr>
            <a:endParaRPr lang="cs-CZ" sz="2600" dirty="0"/>
          </a:p>
          <a:p>
            <a:pPr marL="342900" indent="-342900">
              <a:buFont typeface="Arial" panose="020B0604020202020204" pitchFamily="34" charset="0"/>
              <a:buChar char="•"/>
            </a:pPr>
            <a:endParaRPr lang="cs-CZ" sz="2600" dirty="0"/>
          </a:p>
          <a:p>
            <a:pPr marL="342900" indent="-342900">
              <a:buFont typeface="Arial" panose="020B0604020202020204" pitchFamily="34" charset="0"/>
              <a:buChar char="•"/>
            </a:pPr>
            <a:endParaRPr lang="cs-CZ" sz="2000" dirty="0"/>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4841" y="1678676"/>
            <a:ext cx="2483922" cy="4439706"/>
          </a:xfrm>
          <a:prstGeom prst="rect">
            <a:avLst/>
          </a:prstGeom>
        </p:spPr>
      </p:pic>
    </p:spTree>
    <p:extLst>
      <p:ext uri="{BB962C8B-B14F-4D97-AF65-F5344CB8AC3E}">
        <p14:creationId xmlns:p14="http://schemas.microsoft.com/office/powerpoint/2010/main" val="800124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E01FC7-2E00-45B7-B275-F61985D58B75}"/>
              </a:ext>
            </a:extLst>
          </p:cNvPr>
          <p:cNvSpPr>
            <a:spLocks noGrp="1"/>
          </p:cNvSpPr>
          <p:nvPr>
            <p:ph type="title"/>
          </p:nvPr>
        </p:nvSpPr>
        <p:spPr/>
        <p:txBody>
          <a:bodyPr/>
          <a:lstStyle/>
          <a:p>
            <a:r>
              <a:rPr lang="cs-CZ" dirty="0"/>
              <a:t>Poplatek ze </a:t>
            </a:r>
            <a:r>
              <a:rPr lang="cs-CZ" dirty="0" err="1"/>
              <a:t>psŮ</a:t>
            </a:r>
            <a:endParaRPr lang="cs-CZ" dirty="0"/>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23</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p:txBody>
          <a:bodyPr/>
          <a:lstStyle/>
          <a:p>
            <a:endParaRPr lang="cs-CZ"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p:txBody>
          <a:bodyPr>
            <a:normAutofit fontScale="92500" lnSpcReduction="20000"/>
          </a:bodyPr>
          <a:lstStyle/>
          <a:p>
            <a:r>
              <a:rPr lang="cs-CZ" dirty="0"/>
              <a:t>§ 2</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p:txBody>
          <a:bodyPr>
            <a:normAutofit/>
          </a:bodyPr>
          <a:lstStyle/>
          <a:p>
            <a:r>
              <a:rPr lang="cs-CZ" sz="3200" b="1" dirty="0"/>
              <a:t>Šetření ombudsmana </a:t>
            </a:r>
            <a:r>
              <a:rPr lang="cs-CZ" sz="3200" b="1" dirty="0">
                <a:solidFill>
                  <a:srgbClr val="008276"/>
                </a:solidFill>
              </a:rPr>
              <a:t>(5489/2017/</a:t>
            </a:r>
            <a:r>
              <a:rPr lang="cs-CZ" sz="3200" b="1" dirty="0" err="1">
                <a:solidFill>
                  <a:srgbClr val="008276"/>
                </a:solidFill>
              </a:rPr>
              <a:t>VOP</a:t>
            </a:r>
            <a:r>
              <a:rPr lang="cs-CZ" sz="3200" b="1" dirty="0">
                <a:solidFill>
                  <a:srgbClr val="008276"/>
                </a:solidFill>
              </a:rPr>
              <a:t>)</a:t>
            </a:r>
          </a:p>
          <a:p>
            <a:pPr marL="342900" indent="-342900">
              <a:buFont typeface="Arial" panose="020B0604020202020204" pitchFamily="34" charset="0"/>
              <a:buChar char="•"/>
            </a:pPr>
            <a:endParaRPr lang="cs-CZ" sz="2600" dirty="0"/>
          </a:p>
          <a:p>
            <a:pPr marL="342900" indent="-342900">
              <a:buFont typeface="Arial" panose="020B0604020202020204" pitchFamily="34" charset="0"/>
              <a:buChar char="•"/>
            </a:pPr>
            <a:r>
              <a:rPr lang="cs-CZ" sz="2600" dirty="0"/>
              <a:t>Stěžovatelka nechala v roce 2012 utratit psa, což však neohlásila správci poplatku.</a:t>
            </a:r>
          </a:p>
          <a:p>
            <a:pPr marL="342900" indent="-342900">
              <a:buFont typeface="Arial" panose="020B0604020202020204" pitchFamily="34" charset="0"/>
              <a:buChar char="•"/>
            </a:pPr>
            <a:r>
              <a:rPr lang="cs-CZ" sz="2600" dirty="0"/>
              <a:t>Správce poplatku proto vyměřil a vymáhal poplatek i za následující roky (až do roku 2015).</a:t>
            </a:r>
          </a:p>
          <a:p>
            <a:pPr marL="342900" indent="-342900">
              <a:buFont typeface="Arial" panose="020B0604020202020204" pitchFamily="34" charset="0"/>
              <a:buChar char="•"/>
            </a:pPr>
            <a:r>
              <a:rPr lang="cs-CZ" sz="2600" dirty="0"/>
              <a:t>Správce poplatku za základě šetření ombudsmana </a:t>
            </a:r>
            <a:r>
              <a:rPr lang="cs-CZ" sz="2600" b="1" dirty="0">
                <a:solidFill>
                  <a:srgbClr val="008276"/>
                </a:solidFill>
              </a:rPr>
              <a:t>zrušil v přezkumném řízení </a:t>
            </a:r>
            <a:r>
              <a:rPr lang="cs-CZ" sz="2600" dirty="0"/>
              <a:t>platební výměry za rok 2015.</a:t>
            </a:r>
          </a:p>
          <a:p>
            <a:pPr marL="342900" indent="-342900">
              <a:buFont typeface="Arial" panose="020B0604020202020204" pitchFamily="34" charset="0"/>
              <a:buChar char="•"/>
            </a:pPr>
            <a:r>
              <a:rPr lang="cs-CZ" sz="2600" dirty="0"/>
              <a:t>Na případ existují  však i oponentní názory.</a:t>
            </a:r>
          </a:p>
          <a:p>
            <a:pPr marL="342900" indent="-342900">
              <a:buFont typeface="Arial" panose="020B0604020202020204" pitchFamily="34" charset="0"/>
              <a:buChar char="•"/>
            </a:pPr>
            <a:endParaRPr lang="cs-CZ" sz="2600" dirty="0"/>
          </a:p>
          <a:p>
            <a:pPr marL="342900" indent="-342900">
              <a:buFont typeface="Arial" panose="020B0604020202020204" pitchFamily="34" charset="0"/>
              <a:buChar char="•"/>
            </a:pPr>
            <a:endParaRPr lang="cs-CZ" sz="2600" dirty="0">
              <a:solidFill>
                <a:srgbClr val="008276"/>
              </a:solidFill>
            </a:endParaRPr>
          </a:p>
          <a:p>
            <a:pPr marL="342900" indent="-342900">
              <a:buFont typeface="Arial" panose="020B0604020202020204" pitchFamily="34" charset="0"/>
              <a:buChar char="•"/>
            </a:pPr>
            <a:endParaRPr lang="cs-CZ" sz="2600" dirty="0"/>
          </a:p>
          <a:p>
            <a:pPr marL="342900" indent="-342900">
              <a:buFont typeface="Arial" panose="020B0604020202020204" pitchFamily="34" charset="0"/>
              <a:buChar char="•"/>
            </a:pPr>
            <a:endParaRPr lang="cs-CZ" sz="2600" dirty="0"/>
          </a:p>
          <a:p>
            <a:pPr marL="342900" indent="-342900">
              <a:buFont typeface="Arial" panose="020B0604020202020204" pitchFamily="34" charset="0"/>
              <a:buChar char="•"/>
            </a:pPr>
            <a:endParaRPr lang="cs-CZ" sz="2600" dirty="0"/>
          </a:p>
          <a:p>
            <a:pPr marL="342900" indent="-342900">
              <a:buFont typeface="Arial" panose="020B0604020202020204" pitchFamily="34" charset="0"/>
              <a:buChar char="•"/>
            </a:pPr>
            <a:endParaRPr lang="cs-CZ" sz="2000" dirty="0"/>
          </a:p>
        </p:txBody>
      </p:sp>
    </p:spTree>
    <p:extLst>
      <p:ext uri="{BB962C8B-B14F-4D97-AF65-F5344CB8AC3E}">
        <p14:creationId xmlns:p14="http://schemas.microsoft.com/office/powerpoint/2010/main" val="4233218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C20CBDE-4CB1-43F7-BA70-96DCBD883C99}"/>
              </a:ext>
            </a:extLst>
          </p:cNvPr>
          <p:cNvSpPr>
            <a:spLocks noGrp="1"/>
          </p:cNvSpPr>
          <p:nvPr>
            <p:ph type="title"/>
          </p:nvPr>
        </p:nvSpPr>
        <p:spPr/>
        <p:txBody>
          <a:bodyPr/>
          <a:lstStyle/>
          <a:p>
            <a:r>
              <a:rPr lang="pl-PL" dirty="0" smtClean="0"/>
              <a:t>Poplatek z pobytu</a:t>
            </a:r>
            <a:r>
              <a:rPr lang="pl-PL" dirty="0"/>
              <a:t/>
            </a:r>
            <a:br>
              <a:rPr lang="pl-PL" dirty="0"/>
            </a:br>
            <a:endParaRPr lang="cs-CZ" dirty="0"/>
          </a:p>
        </p:txBody>
      </p:sp>
      <p:sp>
        <p:nvSpPr>
          <p:cNvPr id="5" name="Zástupný symbol pro číslo snímku 4">
            <a:extLst>
              <a:ext uri="{FF2B5EF4-FFF2-40B4-BE49-F238E27FC236}">
                <a16:creationId xmlns:a16="http://schemas.microsoft.com/office/drawing/2014/main" id="{F67F8FFE-9AB4-4F4D-8241-6484235A45D2}"/>
              </a:ext>
            </a:extLst>
          </p:cNvPr>
          <p:cNvSpPr>
            <a:spLocks noGrp="1"/>
          </p:cNvSpPr>
          <p:nvPr>
            <p:ph type="sldNum" sz="quarter" idx="12"/>
          </p:nvPr>
        </p:nvSpPr>
        <p:spPr/>
        <p:txBody>
          <a:bodyPr/>
          <a:lstStyle/>
          <a:p>
            <a:fld id="{D83BD07D-5885-48DF-B570-0C7EF7FA7CBC}" type="slidenum">
              <a:rPr lang="cs-CZ" smtClean="0"/>
              <a:pPr/>
              <a:t>24</a:t>
            </a:fld>
            <a:endParaRPr lang="cs-CZ" dirty="0"/>
          </a:p>
        </p:txBody>
      </p:sp>
      <p:sp>
        <p:nvSpPr>
          <p:cNvPr id="9" name="Zástupný symbol pro text 8"/>
          <p:cNvSpPr>
            <a:spLocks noGrp="1"/>
          </p:cNvSpPr>
          <p:nvPr>
            <p:ph type="body" sz="quarter" idx="16"/>
          </p:nvPr>
        </p:nvSpPr>
        <p:spPr/>
        <p:txBody>
          <a:bodyPr>
            <a:normAutofit fontScale="92500" lnSpcReduction="20000"/>
          </a:bodyPr>
          <a:lstStyle/>
          <a:p>
            <a:r>
              <a:rPr lang="cs-CZ" dirty="0"/>
              <a:t>§ 3</a:t>
            </a:r>
          </a:p>
        </p:txBody>
      </p:sp>
      <p:sp>
        <p:nvSpPr>
          <p:cNvPr id="4" name="Zástupný symbol pro obsah 3">
            <a:extLst>
              <a:ext uri="{FF2B5EF4-FFF2-40B4-BE49-F238E27FC236}">
                <a16:creationId xmlns:a16="http://schemas.microsoft.com/office/drawing/2014/main" id="{61B6E95F-6E47-45A8-9E51-C0E6DBDF7F29}"/>
              </a:ext>
            </a:extLst>
          </p:cNvPr>
          <p:cNvSpPr>
            <a:spLocks noGrp="1"/>
          </p:cNvSpPr>
          <p:nvPr>
            <p:ph idx="1"/>
          </p:nvPr>
        </p:nvSpPr>
        <p:spPr>
          <a:xfrm>
            <a:off x="628650" y="1519236"/>
            <a:ext cx="7945391" cy="1712851"/>
          </a:xfrm>
        </p:spPr>
        <p:txBody>
          <a:bodyPr>
            <a:noAutofit/>
          </a:bodyPr>
          <a:lstStyle/>
          <a:p>
            <a:pPr marL="457200" indent="-457200">
              <a:buFont typeface="Arial" panose="020B0604020202020204" pitchFamily="34" charset="0"/>
              <a:buChar char="•"/>
            </a:pPr>
            <a:r>
              <a:rPr lang="cs-CZ" sz="2800" dirty="0"/>
              <a:t>Poplatek z pobytu nahradil stávající dva turistické poplatky.</a:t>
            </a:r>
          </a:p>
          <a:p>
            <a:pPr marL="457200" indent="-457200">
              <a:buFont typeface="Arial" panose="020B0604020202020204" pitchFamily="34" charset="0"/>
              <a:buChar char="•"/>
            </a:pPr>
            <a:r>
              <a:rPr lang="cs-CZ" sz="2800" b="1" dirty="0" smtClean="0">
                <a:solidFill>
                  <a:srgbClr val="008276"/>
                </a:solidFill>
              </a:rPr>
              <a:t>Cíl novely: </a:t>
            </a:r>
            <a:r>
              <a:rPr lang="cs-CZ" sz="2800" dirty="0" smtClean="0"/>
              <a:t>Dát </a:t>
            </a:r>
            <a:r>
              <a:rPr lang="cs-CZ" sz="2800" dirty="0"/>
              <a:t>obcím možnost zpoplatnit tzv. sdílenou ekonomiku (</a:t>
            </a:r>
            <a:r>
              <a:rPr lang="cs-CZ" sz="2800" dirty="0" err="1"/>
              <a:t>Airbnb</a:t>
            </a:r>
            <a:r>
              <a:rPr lang="cs-CZ" sz="2800" dirty="0" smtClean="0"/>
              <a:t>).</a:t>
            </a:r>
            <a:endParaRPr lang="cs-CZ" sz="2800" dirty="0"/>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312" y="3559029"/>
            <a:ext cx="3456384" cy="2290919"/>
          </a:xfrm>
          <a:prstGeom prst="rect">
            <a:avLst/>
          </a:prstGeom>
        </p:spPr>
      </p:pic>
      <p:sp>
        <p:nvSpPr>
          <p:cNvPr id="10" name="Zástupný symbol pro obsah 3">
            <a:extLst>
              <a:ext uri="{FF2B5EF4-FFF2-40B4-BE49-F238E27FC236}">
                <a16:creationId xmlns:a16="http://schemas.microsoft.com/office/drawing/2014/main" id="{61B6E95F-6E47-45A8-9E51-C0E6DBDF7F29}"/>
              </a:ext>
            </a:extLst>
          </p:cNvPr>
          <p:cNvSpPr txBox="1">
            <a:spLocks/>
          </p:cNvSpPr>
          <p:nvPr/>
        </p:nvSpPr>
        <p:spPr>
          <a:xfrm>
            <a:off x="724901" y="3366168"/>
            <a:ext cx="4603237" cy="267664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Clr>
                <a:srgbClr val="008276"/>
              </a:buClr>
              <a:buFont typeface="Arial" panose="020B0604020202020204" pitchFamily="34" charset="0"/>
              <a:buNone/>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8276"/>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buFont typeface="Calibri" panose="020F0502020204030204" pitchFamily="34" charset="0"/>
              <a:buChar char="→"/>
            </a:pPr>
            <a:r>
              <a:rPr lang="cs-CZ" sz="2400" b="1" dirty="0" smtClean="0"/>
              <a:t> Poplatek z ubytovací kapacity </a:t>
            </a:r>
            <a:r>
              <a:rPr lang="cs-CZ" sz="2400" dirty="0" smtClean="0"/>
              <a:t>za ubytování v rámci sdílené ekonomiky šlo vybrat spíše výjimečně.</a:t>
            </a:r>
          </a:p>
          <a:p>
            <a:pPr lvl="1">
              <a:buFont typeface="Calibri" panose="020F0502020204030204" pitchFamily="34" charset="0"/>
              <a:buChar char="→"/>
            </a:pPr>
            <a:r>
              <a:rPr lang="cs-CZ" sz="2400" b="1" dirty="0" smtClean="0"/>
              <a:t> Poplatek za lázeňský a rekreační pobyt </a:t>
            </a:r>
            <a:r>
              <a:rPr lang="cs-CZ" sz="2400" dirty="0" smtClean="0"/>
              <a:t>zpravidla bylo možné vybrat. </a:t>
            </a:r>
          </a:p>
          <a:p>
            <a:endParaRPr lang="cs-CZ" sz="1800" dirty="0" smtClean="0">
              <a:solidFill>
                <a:schemeClr val="bg1">
                  <a:lumMod val="50000"/>
                </a:schemeClr>
              </a:solidFill>
            </a:endParaRPr>
          </a:p>
          <a:p>
            <a:pPr marL="285750" indent="-285750">
              <a:buFont typeface="Arial" panose="020B0604020202020204" pitchFamily="34" charset="0"/>
              <a:buChar char="•"/>
            </a:pPr>
            <a:endParaRPr lang="cs-CZ" sz="1600" dirty="0" smtClean="0">
              <a:solidFill>
                <a:schemeClr val="bg2">
                  <a:lumMod val="50000"/>
                </a:schemeClr>
              </a:solidFill>
            </a:endParaRPr>
          </a:p>
          <a:p>
            <a:pPr marL="285750" indent="-285750">
              <a:buFont typeface="Arial" panose="020B0604020202020204" pitchFamily="34" charset="0"/>
              <a:buChar char="•"/>
            </a:pPr>
            <a:endParaRPr lang="cs-CZ" sz="1800" dirty="0"/>
          </a:p>
        </p:txBody>
      </p:sp>
    </p:spTree>
    <p:extLst>
      <p:ext uri="{BB962C8B-B14F-4D97-AF65-F5344CB8AC3E}">
        <p14:creationId xmlns:p14="http://schemas.microsoft.com/office/powerpoint/2010/main" val="672920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C20CBDE-4CB1-43F7-BA70-96DCBD883C99}"/>
              </a:ext>
            </a:extLst>
          </p:cNvPr>
          <p:cNvSpPr>
            <a:spLocks noGrp="1"/>
          </p:cNvSpPr>
          <p:nvPr>
            <p:ph type="title"/>
          </p:nvPr>
        </p:nvSpPr>
        <p:spPr/>
        <p:txBody>
          <a:bodyPr/>
          <a:lstStyle/>
          <a:p>
            <a:r>
              <a:rPr lang="pl-PL" dirty="0" smtClean="0"/>
              <a:t>Poplatek z pobytu</a:t>
            </a:r>
            <a:r>
              <a:rPr lang="pl-PL" dirty="0"/>
              <a:t/>
            </a:r>
            <a:br>
              <a:rPr lang="pl-PL" dirty="0"/>
            </a:br>
            <a:endParaRPr lang="cs-CZ" dirty="0"/>
          </a:p>
        </p:txBody>
      </p:sp>
      <p:sp>
        <p:nvSpPr>
          <p:cNvPr id="5" name="Zástupný symbol pro číslo snímku 4">
            <a:extLst>
              <a:ext uri="{FF2B5EF4-FFF2-40B4-BE49-F238E27FC236}">
                <a16:creationId xmlns:a16="http://schemas.microsoft.com/office/drawing/2014/main" id="{F67F8FFE-9AB4-4F4D-8241-6484235A45D2}"/>
              </a:ext>
            </a:extLst>
          </p:cNvPr>
          <p:cNvSpPr>
            <a:spLocks noGrp="1"/>
          </p:cNvSpPr>
          <p:nvPr>
            <p:ph type="sldNum" sz="quarter" idx="12"/>
          </p:nvPr>
        </p:nvSpPr>
        <p:spPr/>
        <p:txBody>
          <a:bodyPr/>
          <a:lstStyle/>
          <a:p>
            <a:fld id="{D83BD07D-5885-48DF-B570-0C7EF7FA7CBC}" type="slidenum">
              <a:rPr lang="cs-CZ" smtClean="0"/>
              <a:pPr/>
              <a:t>25</a:t>
            </a:fld>
            <a:endParaRPr lang="cs-CZ" dirty="0"/>
          </a:p>
        </p:txBody>
      </p:sp>
      <p:sp>
        <p:nvSpPr>
          <p:cNvPr id="9" name="Zástupný symbol pro text 8"/>
          <p:cNvSpPr>
            <a:spLocks noGrp="1"/>
          </p:cNvSpPr>
          <p:nvPr>
            <p:ph type="body" sz="quarter" idx="16"/>
          </p:nvPr>
        </p:nvSpPr>
        <p:spPr/>
        <p:txBody>
          <a:bodyPr>
            <a:normAutofit fontScale="92500" lnSpcReduction="20000"/>
          </a:bodyPr>
          <a:lstStyle/>
          <a:p>
            <a:r>
              <a:rPr lang="cs-CZ" dirty="0"/>
              <a:t>§ 3</a:t>
            </a:r>
          </a:p>
        </p:txBody>
      </p:sp>
      <p:sp>
        <p:nvSpPr>
          <p:cNvPr id="4" name="Zástupný symbol pro obsah 3">
            <a:extLst>
              <a:ext uri="{FF2B5EF4-FFF2-40B4-BE49-F238E27FC236}">
                <a16:creationId xmlns:a16="http://schemas.microsoft.com/office/drawing/2014/main" id="{61B6E95F-6E47-45A8-9E51-C0E6DBDF7F29}"/>
              </a:ext>
            </a:extLst>
          </p:cNvPr>
          <p:cNvSpPr>
            <a:spLocks noGrp="1"/>
          </p:cNvSpPr>
          <p:nvPr>
            <p:ph idx="1"/>
          </p:nvPr>
        </p:nvSpPr>
        <p:spPr>
          <a:xfrm>
            <a:off x="628650" y="1740877"/>
            <a:ext cx="7945391" cy="4343400"/>
          </a:xfrm>
        </p:spPr>
        <p:txBody>
          <a:bodyPr>
            <a:noAutofit/>
          </a:bodyPr>
          <a:lstStyle/>
          <a:p>
            <a:r>
              <a:rPr lang="cs-CZ" sz="2800" b="1" dirty="0"/>
              <a:t>Předmět poplatku</a:t>
            </a:r>
          </a:p>
          <a:p>
            <a:pPr marL="598932" lvl="1" indent="-342900"/>
            <a:r>
              <a:rPr lang="cs-CZ" sz="2400" b="1" dirty="0">
                <a:solidFill>
                  <a:schemeClr val="accent1"/>
                </a:solidFill>
              </a:rPr>
              <a:t>Úplatný </a:t>
            </a:r>
            <a:r>
              <a:rPr lang="cs-CZ" sz="2400" dirty="0"/>
              <a:t>pobyt trvající </a:t>
            </a:r>
            <a:r>
              <a:rPr lang="cs-CZ" sz="2400" b="1" dirty="0"/>
              <a:t>nejvýše 60 </a:t>
            </a:r>
            <a:r>
              <a:rPr lang="cs-CZ" sz="2400" dirty="0"/>
              <a:t>po sobě jdoucích kalendářních dnů u </a:t>
            </a:r>
            <a:r>
              <a:rPr lang="cs-CZ" sz="2400" b="1" dirty="0"/>
              <a:t>jednotlivého</a:t>
            </a:r>
            <a:r>
              <a:rPr lang="cs-CZ" sz="2400" dirty="0"/>
              <a:t> poskytovatele pobytu.</a:t>
            </a:r>
          </a:p>
          <a:p>
            <a:pPr marL="598932" lvl="1" indent="-342900"/>
            <a:r>
              <a:rPr lang="cs-CZ" sz="2400" dirty="0"/>
              <a:t>Předmětem poplatku není pobyt, při kterém je na základě zákona </a:t>
            </a:r>
            <a:r>
              <a:rPr lang="cs-CZ" sz="2400" b="1" dirty="0"/>
              <a:t>omezována osobní svoboda</a:t>
            </a:r>
            <a:r>
              <a:rPr lang="cs-CZ" sz="2400" dirty="0"/>
              <a:t>.</a:t>
            </a:r>
          </a:p>
          <a:p>
            <a:pPr marL="598932" lvl="1" indent="-342900"/>
            <a:r>
              <a:rPr lang="cs-CZ" sz="2400" b="1" dirty="0">
                <a:solidFill>
                  <a:schemeClr val="accent1"/>
                </a:solidFill>
              </a:rPr>
              <a:t>Od 2021 </a:t>
            </a:r>
            <a:r>
              <a:rPr lang="cs-CZ" sz="2400" dirty="0"/>
              <a:t>z předmětu poplatku vyloučen pobyt ve zdravotnickém zařízení poskytovatele lůžkové péče, pokud je tento pobyt hrazenou zdravotní službou nebo její </a:t>
            </a:r>
            <a:r>
              <a:rPr lang="cs-CZ" sz="2400" dirty="0" smtClean="0"/>
              <a:t>součástí + </a:t>
            </a:r>
            <a:r>
              <a:rPr lang="cs-CZ" sz="2400" b="1" dirty="0" smtClean="0">
                <a:solidFill>
                  <a:schemeClr val="accent1"/>
                </a:solidFill>
              </a:rPr>
              <a:t>změny v osvobození od poplatku </a:t>
            </a:r>
            <a:r>
              <a:rPr lang="cs-CZ" sz="2400" dirty="0" smtClean="0">
                <a:solidFill>
                  <a:schemeClr val="accent1"/>
                </a:solidFill>
              </a:rPr>
              <a:t>(§ 3b odst. 1 písm. c)</a:t>
            </a:r>
            <a:endParaRPr lang="cs-CZ" sz="2400" dirty="0">
              <a:solidFill>
                <a:schemeClr val="accent1"/>
              </a:solidFill>
            </a:endParaRPr>
          </a:p>
          <a:p>
            <a:pPr marL="598932" lvl="1" indent="-342900"/>
            <a:r>
              <a:rPr lang="cs-CZ" sz="2400" dirty="0" smtClean="0"/>
              <a:t>Smyslem </a:t>
            </a:r>
            <a:r>
              <a:rPr lang="cs-CZ" sz="2400" dirty="0"/>
              <a:t>je zpoplatnit </a:t>
            </a:r>
            <a:r>
              <a:rPr lang="cs-CZ" sz="2400" b="1" dirty="0">
                <a:solidFill>
                  <a:schemeClr val="accent1"/>
                </a:solidFill>
              </a:rPr>
              <a:t>krátkodobé</a:t>
            </a:r>
            <a:r>
              <a:rPr lang="cs-CZ" sz="2400" dirty="0"/>
              <a:t> "turistické" pobyty osob, nikoliv například dlouhodobé nájemní či podnájemní bydlení.</a:t>
            </a:r>
          </a:p>
        </p:txBody>
      </p:sp>
    </p:spTree>
    <p:extLst>
      <p:ext uri="{BB962C8B-B14F-4D97-AF65-F5344CB8AC3E}">
        <p14:creationId xmlns:p14="http://schemas.microsoft.com/office/powerpoint/2010/main" val="2972676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Novela č. 609/2020 SB. </a:t>
            </a:r>
            <a:br>
              <a:rPr lang="cs-CZ" dirty="0"/>
            </a:br>
            <a:r>
              <a:rPr lang="cs-CZ" dirty="0"/>
              <a:t>poplatek z pobytu</a:t>
            </a:r>
          </a:p>
        </p:txBody>
      </p:sp>
      <p:graphicFrame>
        <p:nvGraphicFramePr>
          <p:cNvPr id="6" name="Zástupný symbol pro obsah 5"/>
          <p:cNvGraphicFramePr>
            <a:graphicFrameLocks noGrp="1"/>
          </p:cNvGraphicFramePr>
          <p:nvPr>
            <p:ph idx="1"/>
            <p:extLst/>
          </p:nvPr>
        </p:nvGraphicFramePr>
        <p:xfrm>
          <a:off x="173736" y="1677988"/>
          <a:ext cx="8842248" cy="4434840"/>
        </p:xfrm>
        <a:graphic>
          <a:graphicData uri="http://schemas.openxmlformats.org/drawingml/2006/table">
            <a:tbl>
              <a:tblPr firstRow="1" bandRow="1">
                <a:tableStyleId>{5C22544A-7EE6-4342-B048-85BDC9FD1C3A}</a:tableStyleId>
              </a:tblPr>
              <a:tblGrid>
                <a:gridCol w="4421124">
                  <a:extLst>
                    <a:ext uri="{9D8B030D-6E8A-4147-A177-3AD203B41FA5}">
                      <a16:colId xmlns:a16="http://schemas.microsoft.com/office/drawing/2014/main" val="249696260"/>
                    </a:ext>
                  </a:extLst>
                </a:gridCol>
                <a:gridCol w="4421124">
                  <a:extLst>
                    <a:ext uri="{9D8B030D-6E8A-4147-A177-3AD203B41FA5}">
                      <a16:colId xmlns:a16="http://schemas.microsoft.com/office/drawing/2014/main" val="2624800416"/>
                    </a:ext>
                  </a:extLst>
                </a:gridCol>
              </a:tblGrid>
              <a:tr h="370840">
                <a:tc>
                  <a:txBody>
                    <a:bodyPr/>
                    <a:lstStyle/>
                    <a:p>
                      <a:r>
                        <a:rPr lang="cs-CZ" sz="2400" dirty="0" smtClean="0">
                          <a:solidFill>
                            <a:schemeClr val="bg1"/>
                          </a:solidFill>
                        </a:rPr>
                        <a:t>Do konce</a:t>
                      </a:r>
                      <a:r>
                        <a:rPr lang="cs-CZ" sz="2400" baseline="0" dirty="0" smtClean="0">
                          <a:solidFill>
                            <a:schemeClr val="bg1"/>
                          </a:solidFill>
                        </a:rPr>
                        <a:t> roku 2020</a:t>
                      </a:r>
                      <a:endParaRPr lang="cs-CZ"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0546"/>
                    </a:solidFill>
                  </a:tcPr>
                </a:tc>
                <a:tc>
                  <a:txBody>
                    <a:bodyPr/>
                    <a:lstStyle/>
                    <a:p>
                      <a:r>
                        <a:rPr lang="cs-CZ" sz="2400" dirty="0" smtClean="0">
                          <a:solidFill>
                            <a:schemeClr val="bg1"/>
                          </a:solidFill>
                        </a:rPr>
                        <a:t>Od roku 2021</a:t>
                      </a:r>
                      <a:endParaRPr lang="cs-CZ"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C32D"/>
                    </a:solidFill>
                  </a:tcPr>
                </a:tc>
                <a:extLst>
                  <a:ext uri="{0D108BD9-81ED-4DB2-BD59-A6C34878D82A}">
                    <a16:rowId xmlns:a16="http://schemas.microsoft.com/office/drawing/2014/main" val="3324087541"/>
                  </a:ext>
                </a:extLst>
              </a:tr>
              <a:tr h="370840">
                <a:tc>
                  <a:txBody>
                    <a:bodyPr/>
                    <a:lstStyle/>
                    <a:p>
                      <a:r>
                        <a:rPr lang="cs-CZ" sz="2100" dirty="0" smtClean="0"/>
                        <a:t>Hospitalizace v nemocnici hrazená z</a:t>
                      </a:r>
                      <a:r>
                        <a:rPr lang="cs-CZ" sz="2100" baseline="0" dirty="0" smtClean="0"/>
                        <a:t> VZP - </a:t>
                      </a:r>
                      <a:r>
                        <a:rPr lang="cs-CZ" sz="2100" b="1" baseline="0" dirty="0" smtClean="0"/>
                        <a:t>osvobození</a:t>
                      </a:r>
                      <a:endParaRPr lang="cs-CZ"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r>
                        <a:rPr lang="cs-CZ" sz="2100" dirty="0" smtClean="0"/>
                        <a:t>Hospitalizace v nemocnici hrazená z</a:t>
                      </a:r>
                      <a:r>
                        <a:rPr lang="cs-CZ" sz="2100" baseline="0" dirty="0" smtClean="0"/>
                        <a:t> VZP – </a:t>
                      </a:r>
                      <a:r>
                        <a:rPr lang="cs-CZ" sz="2100" b="1" baseline="0" dirty="0" smtClean="0"/>
                        <a:t>vynětí z předmětu poplatku</a:t>
                      </a:r>
                      <a:endParaRPr lang="cs-CZ"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019493937"/>
                  </a:ext>
                </a:extLst>
              </a:tr>
              <a:tr h="370840">
                <a:tc>
                  <a:txBody>
                    <a:bodyPr/>
                    <a:lstStyle/>
                    <a:p>
                      <a:r>
                        <a:rPr lang="cs-CZ" sz="2100" dirty="0" smtClean="0"/>
                        <a:t>Lázeňská léčebně rehabilitační péče hrazená z VZP- </a:t>
                      </a:r>
                      <a:r>
                        <a:rPr lang="cs-CZ" sz="2100" b="1" dirty="0" smtClean="0"/>
                        <a:t>osvobození</a:t>
                      </a:r>
                      <a:endParaRPr lang="cs-CZ"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r>
                        <a:rPr lang="cs-CZ" sz="2100" dirty="0" smtClean="0"/>
                        <a:t>Lázeňská léčebně rehabilitační péče hrazená z VZP – </a:t>
                      </a:r>
                      <a:r>
                        <a:rPr lang="cs-CZ" sz="2100" b="1" dirty="0" smtClean="0"/>
                        <a:t>vynětí z předmětu poplatku</a:t>
                      </a:r>
                      <a:endParaRPr lang="cs-CZ"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776004235"/>
                  </a:ext>
                </a:extLst>
              </a:tr>
              <a:tr h="370840">
                <a:tc>
                  <a:txBody>
                    <a:bodyPr/>
                    <a:lstStyle/>
                    <a:p>
                      <a:r>
                        <a:rPr lang="cs-CZ" sz="2100" dirty="0" smtClean="0"/>
                        <a:t>Pobyty průvodců</a:t>
                      </a:r>
                      <a:r>
                        <a:rPr lang="cs-CZ" sz="2100" baseline="0" dirty="0" smtClean="0"/>
                        <a:t> hrazené z VZP– </a:t>
                      </a:r>
                      <a:r>
                        <a:rPr lang="cs-CZ" sz="2100" b="1" baseline="0" dirty="0" smtClean="0"/>
                        <a:t>podléhaly poplatku</a:t>
                      </a:r>
                      <a:endParaRPr lang="cs-CZ"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r>
                        <a:rPr lang="cs-CZ" sz="2100" dirty="0" smtClean="0"/>
                        <a:t>Pobyty průvodců</a:t>
                      </a:r>
                      <a:r>
                        <a:rPr lang="cs-CZ" sz="2100" baseline="0" dirty="0" smtClean="0"/>
                        <a:t> hrazené z VZP – </a:t>
                      </a:r>
                      <a:r>
                        <a:rPr lang="cs-CZ" sz="2100" b="1" baseline="0" dirty="0" smtClean="0"/>
                        <a:t>vynětí z předmětu poplatku</a:t>
                      </a:r>
                      <a:endParaRPr lang="cs-CZ"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353692665"/>
                  </a:ext>
                </a:extLst>
              </a:tr>
              <a:tr h="370840">
                <a:tc>
                  <a:txBody>
                    <a:bodyPr/>
                    <a:lstStyle/>
                    <a:p>
                      <a:r>
                        <a:rPr lang="cs-CZ" sz="2100" b="0" dirty="0" smtClean="0"/>
                        <a:t>Hospitalizace</a:t>
                      </a:r>
                      <a:r>
                        <a:rPr lang="cs-CZ" sz="2100" b="0" baseline="0" dirty="0" smtClean="0"/>
                        <a:t> v nemocnici </a:t>
                      </a:r>
                      <a:r>
                        <a:rPr lang="cs-CZ" sz="2100" b="1" baseline="0" dirty="0" smtClean="0"/>
                        <a:t>ne</a:t>
                      </a:r>
                      <a:r>
                        <a:rPr lang="cs-CZ" sz="2100" b="0" baseline="0" dirty="0" smtClean="0"/>
                        <a:t>hrazená z VZP – </a:t>
                      </a:r>
                      <a:r>
                        <a:rPr lang="cs-CZ" sz="2100" b="1" baseline="0" dirty="0" smtClean="0"/>
                        <a:t>osvobození</a:t>
                      </a:r>
                      <a:endParaRPr lang="cs-CZ"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r>
                        <a:rPr lang="cs-CZ" sz="2100" b="0" dirty="0" smtClean="0"/>
                        <a:t>Hospitalizace</a:t>
                      </a:r>
                      <a:r>
                        <a:rPr lang="cs-CZ" sz="2100" b="0" baseline="0" dirty="0" smtClean="0"/>
                        <a:t> v nemocnici </a:t>
                      </a:r>
                      <a:r>
                        <a:rPr lang="cs-CZ" sz="2100" b="1" baseline="0" dirty="0" smtClean="0"/>
                        <a:t>ne</a:t>
                      </a:r>
                      <a:r>
                        <a:rPr lang="cs-CZ" sz="2100" b="0" baseline="0" dirty="0" smtClean="0"/>
                        <a:t>hrazená z VZP – </a:t>
                      </a:r>
                      <a:r>
                        <a:rPr lang="cs-CZ" sz="2100" b="1" baseline="0" dirty="0" smtClean="0"/>
                        <a:t>osvobození</a:t>
                      </a:r>
                      <a:endParaRPr lang="cs-CZ"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98558395"/>
                  </a:ext>
                </a:extLst>
              </a:tr>
              <a:tr h="370840">
                <a:tc>
                  <a:txBody>
                    <a:bodyPr/>
                    <a:lstStyle/>
                    <a:p>
                      <a:r>
                        <a:rPr lang="cs-CZ" sz="2100" dirty="0" smtClean="0"/>
                        <a:t>Lázeňská léčebně rehabilitační péče </a:t>
                      </a:r>
                      <a:r>
                        <a:rPr lang="cs-CZ" sz="2100" b="1" dirty="0" smtClean="0"/>
                        <a:t>ne</a:t>
                      </a:r>
                      <a:r>
                        <a:rPr lang="cs-CZ" sz="2100" dirty="0" smtClean="0"/>
                        <a:t>hrazená z VZP- </a:t>
                      </a:r>
                      <a:r>
                        <a:rPr lang="cs-CZ" sz="2100" b="1" dirty="0" smtClean="0"/>
                        <a:t>podléhala</a:t>
                      </a:r>
                      <a:r>
                        <a:rPr lang="cs-CZ" sz="2100" b="1" baseline="0" dirty="0" smtClean="0"/>
                        <a:t> poplatku</a:t>
                      </a:r>
                      <a:endParaRPr lang="cs-CZ"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2100" dirty="0" smtClean="0"/>
                        <a:t>Lázeňská léčebně rehabilitační péče </a:t>
                      </a:r>
                      <a:r>
                        <a:rPr lang="cs-CZ" sz="2100" b="1" dirty="0" smtClean="0"/>
                        <a:t>ne</a:t>
                      </a:r>
                      <a:r>
                        <a:rPr lang="cs-CZ" sz="2100" dirty="0" smtClean="0"/>
                        <a:t>hrazená z VZP- </a:t>
                      </a:r>
                      <a:r>
                        <a:rPr lang="cs-CZ" sz="2100" b="1" dirty="0" smtClean="0"/>
                        <a:t>podléhá</a:t>
                      </a:r>
                      <a:r>
                        <a:rPr lang="cs-CZ" sz="2100" b="1" baseline="0" dirty="0" smtClean="0"/>
                        <a:t> poplatku</a:t>
                      </a:r>
                      <a:endParaRPr lang="cs-CZ" sz="21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val="1648792243"/>
                  </a:ext>
                </a:extLst>
              </a:tr>
            </a:tbl>
          </a:graphicData>
        </a:graphic>
      </p:graphicFrame>
      <p:sp>
        <p:nvSpPr>
          <p:cNvPr id="4" name="Zástupný symbol pro číslo snímku 3"/>
          <p:cNvSpPr>
            <a:spLocks noGrp="1"/>
          </p:cNvSpPr>
          <p:nvPr>
            <p:ph type="sldNum" sz="quarter" idx="12"/>
          </p:nvPr>
        </p:nvSpPr>
        <p:spPr/>
        <p:txBody>
          <a:bodyPr/>
          <a:lstStyle/>
          <a:p>
            <a:fld id="{D83BD07D-5885-48DF-B570-0C7EF7FA7CBC}" type="slidenum">
              <a:rPr lang="cs-CZ" smtClean="0"/>
              <a:pPr/>
              <a:t>26</a:t>
            </a:fld>
            <a:endParaRPr lang="cs-CZ"/>
          </a:p>
        </p:txBody>
      </p:sp>
    </p:spTree>
    <p:extLst>
      <p:ext uri="{BB962C8B-B14F-4D97-AF65-F5344CB8AC3E}">
        <p14:creationId xmlns:p14="http://schemas.microsoft.com/office/powerpoint/2010/main" val="3710251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C20CBDE-4CB1-43F7-BA70-96DCBD883C99}"/>
              </a:ext>
            </a:extLst>
          </p:cNvPr>
          <p:cNvSpPr>
            <a:spLocks noGrp="1"/>
          </p:cNvSpPr>
          <p:nvPr>
            <p:ph type="title"/>
          </p:nvPr>
        </p:nvSpPr>
        <p:spPr/>
        <p:txBody>
          <a:bodyPr/>
          <a:lstStyle/>
          <a:p>
            <a:r>
              <a:rPr lang="pl-PL" dirty="0" smtClean="0"/>
              <a:t>Poplatek z pobytu</a:t>
            </a:r>
            <a:r>
              <a:rPr lang="pl-PL" dirty="0"/>
              <a:t/>
            </a:r>
            <a:br>
              <a:rPr lang="pl-PL" dirty="0"/>
            </a:br>
            <a:endParaRPr lang="cs-CZ" dirty="0"/>
          </a:p>
        </p:txBody>
      </p:sp>
      <p:sp>
        <p:nvSpPr>
          <p:cNvPr id="5" name="Zástupný symbol pro číslo snímku 4">
            <a:extLst>
              <a:ext uri="{FF2B5EF4-FFF2-40B4-BE49-F238E27FC236}">
                <a16:creationId xmlns:a16="http://schemas.microsoft.com/office/drawing/2014/main" id="{F67F8FFE-9AB4-4F4D-8241-6484235A45D2}"/>
              </a:ext>
            </a:extLst>
          </p:cNvPr>
          <p:cNvSpPr>
            <a:spLocks noGrp="1"/>
          </p:cNvSpPr>
          <p:nvPr>
            <p:ph type="sldNum" sz="quarter" idx="12"/>
          </p:nvPr>
        </p:nvSpPr>
        <p:spPr/>
        <p:txBody>
          <a:bodyPr/>
          <a:lstStyle/>
          <a:p>
            <a:fld id="{D83BD07D-5885-48DF-B570-0C7EF7FA7CBC}" type="slidenum">
              <a:rPr lang="cs-CZ" smtClean="0"/>
              <a:pPr/>
              <a:t>27</a:t>
            </a:fld>
            <a:endParaRPr lang="cs-CZ" dirty="0"/>
          </a:p>
        </p:txBody>
      </p:sp>
      <p:sp>
        <p:nvSpPr>
          <p:cNvPr id="8" name="Zástupný symbol pro text 7">
            <a:extLst>
              <a:ext uri="{FF2B5EF4-FFF2-40B4-BE49-F238E27FC236}">
                <a16:creationId xmlns:a16="http://schemas.microsoft.com/office/drawing/2014/main" id="{139E319B-FC97-4345-B83B-E4DCCB24FD10}"/>
              </a:ext>
            </a:extLst>
          </p:cNvPr>
          <p:cNvSpPr>
            <a:spLocks noGrp="1"/>
          </p:cNvSpPr>
          <p:nvPr>
            <p:ph type="body" sz="quarter" idx="15"/>
          </p:nvPr>
        </p:nvSpPr>
        <p:spPr/>
        <p:txBody>
          <a:bodyPr>
            <a:normAutofit/>
          </a:bodyPr>
          <a:lstStyle/>
          <a:p>
            <a:endParaRPr lang="cs-CZ" dirty="0"/>
          </a:p>
        </p:txBody>
      </p:sp>
      <p:sp>
        <p:nvSpPr>
          <p:cNvPr id="9" name="Zástupný symbol pro text 8"/>
          <p:cNvSpPr>
            <a:spLocks noGrp="1"/>
          </p:cNvSpPr>
          <p:nvPr>
            <p:ph type="body" sz="quarter" idx="16"/>
          </p:nvPr>
        </p:nvSpPr>
        <p:spPr/>
        <p:txBody>
          <a:bodyPr>
            <a:normAutofit fontScale="92500" lnSpcReduction="20000"/>
          </a:bodyPr>
          <a:lstStyle/>
          <a:p>
            <a:r>
              <a:rPr lang="cs-CZ" dirty="0"/>
              <a:t>§ 3</a:t>
            </a:r>
          </a:p>
        </p:txBody>
      </p:sp>
      <p:sp>
        <p:nvSpPr>
          <p:cNvPr id="4" name="Zástupný symbol pro obsah 3">
            <a:extLst>
              <a:ext uri="{FF2B5EF4-FFF2-40B4-BE49-F238E27FC236}">
                <a16:creationId xmlns:a16="http://schemas.microsoft.com/office/drawing/2014/main" id="{61B6E95F-6E47-45A8-9E51-C0E6DBDF7F29}"/>
              </a:ext>
            </a:extLst>
          </p:cNvPr>
          <p:cNvSpPr>
            <a:spLocks noGrp="1"/>
          </p:cNvSpPr>
          <p:nvPr>
            <p:ph idx="1"/>
          </p:nvPr>
        </p:nvSpPr>
        <p:spPr>
          <a:xfrm>
            <a:off x="628650" y="1740877"/>
            <a:ext cx="7945391" cy="4343400"/>
          </a:xfrm>
        </p:spPr>
        <p:txBody>
          <a:bodyPr>
            <a:noAutofit/>
          </a:bodyPr>
          <a:lstStyle/>
          <a:p>
            <a:r>
              <a:rPr lang="cs-CZ" sz="3200" b="1" dirty="0"/>
              <a:t>Pobyt delší než 60 dní</a:t>
            </a:r>
          </a:p>
          <a:p>
            <a:pPr marL="457200" indent="-457200">
              <a:buFont typeface="Arial" panose="020B0604020202020204" pitchFamily="34" charset="0"/>
              <a:buChar char="•"/>
            </a:pPr>
            <a:r>
              <a:rPr lang="cs-CZ" dirty="0"/>
              <a:t>Pobyt trvající 61 dnů a delší vůbec nespadá do vymezení předmětu poplatku, proto se v těchto případech poplatek z pobytu </a:t>
            </a:r>
            <a:r>
              <a:rPr lang="cs-CZ" b="1" dirty="0" smtClean="0">
                <a:solidFill>
                  <a:srgbClr val="008276"/>
                </a:solidFill>
              </a:rPr>
              <a:t>nevybírá</a:t>
            </a:r>
            <a:r>
              <a:rPr lang="cs-CZ" dirty="0" smtClean="0"/>
              <a:t>.</a:t>
            </a:r>
          </a:p>
          <a:p>
            <a:pPr marL="971550" lvl="1" indent="-457200">
              <a:buFont typeface="Calibri" panose="020F0502020204030204" pitchFamily="34" charset="0"/>
              <a:buChar char="→"/>
            </a:pPr>
            <a:r>
              <a:rPr lang="cs-CZ" sz="2200" b="1" dirty="0" smtClean="0"/>
              <a:t>Ani </a:t>
            </a:r>
            <a:r>
              <a:rPr lang="cs-CZ" sz="2200" b="1" dirty="0"/>
              <a:t>za prvních 60 </a:t>
            </a:r>
            <a:r>
              <a:rPr lang="cs-CZ" sz="2200" b="1" dirty="0" smtClean="0"/>
              <a:t>dní </a:t>
            </a:r>
            <a:r>
              <a:rPr lang="cs-CZ" sz="2200" dirty="0" smtClean="0"/>
              <a:t>se poplatek nevybírá. </a:t>
            </a:r>
            <a:endParaRPr lang="cs-CZ" sz="2200" dirty="0"/>
          </a:p>
          <a:p>
            <a:pPr marL="457200" indent="-457200">
              <a:buFont typeface="Arial" panose="020B0604020202020204" pitchFamily="34" charset="0"/>
              <a:buChar char="•"/>
            </a:pPr>
            <a:r>
              <a:rPr lang="cs-CZ" dirty="0"/>
              <a:t>Úplatné pobyty </a:t>
            </a:r>
            <a:r>
              <a:rPr lang="cs-CZ" b="1" dirty="0"/>
              <a:t>u jednoho </a:t>
            </a:r>
            <a:r>
              <a:rPr lang="cs-CZ" dirty="0"/>
              <a:t>poskytovatele, které na sebe bezprostředně </a:t>
            </a:r>
            <a:r>
              <a:rPr lang="cs-CZ" b="1" dirty="0"/>
              <a:t>navazují</a:t>
            </a:r>
            <a:r>
              <a:rPr lang="cs-CZ" dirty="0"/>
              <a:t>, je nutné posuzovat jako pobyt jediný (tj. dny pobytu se sčítají).</a:t>
            </a:r>
          </a:p>
          <a:p>
            <a:pPr marL="457200" indent="-457200">
              <a:buFont typeface="Arial" panose="020B0604020202020204" pitchFamily="34" charset="0"/>
              <a:buChar char="•"/>
            </a:pPr>
            <a:r>
              <a:rPr lang="cs-CZ" dirty="0"/>
              <a:t>Teprve okamžikem </a:t>
            </a:r>
            <a:r>
              <a:rPr lang="cs-CZ" b="1" dirty="0">
                <a:solidFill>
                  <a:srgbClr val="008276"/>
                </a:solidFill>
              </a:rPr>
              <a:t>ukončení pobytu </a:t>
            </a:r>
            <a:r>
              <a:rPr lang="cs-CZ" dirty="0"/>
              <a:t>je postaveno najisto, zda úplatný pobyt spadá do vymezeného předmětu poplatku či nikoliv</a:t>
            </a:r>
            <a:r>
              <a:rPr lang="cs-CZ" dirty="0" smtClean="0"/>
              <a:t>. </a:t>
            </a:r>
            <a:r>
              <a:rPr lang="cs-CZ" dirty="0" smtClean="0">
                <a:solidFill>
                  <a:srgbClr val="008276"/>
                </a:solidFill>
              </a:rPr>
              <a:t>→ </a:t>
            </a:r>
            <a:r>
              <a:rPr lang="cs-CZ" b="1" dirty="0" smtClean="0"/>
              <a:t>Záloha na místní poplatek?</a:t>
            </a:r>
            <a:endParaRPr lang="cs-CZ" b="1" dirty="0"/>
          </a:p>
        </p:txBody>
      </p:sp>
    </p:spTree>
    <p:extLst>
      <p:ext uri="{BB962C8B-B14F-4D97-AF65-F5344CB8AC3E}">
        <p14:creationId xmlns:p14="http://schemas.microsoft.com/office/powerpoint/2010/main" val="28667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C20CBDE-4CB1-43F7-BA70-96DCBD883C99}"/>
              </a:ext>
            </a:extLst>
          </p:cNvPr>
          <p:cNvSpPr>
            <a:spLocks noGrp="1"/>
          </p:cNvSpPr>
          <p:nvPr>
            <p:ph type="title"/>
          </p:nvPr>
        </p:nvSpPr>
        <p:spPr/>
        <p:txBody>
          <a:bodyPr/>
          <a:lstStyle/>
          <a:p>
            <a:r>
              <a:rPr lang="pl-PL" dirty="0" smtClean="0"/>
              <a:t>Poplatek z pobytu</a:t>
            </a:r>
            <a:r>
              <a:rPr lang="pl-PL" dirty="0"/>
              <a:t/>
            </a:r>
            <a:br>
              <a:rPr lang="pl-PL" dirty="0"/>
            </a:br>
            <a:endParaRPr lang="cs-CZ" dirty="0"/>
          </a:p>
        </p:txBody>
      </p:sp>
      <p:sp>
        <p:nvSpPr>
          <p:cNvPr id="5" name="Zástupný symbol pro číslo snímku 4">
            <a:extLst>
              <a:ext uri="{FF2B5EF4-FFF2-40B4-BE49-F238E27FC236}">
                <a16:creationId xmlns:a16="http://schemas.microsoft.com/office/drawing/2014/main" id="{F67F8FFE-9AB4-4F4D-8241-6484235A45D2}"/>
              </a:ext>
            </a:extLst>
          </p:cNvPr>
          <p:cNvSpPr>
            <a:spLocks noGrp="1"/>
          </p:cNvSpPr>
          <p:nvPr>
            <p:ph type="sldNum" sz="quarter" idx="12"/>
          </p:nvPr>
        </p:nvSpPr>
        <p:spPr/>
        <p:txBody>
          <a:bodyPr/>
          <a:lstStyle/>
          <a:p>
            <a:fld id="{D83BD07D-5885-48DF-B570-0C7EF7FA7CBC}" type="slidenum">
              <a:rPr lang="cs-CZ" smtClean="0"/>
              <a:pPr/>
              <a:t>28</a:t>
            </a:fld>
            <a:endParaRPr lang="cs-CZ" dirty="0"/>
          </a:p>
        </p:txBody>
      </p:sp>
      <p:sp>
        <p:nvSpPr>
          <p:cNvPr id="8" name="Zástupný symbol pro text 7">
            <a:extLst>
              <a:ext uri="{FF2B5EF4-FFF2-40B4-BE49-F238E27FC236}">
                <a16:creationId xmlns:a16="http://schemas.microsoft.com/office/drawing/2014/main" id="{139E319B-FC97-4345-B83B-E4DCCB24FD10}"/>
              </a:ext>
            </a:extLst>
          </p:cNvPr>
          <p:cNvSpPr>
            <a:spLocks noGrp="1"/>
          </p:cNvSpPr>
          <p:nvPr>
            <p:ph type="body" sz="quarter" idx="15"/>
          </p:nvPr>
        </p:nvSpPr>
        <p:spPr/>
        <p:txBody>
          <a:bodyPr>
            <a:normAutofit/>
          </a:bodyPr>
          <a:lstStyle/>
          <a:p>
            <a:endParaRPr lang="cs-CZ" dirty="0"/>
          </a:p>
        </p:txBody>
      </p:sp>
      <p:sp>
        <p:nvSpPr>
          <p:cNvPr id="9" name="Zástupný symbol pro text 8"/>
          <p:cNvSpPr>
            <a:spLocks noGrp="1"/>
          </p:cNvSpPr>
          <p:nvPr>
            <p:ph type="body" sz="quarter" idx="16"/>
          </p:nvPr>
        </p:nvSpPr>
        <p:spPr/>
        <p:txBody>
          <a:bodyPr>
            <a:normAutofit fontScale="92500" lnSpcReduction="20000"/>
          </a:bodyPr>
          <a:lstStyle/>
          <a:p>
            <a:r>
              <a:rPr lang="cs-CZ" dirty="0"/>
              <a:t>§ 3</a:t>
            </a:r>
          </a:p>
        </p:txBody>
      </p:sp>
      <p:sp>
        <p:nvSpPr>
          <p:cNvPr id="4" name="Zástupný symbol pro obsah 3">
            <a:extLst>
              <a:ext uri="{FF2B5EF4-FFF2-40B4-BE49-F238E27FC236}">
                <a16:creationId xmlns:a16="http://schemas.microsoft.com/office/drawing/2014/main" id="{61B6E95F-6E47-45A8-9E51-C0E6DBDF7F29}"/>
              </a:ext>
            </a:extLst>
          </p:cNvPr>
          <p:cNvSpPr>
            <a:spLocks noGrp="1"/>
          </p:cNvSpPr>
          <p:nvPr>
            <p:ph idx="1"/>
          </p:nvPr>
        </p:nvSpPr>
        <p:spPr>
          <a:xfrm>
            <a:off x="628650" y="1740877"/>
            <a:ext cx="7945391" cy="4343400"/>
          </a:xfrm>
        </p:spPr>
        <p:txBody>
          <a:bodyPr>
            <a:noAutofit/>
          </a:bodyPr>
          <a:lstStyle/>
          <a:p>
            <a:r>
              <a:rPr lang="cs-CZ" sz="3200" b="1" dirty="0"/>
              <a:t>Poplatník</a:t>
            </a:r>
          </a:p>
          <a:p>
            <a:pPr marL="598932" lvl="1" indent="-342900"/>
            <a:r>
              <a:rPr lang="pl-PL" sz="2800" dirty="0"/>
              <a:t>Poplatníkem poplatku z pobytu je osoba, která v obci </a:t>
            </a:r>
            <a:r>
              <a:rPr lang="pl-PL" sz="2800" b="1" dirty="0"/>
              <a:t>není přihlášená</a:t>
            </a:r>
            <a:r>
              <a:rPr lang="pl-PL" sz="2800" dirty="0"/>
              <a:t> (§ 16c ZMP</a:t>
            </a:r>
            <a:r>
              <a:rPr lang="pl-PL" sz="2800" dirty="0" smtClean="0"/>
              <a:t>).</a:t>
            </a:r>
            <a:endParaRPr lang="pl-PL" sz="2800" dirty="0"/>
          </a:p>
          <a:p>
            <a:endParaRPr lang="pl-PL" b="1" dirty="0"/>
          </a:p>
          <a:p>
            <a:r>
              <a:rPr lang="pl-PL" sz="3200" b="1" dirty="0"/>
              <a:t>Plátce poplatku </a:t>
            </a:r>
          </a:p>
          <a:p>
            <a:pPr marL="598932" lvl="1" indent="-342900"/>
            <a:r>
              <a:rPr lang="pl-PL" sz="2800" dirty="0"/>
              <a:t>Poskytovatel úplatného pobytu.</a:t>
            </a:r>
          </a:p>
          <a:p>
            <a:pPr marL="598932" lvl="1" indent="-342900"/>
            <a:r>
              <a:rPr lang="pl-PL" sz="2800" dirty="0" smtClean="0"/>
              <a:t>Povinnost </a:t>
            </a:r>
            <a:r>
              <a:rPr lang="pl-PL" sz="2800" dirty="0"/>
              <a:t>odvést </a:t>
            </a:r>
            <a:r>
              <a:rPr lang="pl-PL" sz="2800" dirty="0" smtClean="0"/>
              <a:t>poplatek </a:t>
            </a:r>
            <a:r>
              <a:rPr lang="pl-PL" sz="2800" dirty="0"/>
              <a:t>bez </a:t>
            </a:r>
            <a:r>
              <a:rPr lang="cs-CZ" sz="2800" dirty="0"/>
              <a:t>ohledu na to, zda jej od poplatníka ve správné </a:t>
            </a:r>
            <a:r>
              <a:rPr lang="cs-CZ" sz="2800" dirty="0" smtClean="0"/>
              <a:t>výši vybral </a:t>
            </a:r>
            <a:r>
              <a:rPr lang="cs-CZ" sz="2800" dirty="0"/>
              <a:t>(obdobně jako v případě </a:t>
            </a:r>
            <a:r>
              <a:rPr lang="cs-CZ" sz="2800" dirty="0" err="1">
                <a:solidFill>
                  <a:srgbClr val="008276"/>
                </a:solidFill>
              </a:rPr>
              <a:t>NSS</a:t>
            </a:r>
            <a:r>
              <a:rPr lang="cs-CZ" sz="2800" dirty="0">
                <a:solidFill>
                  <a:srgbClr val="008276"/>
                </a:solidFill>
              </a:rPr>
              <a:t> 5 </a:t>
            </a:r>
            <a:r>
              <a:rPr lang="cs-CZ" sz="2800" dirty="0" err="1">
                <a:solidFill>
                  <a:srgbClr val="008276"/>
                </a:solidFill>
              </a:rPr>
              <a:t>Afs</a:t>
            </a:r>
            <a:r>
              <a:rPr lang="cs-CZ" sz="2800" dirty="0">
                <a:solidFill>
                  <a:srgbClr val="008276"/>
                </a:solidFill>
              </a:rPr>
              <a:t> </a:t>
            </a:r>
            <a:r>
              <a:rPr lang="cs-CZ" sz="2800" dirty="0" smtClean="0">
                <a:solidFill>
                  <a:srgbClr val="008276"/>
                </a:solidFill>
              </a:rPr>
              <a:t>104/2013-27</a:t>
            </a:r>
            <a:r>
              <a:rPr lang="cs-CZ" sz="2800" dirty="0" smtClean="0"/>
              <a:t>).</a:t>
            </a:r>
            <a:endParaRPr lang="pl-PL" sz="2800" dirty="0"/>
          </a:p>
        </p:txBody>
      </p:sp>
    </p:spTree>
    <p:extLst>
      <p:ext uri="{BB962C8B-B14F-4D97-AF65-F5344CB8AC3E}">
        <p14:creationId xmlns:p14="http://schemas.microsoft.com/office/powerpoint/2010/main" val="247993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C20CBDE-4CB1-43F7-BA70-96DCBD883C99}"/>
              </a:ext>
            </a:extLst>
          </p:cNvPr>
          <p:cNvSpPr>
            <a:spLocks noGrp="1"/>
          </p:cNvSpPr>
          <p:nvPr>
            <p:ph type="title"/>
          </p:nvPr>
        </p:nvSpPr>
        <p:spPr/>
        <p:txBody>
          <a:bodyPr/>
          <a:lstStyle/>
          <a:p>
            <a:r>
              <a:rPr lang="pl-PL" dirty="0" smtClean="0"/>
              <a:t>Poplatek z pobytu</a:t>
            </a:r>
            <a:r>
              <a:rPr lang="pl-PL" dirty="0"/>
              <a:t/>
            </a:r>
            <a:br>
              <a:rPr lang="pl-PL" dirty="0"/>
            </a:br>
            <a:endParaRPr lang="cs-CZ" dirty="0"/>
          </a:p>
        </p:txBody>
      </p:sp>
      <p:sp>
        <p:nvSpPr>
          <p:cNvPr id="5" name="Zástupný symbol pro číslo snímku 4">
            <a:extLst>
              <a:ext uri="{FF2B5EF4-FFF2-40B4-BE49-F238E27FC236}">
                <a16:creationId xmlns:a16="http://schemas.microsoft.com/office/drawing/2014/main" id="{F67F8FFE-9AB4-4F4D-8241-6484235A45D2}"/>
              </a:ext>
            </a:extLst>
          </p:cNvPr>
          <p:cNvSpPr>
            <a:spLocks noGrp="1"/>
          </p:cNvSpPr>
          <p:nvPr>
            <p:ph type="sldNum" sz="quarter" idx="12"/>
          </p:nvPr>
        </p:nvSpPr>
        <p:spPr/>
        <p:txBody>
          <a:bodyPr/>
          <a:lstStyle/>
          <a:p>
            <a:fld id="{D83BD07D-5885-48DF-B570-0C7EF7FA7CBC}" type="slidenum">
              <a:rPr lang="cs-CZ" smtClean="0"/>
              <a:pPr/>
              <a:t>29</a:t>
            </a:fld>
            <a:endParaRPr lang="cs-CZ" dirty="0"/>
          </a:p>
        </p:txBody>
      </p:sp>
      <p:sp>
        <p:nvSpPr>
          <p:cNvPr id="9" name="Zástupný symbol pro text 8"/>
          <p:cNvSpPr>
            <a:spLocks noGrp="1"/>
          </p:cNvSpPr>
          <p:nvPr>
            <p:ph type="body" sz="quarter" idx="16"/>
          </p:nvPr>
        </p:nvSpPr>
        <p:spPr/>
        <p:txBody>
          <a:bodyPr>
            <a:normAutofit fontScale="92500" lnSpcReduction="20000"/>
          </a:bodyPr>
          <a:lstStyle/>
          <a:p>
            <a:r>
              <a:rPr lang="cs-CZ" dirty="0"/>
              <a:t>§ 3</a:t>
            </a:r>
          </a:p>
        </p:txBody>
      </p:sp>
      <p:sp>
        <p:nvSpPr>
          <p:cNvPr id="4" name="Zástupný symbol pro obsah 3">
            <a:extLst>
              <a:ext uri="{FF2B5EF4-FFF2-40B4-BE49-F238E27FC236}">
                <a16:creationId xmlns:a16="http://schemas.microsoft.com/office/drawing/2014/main" id="{61B6E95F-6E47-45A8-9E51-C0E6DBDF7F29}"/>
              </a:ext>
            </a:extLst>
          </p:cNvPr>
          <p:cNvSpPr>
            <a:spLocks noGrp="1"/>
          </p:cNvSpPr>
          <p:nvPr>
            <p:ph idx="1"/>
          </p:nvPr>
        </p:nvSpPr>
        <p:spPr>
          <a:xfrm>
            <a:off x="475488" y="1740876"/>
            <a:ext cx="8394192" cy="5272572"/>
          </a:xfrm>
        </p:spPr>
        <p:txBody>
          <a:bodyPr>
            <a:noAutofit/>
          </a:bodyPr>
          <a:lstStyle/>
          <a:p>
            <a:r>
              <a:rPr lang="cs-CZ" sz="2800" b="1" dirty="0"/>
              <a:t>Zákonné osvobození od poplatku I.</a:t>
            </a:r>
          </a:p>
          <a:p>
            <a:pPr lvl="1"/>
            <a:r>
              <a:rPr lang="cs-CZ" sz="2400" dirty="0" smtClean="0"/>
              <a:t>Osoba </a:t>
            </a:r>
            <a:r>
              <a:rPr lang="cs-CZ" sz="2400" b="1" dirty="0" smtClean="0"/>
              <a:t>nevidomá</a:t>
            </a:r>
            <a:r>
              <a:rPr lang="cs-CZ" sz="2400" dirty="0"/>
              <a:t>, </a:t>
            </a:r>
            <a:r>
              <a:rPr lang="cs-CZ" sz="2400" dirty="0" smtClean="0"/>
              <a:t>osoba </a:t>
            </a:r>
            <a:r>
              <a:rPr lang="cs-CZ" sz="2400" b="1" dirty="0" smtClean="0"/>
              <a:t>závislá </a:t>
            </a:r>
            <a:r>
              <a:rPr lang="cs-CZ" sz="2400" b="1" dirty="0"/>
              <a:t>na pomoci</a:t>
            </a:r>
            <a:r>
              <a:rPr lang="cs-CZ" sz="2400" dirty="0"/>
              <a:t> jiné fyzické osoby podle zákona upravujícího sociální služby, </a:t>
            </a:r>
            <a:r>
              <a:rPr lang="cs-CZ" sz="2400" dirty="0" smtClean="0"/>
              <a:t>držitel </a:t>
            </a:r>
            <a:r>
              <a:rPr lang="cs-CZ" sz="2400" dirty="0"/>
              <a:t>průkazu </a:t>
            </a:r>
            <a:r>
              <a:rPr lang="cs-CZ" sz="2400" b="1" dirty="0" err="1"/>
              <a:t>ZTP</a:t>
            </a:r>
            <a:r>
              <a:rPr lang="cs-CZ" sz="2400" b="1" dirty="0"/>
              <a:t>/P</a:t>
            </a:r>
            <a:r>
              <a:rPr lang="cs-CZ" sz="2400" dirty="0"/>
              <a:t>, a její </a:t>
            </a:r>
            <a:r>
              <a:rPr lang="cs-CZ" sz="2400" b="1" dirty="0" smtClean="0"/>
              <a:t>průvodce</a:t>
            </a:r>
            <a:r>
              <a:rPr lang="cs-CZ" sz="2400" dirty="0" smtClean="0"/>
              <a:t>.</a:t>
            </a:r>
            <a:endParaRPr lang="cs-CZ" sz="2400" dirty="0"/>
          </a:p>
          <a:p>
            <a:pPr lvl="1"/>
            <a:r>
              <a:rPr lang="cs-CZ" sz="2400" dirty="0" smtClean="0"/>
              <a:t>Osoba mladší </a:t>
            </a:r>
            <a:r>
              <a:rPr lang="cs-CZ" sz="2400" b="1" dirty="0"/>
              <a:t>18 </a:t>
            </a:r>
            <a:r>
              <a:rPr lang="cs-CZ" sz="2400" b="1" dirty="0" smtClean="0"/>
              <a:t>let</a:t>
            </a:r>
            <a:r>
              <a:rPr lang="cs-CZ" sz="2400" dirty="0" smtClean="0"/>
              <a:t>.</a:t>
            </a:r>
            <a:endParaRPr lang="cs-CZ" sz="2400" dirty="0"/>
          </a:p>
          <a:p>
            <a:pPr lvl="1"/>
            <a:r>
              <a:rPr lang="cs-CZ" sz="2400" dirty="0" smtClean="0"/>
              <a:t>Osoba hospitalizovaná </a:t>
            </a:r>
            <a:r>
              <a:rPr lang="cs-CZ" sz="2400" dirty="0"/>
              <a:t>na území obce ve zdravotnickém zařízení poskytovatele lůžkové péče s výjimkou osoby, které je poskytována lázeňská léčebně rehabilitační péče</a:t>
            </a:r>
            <a:r>
              <a:rPr lang="cs-CZ" sz="2400" dirty="0" smtClean="0"/>
              <a:t>.</a:t>
            </a:r>
            <a:endParaRPr lang="cs-CZ" sz="2400" dirty="0"/>
          </a:p>
        </p:txBody>
      </p:sp>
    </p:spTree>
    <p:extLst>
      <p:ext uri="{BB962C8B-B14F-4D97-AF65-F5344CB8AC3E}">
        <p14:creationId xmlns:p14="http://schemas.microsoft.com/office/powerpoint/2010/main" val="2374470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numCol="2"/>
          <a:lstStyle/>
          <a:p>
            <a:r>
              <a:rPr lang="cs-CZ" dirty="0"/>
              <a:t>Program školení</a:t>
            </a:r>
          </a:p>
        </p:txBody>
      </p:sp>
      <p:sp>
        <p:nvSpPr>
          <p:cNvPr id="3" name="Zástupný symbol pro obsah 2"/>
          <p:cNvSpPr>
            <a:spLocks noGrp="1"/>
          </p:cNvSpPr>
          <p:nvPr>
            <p:ph idx="1"/>
          </p:nvPr>
        </p:nvSpPr>
        <p:spPr>
          <a:xfrm>
            <a:off x="304800" y="1745956"/>
            <a:ext cx="8115300" cy="4372425"/>
          </a:xfrm>
        </p:spPr>
        <p:txBody>
          <a:bodyPr numCol="1">
            <a:normAutofit/>
          </a:bodyPr>
          <a:lstStyle/>
          <a:p>
            <a:r>
              <a:rPr lang="cs-CZ" dirty="0" smtClean="0">
                <a:solidFill>
                  <a:srgbClr val="008276"/>
                </a:solidFill>
              </a:rPr>
              <a:t>09:00 </a:t>
            </a:r>
            <a:r>
              <a:rPr lang="cs-CZ" dirty="0">
                <a:solidFill>
                  <a:srgbClr val="008276"/>
                </a:solidFill>
              </a:rPr>
              <a:t>– </a:t>
            </a:r>
            <a:r>
              <a:rPr lang="cs-CZ" dirty="0" smtClean="0">
                <a:solidFill>
                  <a:srgbClr val="008276"/>
                </a:solidFill>
              </a:rPr>
              <a:t>09:15</a:t>
            </a:r>
            <a:r>
              <a:rPr lang="cs-CZ" dirty="0"/>
              <a:t>	</a:t>
            </a:r>
            <a:r>
              <a:rPr lang="cs-CZ" dirty="0" smtClean="0"/>
              <a:t>Seznámení s činnosti VOP</a:t>
            </a:r>
          </a:p>
          <a:p>
            <a:r>
              <a:rPr lang="cs-CZ" dirty="0" smtClean="0">
                <a:solidFill>
                  <a:srgbClr val="008276"/>
                </a:solidFill>
              </a:rPr>
              <a:t>09:15 </a:t>
            </a:r>
            <a:r>
              <a:rPr lang="cs-CZ" dirty="0">
                <a:solidFill>
                  <a:srgbClr val="008276"/>
                </a:solidFill>
              </a:rPr>
              <a:t>– </a:t>
            </a:r>
            <a:r>
              <a:rPr lang="cs-CZ" dirty="0" smtClean="0">
                <a:solidFill>
                  <a:srgbClr val="008276"/>
                </a:solidFill>
              </a:rPr>
              <a:t>11:45</a:t>
            </a:r>
            <a:r>
              <a:rPr lang="cs-CZ" dirty="0"/>
              <a:t>	</a:t>
            </a:r>
            <a:r>
              <a:rPr lang="cs-CZ" dirty="0" smtClean="0"/>
              <a:t>Místní poplatky</a:t>
            </a:r>
          </a:p>
          <a:p>
            <a:pPr marL="2514600" indent="-357188">
              <a:buFont typeface="Arial" panose="020B0604020202020204" pitchFamily="34" charset="0"/>
              <a:buChar char="•"/>
            </a:pPr>
            <a:r>
              <a:rPr lang="cs-CZ" dirty="0"/>
              <a:t>P</a:t>
            </a:r>
            <a:r>
              <a:rPr lang="cs-CZ" dirty="0" smtClean="0"/>
              <a:t>rávní </a:t>
            </a:r>
            <a:r>
              <a:rPr lang="cs-CZ" dirty="0"/>
              <a:t>úprava jednotlivých poplatků </a:t>
            </a:r>
          </a:p>
          <a:p>
            <a:pPr marL="2514600" indent="-357188">
              <a:buFont typeface="Arial" panose="020B0604020202020204" pitchFamily="34" charset="0"/>
              <a:buChar char="•"/>
            </a:pPr>
            <a:r>
              <a:rPr lang="cs-CZ" dirty="0"/>
              <a:t>J</a:t>
            </a:r>
            <a:r>
              <a:rPr lang="cs-CZ" dirty="0" smtClean="0"/>
              <a:t>udikatura</a:t>
            </a:r>
            <a:endParaRPr lang="cs-CZ" dirty="0"/>
          </a:p>
          <a:p>
            <a:pPr marL="2514600" indent="-357188">
              <a:buFont typeface="Arial" panose="020B0604020202020204" pitchFamily="34" charset="0"/>
              <a:buChar char="•"/>
            </a:pPr>
            <a:r>
              <a:rPr lang="cs-CZ" dirty="0"/>
              <a:t>P</a:t>
            </a:r>
            <a:r>
              <a:rPr lang="cs-CZ" dirty="0" smtClean="0"/>
              <a:t>řípady ochránce</a:t>
            </a:r>
          </a:p>
          <a:p>
            <a:r>
              <a:rPr lang="cs-CZ" dirty="0" smtClean="0">
                <a:solidFill>
                  <a:srgbClr val="008276"/>
                </a:solidFill>
              </a:rPr>
              <a:t>11:45 </a:t>
            </a:r>
            <a:r>
              <a:rPr lang="cs-CZ" dirty="0">
                <a:solidFill>
                  <a:srgbClr val="008276"/>
                </a:solidFill>
              </a:rPr>
              <a:t>– </a:t>
            </a:r>
            <a:r>
              <a:rPr lang="cs-CZ" dirty="0" smtClean="0">
                <a:solidFill>
                  <a:srgbClr val="008276"/>
                </a:solidFill>
              </a:rPr>
              <a:t>12:30</a:t>
            </a:r>
            <a:r>
              <a:rPr lang="cs-CZ" dirty="0"/>
              <a:t>	</a:t>
            </a:r>
            <a:r>
              <a:rPr lang="cs-CZ" dirty="0" smtClean="0"/>
              <a:t>Zodpovězení závěrečných dotazů</a:t>
            </a:r>
            <a:endParaRPr lang="cs-CZ" dirty="0">
              <a:solidFill>
                <a:srgbClr val="008276"/>
              </a:solidFill>
            </a:endParaRP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3</a:t>
            </a:fld>
            <a:endParaRPr lang="cs-CZ" dirty="0"/>
          </a:p>
        </p:txBody>
      </p:sp>
    </p:spTree>
    <p:extLst>
      <p:ext uri="{BB962C8B-B14F-4D97-AF65-F5344CB8AC3E}">
        <p14:creationId xmlns:p14="http://schemas.microsoft.com/office/powerpoint/2010/main" val="2579875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C20CBDE-4CB1-43F7-BA70-96DCBD883C99}"/>
              </a:ext>
            </a:extLst>
          </p:cNvPr>
          <p:cNvSpPr>
            <a:spLocks noGrp="1"/>
          </p:cNvSpPr>
          <p:nvPr>
            <p:ph type="title"/>
          </p:nvPr>
        </p:nvSpPr>
        <p:spPr/>
        <p:txBody>
          <a:bodyPr/>
          <a:lstStyle/>
          <a:p>
            <a:r>
              <a:rPr lang="pl-PL" dirty="0" smtClean="0"/>
              <a:t>Poplatek z pobytu</a:t>
            </a:r>
            <a:r>
              <a:rPr lang="pl-PL" dirty="0"/>
              <a:t/>
            </a:r>
            <a:br>
              <a:rPr lang="pl-PL" dirty="0"/>
            </a:br>
            <a:endParaRPr lang="cs-CZ" dirty="0"/>
          </a:p>
        </p:txBody>
      </p:sp>
      <p:sp>
        <p:nvSpPr>
          <p:cNvPr id="5" name="Zástupný symbol pro číslo snímku 4">
            <a:extLst>
              <a:ext uri="{FF2B5EF4-FFF2-40B4-BE49-F238E27FC236}">
                <a16:creationId xmlns:a16="http://schemas.microsoft.com/office/drawing/2014/main" id="{F67F8FFE-9AB4-4F4D-8241-6484235A45D2}"/>
              </a:ext>
            </a:extLst>
          </p:cNvPr>
          <p:cNvSpPr>
            <a:spLocks noGrp="1"/>
          </p:cNvSpPr>
          <p:nvPr>
            <p:ph type="sldNum" sz="quarter" idx="12"/>
          </p:nvPr>
        </p:nvSpPr>
        <p:spPr/>
        <p:txBody>
          <a:bodyPr/>
          <a:lstStyle/>
          <a:p>
            <a:fld id="{D83BD07D-5885-48DF-B570-0C7EF7FA7CBC}" type="slidenum">
              <a:rPr lang="cs-CZ" smtClean="0"/>
              <a:pPr/>
              <a:t>30</a:t>
            </a:fld>
            <a:endParaRPr lang="cs-CZ" dirty="0"/>
          </a:p>
        </p:txBody>
      </p:sp>
      <p:sp>
        <p:nvSpPr>
          <p:cNvPr id="9" name="Zástupný symbol pro text 8"/>
          <p:cNvSpPr>
            <a:spLocks noGrp="1"/>
          </p:cNvSpPr>
          <p:nvPr>
            <p:ph type="body" sz="quarter" idx="16"/>
          </p:nvPr>
        </p:nvSpPr>
        <p:spPr/>
        <p:txBody>
          <a:bodyPr>
            <a:normAutofit fontScale="92500" lnSpcReduction="20000"/>
          </a:bodyPr>
          <a:lstStyle/>
          <a:p>
            <a:r>
              <a:rPr lang="cs-CZ" dirty="0"/>
              <a:t>§ 3</a:t>
            </a:r>
          </a:p>
        </p:txBody>
      </p:sp>
      <p:sp>
        <p:nvSpPr>
          <p:cNvPr id="4" name="Zástupný symbol pro obsah 3">
            <a:extLst>
              <a:ext uri="{FF2B5EF4-FFF2-40B4-BE49-F238E27FC236}">
                <a16:creationId xmlns:a16="http://schemas.microsoft.com/office/drawing/2014/main" id="{61B6E95F-6E47-45A8-9E51-C0E6DBDF7F29}"/>
              </a:ext>
            </a:extLst>
          </p:cNvPr>
          <p:cNvSpPr>
            <a:spLocks noGrp="1"/>
          </p:cNvSpPr>
          <p:nvPr>
            <p:ph idx="1"/>
          </p:nvPr>
        </p:nvSpPr>
        <p:spPr>
          <a:xfrm>
            <a:off x="628650" y="1740877"/>
            <a:ext cx="7945391" cy="4343400"/>
          </a:xfrm>
        </p:spPr>
        <p:txBody>
          <a:bodyPr>
            <a:noAutofit/>
          </a:bodyPr>
          <a:lstStyle/>
          <a:p>
            <a:r>
              <a:rPr lang="cs-CZ" sz="2800" b="1" dirty="0" smtClean="0"/>
              <a:t>Zákonné osvobození od poplatku II.</a:t>
            </a:r>
          </a:p>
          <a:p>
            <a:pPr lvl="1"/>
            <a:r>
              <a:rPr lang="cs-CZ" sz="2400" dirty="0"/>
              <a:t>Osoba pečující o děti na zotavovací akci nebo jiné podobné akci pro děti podle zákona upravujícího ochranu veřejného zdraví konaných na území obce</a:t>
            </a:r>
            <a:r>
              <a:rPr lang="cs-CZ" sz="2400" dirty="0" smtClean="0"/>
              <a:t>.</a:t>
            </a:r>
          </a:p>
          <a:p>
            <a:pPr lvl="1"/>
            <a:r>
              <a:rPr lang="cs-CZ" sz="2400" dirty="0" smtClean="0"/>
              <a:t>Osoba </a:t>
            </a:r>
            <a:r>
              <a:rPr lang="cs-CZ" sz="2400" dirty="0"/>
              <a:t>vykonávající na území obce </a:t>
            </a:r>
            <a:r>
              <a:rPr lang="cs-CZ" sz="2400" b="1" dirty="0"/>
              <a:t>sezónní práci </a:t>
            </a:r>
            <a:r>
              <a:rPr lang="cs-CZ" sz="2400" dirty="0"/>
              <a:t>pro právnickou nebo podnikající fyzickou </a:t>
            </a:r>
            <a:r>
              <a:rPr lang="cs-CZ" sz="2400" dirty="0" smtClean="0"/>
              <a:t>osobu.</a:t>
            </a:r>
          </a:p>
          <a:p>
            <a:pPr lvl="1"/>
            <a:r>
              <a:rPr lang="cs-CZ" sz="2400" dirty="0"/>
              <a:t>Od poplatku z pobytu je osvobozen </a:t>
            </a:r>
            <a:r>
              <a:rPr lang="cs-CZ" sz="2400" b="1" dirty="0"/>
              <a:t>příslušník bezpečnostního sboru, voják v činné službě, státní zaměstnanec </a:t>
            </a:r>
            <a:r>
              <a:rPr lang="cs-CZ" sz="2400" dirty="0"/>
              <a:t>nebo zaměstnanec České republiky pobývající na území obce v zařízení ve vlastnictví České republiky nebo této obce </a:t>
            </a:r>
            <a:r>
              <a:rPr lang="cs-CZ" sz="2400" b="1" dirty="0">
                <a:solidFill>
                  <a:schemeClr val="accent1"/>
                </a:solidFill>
              </a:rPr>
              <a:t>v souvislosti s plněním služebních nebo pracovních úkolů</a:t>
            </a:r>
            <a:r>
              <a:rPr lang="cs-CZ" sz="2400" dirty="0"/>
              <a:t>.</a:t>
            </a:r>
          </a:p>
          <a:p>
            <a:pPr lvl="1"/>
            <a:endParaRPr lang="cs-CZ" sz="2400" dirty="0" smtClean="0"/>
          </a:p>
        </p:txBody>
      </p:sp>
    </p:spTree>
    <p:extLst>
      <p:ext uri="{BB962C8B-B14F-4D97-AF65-F5344CB8AC3E}">
        <p14:creationId xmlns:p14="http://schemas.microsoft.com/office/powerpoint/2010/main" val="1030575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C20CBDE-4CB1-43F7-BA70-96DCBD883C99}"/>
              </a:ext>
            </a:extLst>
          </p:cNvPr>
          <p:cNvSpPr>
            <a:spLocks noGrp="1"/>
          </p:cNvSpPr>
          <p:nvPr>
            <p:ph type="title"/>
          </p:nvPr>
        </p:nvSpPr>
        <p:spPr/>
        <p:txBody>
          <a:bodyPr/>
          <a:lstStyle/>
          <a:p>
            <a:r>
              <a:rPr lang="pl-PL" dirty="0" smtClean="0"/>
              <a:t>Poplatek z pobytu</a:t>
            </a:r>
            <a:r>
              <a:rPr lang="pl-PL" dirty="0"/>
              <a:t/>
            </a:r>
            <a:br>
              <a:rPr lang="pl-PL" dirty="0"/>
            </a:br>
            <a:endParaRPr lang="cs-CZ" dirty="0"/>
          </a:p>
        </p:txBody>
      </p:sp>
      <p:sp>
        <p:nvSpPr>
          <p:cNvPr id="5" name="Zástupný symbol pro číslo snímku 4">
            <a:extLst>
              <a:ext uri="{FF2B5EF4-FFF2-40B4-BE49-F238E27FC236}">
                <a16:creationId xmlns:a16="http://schemas.microsoft.com/office/drawing/2014/main" id="{F67F8FFE-9AB4-4F4D-8241-6484235A45D2}"/>
              </a:ext>
            </a:extLst>
          </p:cNvPr>
          <p:cNvSpPr>
            <a:spLocks noGrp="1"/>
          </p:cNvSpPr>
          <p:nvPr>
            <p:ph type="sldNum" sz="quarter" idx="12"/>
          </p:nvPr>
        </p:nvSpPr>
        <p:spPr/>
        <p:txBody>
          <a:bodyPr/>
          <a:lstStyle/>
          <a:p>
            <a:fld id="{D83BD07D-5885-48DF-B570-0C7EF7FA7CBC}" type="slidenum">
              <a:rPr lang="cs-CZ" smtClean="0"/>
              <a:pPr/>
              <a:t>31</a:t>
            </a:fld>
            <a:endParaRPr lang="cs-CZ" dirty="0"/>
          </a:p>
        </p:txBody>
      </p:sp>
      <p:sp>
        <p:nvSpPr>
          <p:cNvPr id="9" name="Zástupný symbol pro text 8"/>
          <p:cNvSpPr>
            <a:spLocks noGrp="1"/>
          </p:cNvSpPr>
          <p:nvPr>
            <p:ph type="body" sz="quarter" idx="16"/>
          </p:nvPr>
        </p:nvSpPr>
        <p:spPr/>
        <p:txBody>
          <a:bodyPr>
            <a:normAutofit fontScale="92500" lnSpcReduction="20000"/>
          </a:bodyPr>
          <a:lstStyle/>
          <a:p>
            <a:r>
              <a:rPr lang="cs-CZ" dirty="0"/>
              <a:t>§ 3</a:t>
            </a:r>
          </a:p>
        </p:txBody>
      </p:sp>
      <p:sp>
        <p:nvSpPr>
          <p:cNvPr id="4" name="Zástupný symbol pro obsah 3">
            <a:extLst>
              <a:ext uri="{FF2B5EF4-FFF2-40B4-BE49-F238E27FC236}">
                <a16:creationId xmlns:a16="http://schemas.microsoft.com/office/drawing/2014/main" id="{61B6E95F-6E47-45A8-9E51-C0E6DBDF7F29}"/>
              </a:ext>
            </a:extLst>
          </p:cNvPr>
          <p:cNvSpPr>
            <a:spLocks noGrp="1"/>
          </p:cNvSpPr>
          <p:nvPr>
            <p:ph idx="1"/>
          </p:nvPr>
        </p:nvSpPr>
        <p:spPr>
          <a:xfrm>
            <a:off x="237744" y="1740876"/>
            <a:ext cx="8732520" cy="4630039"/>
          </a:xfrm>
        </p:spPr>
        <p:txBody>
          <a:bodyPr>
            <a:noAutofit/>
          </a:bodyPr>
          <a:lstStyle/>
          <a:p>
            <a:r>
              <a:rPr lang="cs-CZ" sz="3200" b="1" dirty="0"/>
              <a:t>Zákonné osvobození od poplatku </a:t>
            </a:r>
            <a:r>
              <a:rPr lang="cs-CZ" sz="3200" b="1" dirty="0" smtClean="0"/>
              <a:t>III.</a:t>
            </a:r>
            <a:endParaRPr lang="cs-CZ" sz="3200" b="1" dirty="0"/>
          </a:p>
          <a:p>
            <a:pPr lvl="1"/>
            <a:r>
              <a:rPr lang="cs-CZ" sz="2400" dirty="0" smtClean="0"/>
              <a:t>Osoby </a:t>
            </a:r>
            <a:r>
              <a:rPr lang="cs-CZ" sz="2400" b="1" dirty="0"/>
              <a:t>pobývající na území obce</a:t>
            </a:r>
          </a:p>
          <a:p>
            <a:pPr lvl="2">
              <a:buClr>
                <a:srgbClr val="008276"/>
              </a:buClr>
              <a:buFont typeface="Calibri" panose="020F0502020204030204" pitchFamily="34" charset="0"/>
              <a:buChar char="→"/>
            </a:pPr>
            <a:r>
              <a:rPr lang="cs-CZ" sz="2400" dirty="0"/>
              <a:t> ve školském zařízení pro výkon ústavní nebo ochranné výchovy anebo školském zařízení pro preventivně výchovnou péči anebo v zařízení pro děti vyžadující okamžitou pomoc,</a:t>
            </a:r>
          </a:p>
          <a:p>
            <a:pPr lvl="2">
              <a:buClr>
                <a:srgbClr val="008276"/>
              </a:buClr>
              <a:buFont typeface="Calibri" panose="020F0502020204030204" pitchFamily="34" charset="0"/>
              <a:buChar char="→"/>
            </a:pPr>
            <a:r>
              <a:rPr lang="cs-CZ" sz="2400" dirty="0"/>
              <a:t> v zařízení poskytujícím ubytování podle zákona upravujícího sociální služby,</a:t>
            </a:r>
          </a:p>
          <a:p>
            <a:pPr lvl="2">
              <a:buClr>
                <a:srgbClr val="008276"/>
              </a:buClr>
              <a:buFont typeface="Calibri" panose="020F0502020204030204" pitchFamily="34" charset="0"/>
              <a:buChar char="→"/>
            </a:pPr>
            <a:r>
              <a:rPr lang="cs-CZ" sz="2400" dirty="0"/>
              <a:t> v zařízení sloužícím k pomoci lidem v ohrožení nebo nouzi provozovaném veřejně prospěšným poplatníkem daně z příjmů právnických osob, nebo</a:t>
            </a:r>
          </a:p>
          <a:p>
            <a:pPr lvl="2">
              <a:buClr>
                <a:srgbClr val="008276"/>
              </a:buClr>
              <a:buFont typeface="Calibri" panose="020F0502020204030204" pitchFamily="34" charset="0"/>
              <a:buChar char="→"/>
            </a:pPr>
            <a:r>
              <a:rPr lang="cs-CZ" sz="2400" dirty="0"/>
              <a:t> za účelem výkonu záchranných nebo likvidačních prací podle zákona o integrovaném záchranném systému</a:t>
            </a:r>
            <a:r>
              <a:rPr lang="cs-CZ" sz="2400" dirty="0" smtClean="0"/>
              <a:t>.</a:t>
            </a:r>
            <a:endParaRPr lang="cs-CZ" sz="2400" dirty="0"/>
          </a:p>
        </p:txBody>
      </p:sp>
    </p:spTree>
    <p:extLst>
      <p:ext uri="{BB962C8B-B14F-4D97-AF65-F5344CB8AC3E}">
        <p14:creationId xmlns:p14="http://schemas.microsoft.com/office/powerpoint/2010/main" val="108315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C20CBDE-4CB1-43F7-BA70-96DCBD883C99}"/>
              </a:ext>
            </a:extLst>
          </p:cNvPr>
          <p:cNvSpPr>
            <a:spLocks noGrp="1"/>
          </p:cNvSpPr>
          <p:nvPr>
            <p:ph type="title"/>
          </p:nvPr>
        </p:nvSpPr>
        <p:spPr/>
        <p:txBody>
          <a:bodyPr/>
          <a:lstStyle/>
          <a:p>
            <a:r>
              <a:rPr lang="pl-PL" dirty="0" smtClean="0"/>
              <a:t>Poplatek z pobytu</a:t>
            </a:r>
            <a:r>
              <a:rPr lang="pl-PL" dirty="0"/>
              <a:t/>
            </a:r>
            <a:br>
              <a:rPr lang="pl-PL" dirty="0"/>
            </a:br>
            <a:endParaRPr lang="cs-CZ" dirty="0"/>
          </a:p>
        </p:txBody>
      </p:sp>
      <p:sp>
        <p:nvSpPr>
          <p:cNvPr id="5" name="Zástupný symbol pro číslo snímku 4">
            <a:extLst>
              <a:ext uri="{FF2B5EF4-FFF2-40B4-BE49-F238E27FC236}">
                <a16:creationId xmlns:a16="http://schemas.microsoft.com/office/drawing/2014/main" id="{F67F8FFE-9AB4-4F4D-8241-6484235A45D2}"/>
              </a:ext>
            </a:extLst>
          </p:cNvPr>
          <p:cNvSpPr>
            <a:spLocks noGrp="1"/>
          </p:cNvSpPr>
          <p:nvPr>
            <p:ph type="sldNum" sz="quarter" idx="12"/>
          </p:nvPr>
        </p:nvSpPr>
        <p:spPr/>
        <p:txBody>
          <a:bodyPr/>
          <a:lstStyle/>
          <a:p>
            <a:fld id="{D83BD07D-5885-48DF-B570-0C7EF7FA7CBC}" type="slidenum">
              <a:rPr lang="cs-CZ" smtClean="0"/>
              <a:pPr/>
              <a:t>32</a:t>
            </a:fld>
            <a:endParaRPr lang="cs-CZ" dirty="0"/>
          </a:p>
        </p:txBody>
      </p:sp>
      <p:sp>
        <p:nvSpPr>
          <p:cNvPr id="9" name="Zástupný symbol pro text 8"/>
          <p:cNvSpPr>
            <a:spLocks noGrp="1"/>
          </p:cNvSpPr>
          <p:nvPr>
            <p:ph type="body" sz="quarter" idx="16"/>
          </p:nvPr>
        </p:nvSpPr>
        <p:spPr/>
        <p:txBody>
          <a:bodyPr>
            <a:normAutofit fontScale="92500" lnSpcReduction="20000"/>
          </a:bodyPr>
          <a:lstStyle/>
          <a:p>
            <a:r>
              <a:rPr lang="cs-CZ" dirty="0"/>
              <a:t>§ 3</a:t>
            </a:r>
          </a:p>
        </p:txBody>
      </p:sp>
      <p:sp>
        <p:nvSpPr>
          <p:cNvPr id="4" name="Zástupný symbol pro obsah 3">
            <a:extLst>
              <a:ext uri="{FF2B5EF4-FFF2-40B4-BE49-F238E27FC236}">
                <a16:creationId xmlns:a16="http://schemas.microsoft.com/office/drawing/2014/main" id="{61B6E95F-6E47-45A8-9E51-C0E6DBDF7F29}"/>
              </a:ext>
            </a:extLst>
          </p:cNvPr>
          <p:cNvSpPr>
            <a:spLocks noGrp="1"/>
          </p:cNvSpPr>
          <p:nvPr>
            <p:ph idx="1"/>
          </p:nvPr>
        </p:nvSpPr>
        <p:spPr>
          <a:xfrm>
            <a:off x="628650" y="1722638"/>
            <a:ext cx="8277060" cy="2373923"/>
          </a:xfrm>
        </p:spPr>
        <p:txBody>
          <a:bodyPr>
            <a:noAutofit/>
          </a:bodyPr>
          <a:lstStyle/>
          <a:p>
            <a:pPr marL="109728"/>
            <a:r>
              <a:rPr lang="cs-CZ" sz="3600" b="1" dirty="0"/>
              <a:t>Sezónní práce</a:t>
            </a:r>
          </a:p>
          <a:p>
            <a:pPr marL="457200" indent="-457200">
              <a:buFont typeface="Arial" panose="020B0604020202020204" pitchFamily="34" charset="0"/>
              <a:buChar char="•"/>
            </a:pPr>
            <a:r>
              <a:rPr lang="cs-CZ" sz="2800" dirty="0" smtClean="0"/>
              <a:t>Práce </a:t>
            </a:r>
            <a:r>
              <a:rPr lang="cs-CZ" sz="2800" dirty="0"/>
              <a:t>závislá na </a:t>
            </a:r>
            <a:r>
              <a:rPr lang="cs-CZ" sz="2800" b="1" dirty="0"/>
              <a:t>střídání ročních období </a:t>
            </a:r>
            <a:r>
              <a:rPr lang="cs-CZ" sz="2800" dirty="0"/>
              <a:t>a zpravidla se opakující každým </a:t>
            </a:r>
            <a:r>
              <a:rPr lang="cs-CZ" sz="2800" dirty="0" smtClean="0"/>
              <a:t>rokem.</a:t>
            </a:r>
          </a:p>
          <a:p>
            <a:pPr marL="457200" indent="-457200">
              <a:buFont typeface="Arial" panose="020B0604020202020204" pitchFamily="34" charset="0"/>
              <a:buChar char="•"/>
            </a:pPr>
            <a:r>
              <a:rPr lang="cs-CZ" sz="2800" dirty="0"/>
              <a:t>V</a:t>
            </a:r>
            <a:r>
              <a:rPr lang="cs-CZ" sz="2800" dirty="0" smtClean="0"/>
              <a:t> </a:t>
            </a:r>
            <a:r>
              <a:rPr lang="cs-CZ" sz="2800" dirty="0"/>
              <a:t>jiném ročním období ji zpravidla nelze vůbec </a:t>
            </a:r>
            <a:r>
              <a:rPr lang="cs-CZ" sz="2800" dirty="0" smtClean="0"/>
              <a:t>realizovat.</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3957" y="3823331"/>
            <a:ext cx="3139626" cy="2354720"/>
          </a:xfrm>
          <a:prstGeom prst="rect">
            <a:avLst/>
          </a:prstGeom>
        </p:spPr>
      </p:pic>
      <p:sp>
        <p:nvSpPr>
          <p:cNvPr id="2" name="Obdélník 1"/>
          <p:cNvSpPr/>
          <p:nvPr/>
        </p:nvSpPr>
        <p:spPr>
          <a:xfrm>
            <a:off x="1021957" y="4307853"/>
            <a:ext cx="4572000" cy="1569660"/>
          </a:xfrm>
          <a:prstGeom prst="rect">
            <a:avLst/>
          </a:prstGeom>
        </p:spPr>
        <p:txBody>
          <a:bodyPr>
            <a:spAutoFit/>
          </a:bodyPr>
          <a:lstStyle/>
          <a:p>
            <a:pPr marL="457200" indent="-457200">
              <a:buClr>
                <a:srgbClr val="008276"/>
              </a:buClr>
              <a:buFont typeface="Calibri" panose="020F0502020204030204" pitchFamily="34" charset="0"/>
              <a:buChar char="→"/>
            </a:pPr>
            <a:r>
              <a:rPr lang="cs-CZ" sz="2400" dirty="0"/>
              <a:t>Např. zaměstnanci lyžařských středisek nebo venkovních plaveckých areálů, některé práce v zemědělství atd.</a:t>
            </a:r>
          </a:p>
        </p:txBody>
      </p:sp>
    </p:spTree>
    <p:extLst>
      <p:ext uri="{BB962C8B-B14F-4D97-AF65-F5344CB8AC3E}">
        <p14:creationId xmlns:p14="http://schemas.microsoft.com/office/powerpoint/2010/main" val="3177323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C20CBDE-4CB1-43F7-BA70-96DCBD883C99}"/>
              </a:ext>
            </a:extLst>
          </p:cNvPr>
          <p:cNvSpPr>
            <a:spLocks noGrp="1"/>
          </p:cNvSpPr>
          <p:nvPr>
            <p:ph type="title"/>
          </p:nvPr>
        </p:nvSpPr>
        <p:spPr/>
        <p:txBody>
          <a:bodyPr/>
          <a:lstStyle/>
          <a:p>
            <a:r>
              <a:rPr lang="pl-PL" dirty="0" smtClean="0"/>
              <a:t>Poplatek z pobytu</a:t>
            </a:r>
            <a:r>
              <a:rPr lang="pl-PL" dirty="0"/>
              <a:t/>
            </a:r>
            <a:br>
              <a:rPr lang="pl-PL" dirty="0"/>
            </a:br>
            <a:endParaRPr lang="cs-CZ" dirty="0"/>
          </a:p>
        </p:txBody>
      </p:sp>
      <p:sp>
        <p:nvSpPr>
          <p:cNvPr id="5" name="Zástupný symbol pro číslo snímku 4">
            <a:extLst>
              <a:ext uri="{FF2B5EF4-FFF2-40B4-BE49-F238E27FC236}">
                <a16:creationId xmlns:a16="http://schemas.microsoft.com/office/drawing/2014/main" id="{F67F8FFE-9AB4-4F4D-8241-6484235A45D2}"/>
              </a:ext>
            </a:extLst>
          </p:cNvPr>
          <p:cNvSpPr>
            <a:spLocks noGrp="1"/>
          </p:cNvSpPr>
          <p:nvPr>
            <p:ph type="sldNum" sz="quarter" idx="12"/>
          </p:nvPr>
        </p:nvSpPr>
        <p:spPr/>
        <p:txBody>
          <a:bodyPr/>
          <a:lstStyle/>
          <a:p>
            <a:fld id="{D83BD07D-5885-48DF-B570-0C7EF7FA7CBC}" type="slidenum">
              <a:rPr lang="cs-CZ" smtClean="0"/>
              <a:pPr/>
              <a:t>33</a:t>
            </a:fld>
            <a:endParaRPr lang="cs-CZ" dirty="0"/>
          </a:p>
        </p:txBody>
      </p:sp>
      <p:sp>
        <p:nvSpPr>
          <p:cNvPr id="9" name="Zástupný symbol pro text 8"/>
          <p:cNvSpPr>
            <a:spLocks noGrp="1"/>
          </p:cNvSpPr>
          <p:nvPr>
            <p:ph type="body" sz="quarter" idx="16"/>
          </p:nvPr>
        </p:nvSpPr>
        <p:spPr/>
        <p:txBody>
          <a:bodyPr>
            <a:normAutofit fontScale="92500" lnSpcReduction="20000"/>
          </a:bodyPr>
          <a:lstStyle/>
          <a:p>
            <a:r>
              <a:rPr lang="cs-CZ" dirty="0"/>
              <a:t>§ 3</a:t>
            </a:r>
          </a:p>
        </p:txBody>
      </p:sp>
      <p:sp>
        <p:nvSpPr>
          <p:cNvPr id="4" name="Zástupný symbol pro obsah 3">
            <a:extLst>
              <a:ext uri="{FF2B5EF4-FFF2-40B4-BE49-F238E27FC236}">
                <a16:creationId xmlns:a16="http://schemas.microsoft.com/office/drawing/2014/main" id="{61B6E95F-6E47-45A8-9E51-C0E6DBDF7F29}"/>
              </a:ext>
            </a:extLst>
          </p:cNvPr>
          <p:cNvSpPr>
            <a:spLocks noGrp="1"/>
          </p:cNvSpPr>
          <p:nvPr>
            <p:ph idx="1"/>
          </p:nvPr>
        </p:nvSpPr>
        <p:spPr>
          <a:xfrm>
            <a:off x="628650" y="1740877"/>
            <a:ext cx="7945391" cy="4343400"/>
          </a:xfrm>
        </p:spPr>
        <p:txBody>
          <a:bodyPr>
            <a:noAutofit/>
          </a:bodyPr>
          <a:lstStyle/>
          <a:p>
            <a:r>
              <a:rPr lang="cs-CZ" sz="3200" b="1" dirty="0"/>
              <a:t>Sazba a základ poplatku </a:t>
            </a:r>
          </a:p>
          <a:p>
            <a:pPr marL="598932" lvl="1" indent="-342900"/>
            <a:r>
              <a:rPr lang="cs-CZ" sz="2800" dirty="0"/>
              <a:t>A</a:t>
            </a:r>
            <a:r>
              <a:rPr lang="cs-CZ" sz="2800" dirty="0" smtClean="0"/>
              <a:t>ž </a:t>
            </a:r>
            <a:r>
              <a:rPr lang="cs-CZ" sz="2800" b="1" dirty="0">
                <a:solidFill>
                  <a:schemeClr val="accent1"/>
                </a:solidFill>
              </a:rPr>
              <a:t>21 Kč </a:t>
            </a:r>
            <a:r>
              <a:rPr lang="cs-CZ" sz="2800" dirty="0"/>
              <a:t>za každý </a:t>
            </a:r>
            <a:r>
              <a:rPr lang="cs-CZ" sz="2800" b="1" dirty="0"/>
              <a:t>započatý</a:t>
            </a:r>
            <a:r>
              <a:rPr lang="cs-CZ" sz="2800" dirty="0"/>
              <a:t> den pobytu, s výjimkou dne počátku pobytu. </a:t>
            </a:r>
            <a:endParaRPr lang="cs-CZ" sz="2800" dirty="0" smtClean="0"/>
          </a:p>
          <a:p>
            <a:pPr marL="941832" lvl="2" indent="-342900">
              <a:buClr>
                <a:srgbClr val="008276"/>
              </a:buClr>
              <a:buFont typeface="Calibri" panose="020F0502020204030204" pitchFamily="34" charset="0"/>
              <a:buChar char="→"/>
            </a:pPr>
            <a:r>
              <a:rPr lang="cs-CZ" sz="2800" dirty="0" smtClean="0"/>
              <a:t>Od </a:t>
            </a:r>
            <a:r>
              <a:rPr lang="cs-CZ" sz="2800" dirty="0"/>
              <a:t>roku </a:t>
            </a:r>
            <a:r>
              <a:rPr lang="cs-CZ" sz="2800" dirty="0">
                <a:solidFill>
                  <a:schemeClr val="accent1"/>
                </a:solidFill>
              </a:rPr>
              <a:t>2021</a:t>
            </a:r>
            <a:r>
              <a:rPr lang="cs-CZ" sz="2800" dirty="0"/>
              <a:t> až 50 </a:t>
            </a:r>
            <a:r>
              <a:rPr lang="cs-CZ" sz="2800" dirty="0" smtClean="0"/>
              <a:t>Kč.</a:t>
            </a:r>
            <a:endParaRPr lang="cs-CZ" sz="2800" dirty="0"/>
          </a:p>
          <a:p>
            <a:r>
              <a:rPr lang="cs-CZ" sz="3200" b="1" dirty="0"/>
              <a:t>Jednodenní pobyt a placení poplatku</a:t>
            </a:r>
          </a:p>
          <a:p>
            <a:pPr marL="598932" lvl="1" indent="-342900"/>
            <a:r>
              <a:rPr lang="cs-CZ" sz="2400" dirty="0" smtClean="0"/>
              <a:t>Osoba </a:t>
            </a:r>
            <a:r>
              <a:rPr lang="cs-CZ" sz="2400" dirty="0"/>
              <a:t>jednu noc přespí v </a:t>
            </a:r>
            <a:r>
              <a:rPr lang="cs-CZ" sz="2400" dirty="0" smtClean="0"/>
              <a:t>obci. </a:t>
            </a:r>
            <a:r>
              <a:rPr lang="cs-CZ" sz="2400" dirty="0">
                <a:solidFill>
                  <a:schemeClr val="accent1"/>
                </a:solidFill>
              </a:rPr>
              <a:t>→</a:t>
            </a:r>
            <a:r>
              <a:rPr lang="cs-CZ" sz="2400" dirty="0"/>
              <a:t> </a:t>
            </a:r>
            <a:r>
              <a:rPr lang="cs-CZ" sz="2400" dirty="0" smtClean="0"/>
              <a:t>Základem </a:t>
            </a:r>
            <a:r>
              <a:rPr lang="cs-CZ" sz="2400" dirty="0"/>
              <a:t>pro výpočet poplatku je jeden </a:t>
            </a:r>
            <a:r>
              <a:rPr lang="cs-CZ" sz="2400" dirty="0" smtClean="0"/>
              <a:t>den.</a:t>
            </a:r>
          </a:p>
          <a:p>
            <a:pPr marL="598932" lvl="1" indent="-342900"/>
            <a:r>
              <a:rPr lang="cs-CZ" sz="2400" dirty="0" smtClean="0"/>
              <a:t>Den </a:t>
            </a:r>
            <a:r>
              <a:rPr lang="cs-CZ" sz="2400" dirty="0"/>
              <a:t>počátku pobytu se sice do základu poplatku nezapočítá, ale v noci po 00:00 hod. začíná nový den pobytu a ten již do základu poplatku spadá.</a:t>
            </a:r>
          </a:p>
        </p:txBody>
      </p:sp>
    </p:spTree>
    <p:extLst>
      <p:ext uri="{BB962C8B-B14F-4D97-AF65-F5344CB8AC3E}">
        <p14:creationId xmlns:p14="http://schemas.microsoft.com/office/powerpoint/2010/main" val="4174193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C20CBDE-4CB1-43F7-BA70-96DCBD883C99}"/>
              </a:ext>
            </a:extLst>
          </p:cNvPr>
          <p:cNvSpPr>
            <a:spLocks noGrp="1"/>
          </p:cNvSpPr>
          <p:nvPr>
            <p:ph type="title"/>
          </p:nvPr>
        </p:nvSpPr>
        <p:spPr/>
        <p:txBody>
          <a:bodyPr/>
          <a:lstStyle/>
          <a:p>
            <a:r>
              <a:rPr lang="pl-PL" dirty="0" smtClean="0"/>
              <a:t>Poplatek z pobytu</a:t>
            </a:r>
            <a:r>
              <a:rPr lang="pl-PL" dirty="0"/>
              <a:t/>
            </a:r>
            <a:br>
              <a:rPr lang="pl-PL" dirty="0"/>
            </a:br>
            <a:endParaRPr lang="cs-CZ" dirty="0"/>
          </a:p>
        </p:txBody>
      </p:sp>
      <p:sp>
        <p:nvSpPr>
          <p:cNvPr id="5" name="Zástupný symbol pro číslo snímku 4">
            <a:extLst>
              <a:ext uri="{FF2B5EF4-FFF2-40B4-BE49-F238E27FC236}">
                <a16:creationId xmlns:a16="http://schemas.microsoft.com/office/drawing/2014/main" id="{F67F8FFE-9AB4-4F4D-8241-6484235A45D2}"/>
              </a:ext>
            </a:extLst>
          </p:cNvPr>
          <p:cNvSpPr>
            <a:spLocks noGrp="1"/>
          </p:cNvSpPr>
          <p:nvPr>
            <p:ph type="sldNum" sz="quarter" idx="12"/>
          </p:nvPr>
        </p:nvSpPr>
        <p:spPr/>
        <p:txBody>
          <a:bodyPr/>
          <a:lstStyle/>
          <a:p>
            <a:fld id="{D83BD07D-5885-48DF-B570-0C7EF7FA7CBC}" type="slidenum">
              <a:rPr lang="cs-CZ" smtClean="0"/>
              <a:pPr/>
              <a:t>34</a:t>
            </a:fld>
            <a:endParaRPr lang="cs-CZ" dirty="0"/>
          </a:p>
        </p:txBody>
      </p:sp>
      <p:sp>
        <p:nvSpPr>
          <p:cNvPr id="9" name="Zástupný symbol pro text 8"/>
          <p:cNvSpPr>
            <a:spLocks noGrp="1"/>
          </p:cNvSpPr>
          <p:nvPr>
            <p:ph type="body" sz="quarter" idx="16"/>
          </p:nvPr>
        </p:nvSpPr>
        <p:spPr/>
        <p:txBody>
          <a:bodyPr>
            <a:normAutofit fontScale="92500" lnSpcReduction="20000"/>
          </a:bodyPr>
          <a:lstStyle/>
          <a:p>
            <a:r>
              <a:rPr lang="cs-CZ" dirty="0"/>
              <a:t>§ 3</a:t>
            </a:r>
          </a:p>
        </p:txBody>
      </p:sp>
      <p:sp>
        <p:nvSpPr>
          <p:cNvPr id="4" name="Zástupný symbol pro obsah 3">
            <a:extLst>
              <a:ext uri="{FF2B5EF4-FFF2-40B4-BE49-F238E27FC236}">
                <a16:creationId xmlns:a16="http://schemas.microsoft.com/office/drawing/2014/main" id="{61B6E95F-6E47-45A8-9E51-C0E6DBDF7F29}"/>
              </a:ext>
            </a:extLst>
          </p:cNvPr>
          <p:cNvSpPr>
            <a:spLocks noGrp="1"/>
          </p:cNvSpPr>
          <p:nvPr>
            <p:ph idx="1"/>
          </p:nvPr>
        </p:nvSpPr>
        <p:spPr>
          <a:xfrm>
            <a:off x="628650" y="1740877"/>
            <a:ext cx="7945391" cy="4343400"/>
          </a:xfrm>
        </p:spPr>
        <p:txBody>
          <a:bodyPr>
            <a:noAutofit/>
          </a:bodyPr>
          <a:lstStyle/>
          <a:p>
            <a:r>
              <a:rPr lang="cs-CZ" sz="3200" b="1" dirty="0"/>
              <a:t>Evidenční kniha</a:t>
            </a:r>
          </a:p>
          <a:p>
            <a:pPr marL="598932" lvl="1" indent="-342900"/>
            <a:r>
              <a:rPr lang="cs-CZ" sz="2800" dirty="0" smtClean="0"/>
              <a:t>Lze </a:t>
            </a:r>
            <a:r>
              <a:rPr lang="cs-CZ" sz="2800" dirty="0"/>
              <a:t>ji vést v listinné nebo </a:t>
            </a:r>
            <a:r>
              <a:rPr lang="cs-CZ" sz="2800" b="1" dirty="0"/>
              <a:t>elektronické</a:t>
            </a:r>
            <a:r>
              <a:rPr lang="cs-CZ" sz="2800" dirty="0"/>
              <a:t> </a:t>
            </a:r>
            <a:r>
              <a:rPr lang="cs-CZ" sz="2800" dirty="0" smtClean="0"/>
              <a:t>podobě.</a:t>
            </a:r>
            <a:endParaRPr lang="cs-CZ" sz="2800" dirty="0"/>
          </a:p>
          <a:p>
            <a:pPr marL="598932" lvl="1" indent="-342900"/>
            <a:r>
              <a:rPr lang="cs-CZ" sz="2800" dirty="0" smtClean="0"/>
              <a:t>Povinný </a:t>
            </a:r>
            <a:r>
              <a:rPr lang="cs-CZ" sz="2800" dirty="0"/>
              <a:t>obsah evidenční knihy je upraven v </a:t>
            </a:r>
            <a:r>
              <a:rPr lang="cs-CZ" sz="2800" dirty="0" smtClean="0"/>
              <a:t>zákoně.</a:t>
            </a:r>
            <a:endParaRPr lang="cs-CZ" sz="2800" dirty="0"/>
          </a:p>
          <a:p>
            <a:pPr marL="598932" lvl="1" indent="-342900"/>
            <a:r>
              <a:rPr lang="cs-CZ" sz="2800" dirty="0" smtClean="0"/>
              <a:t>Zápisy </a:t>
            </a:r>
            <a:r>
              <a:rPr lang="cs-CZ" sz="2800" dirty="0"/>
              <a:t>musí být vedeny správně, úplně, průkazně, přehledně, srozumitelně, způsobem zaručujícím trvalost zápisů a musí být uspořádány postupně z časového </a:t>
            </a:r>
            <a:r>
              <a:rPr lang="cs-CZ" sz="2800" dirty="0" smtClean="0"/>
              <a:t>hlediska. </a:t>
            </a:r>
            <a:r>
              <a:rPr lang="cs-CZ" sz="2800" b="1" dirty="0" smtClean="0">
                <a:solidFill>
                  <a:schemeClr val="accent1"/>
                </a:solidFill>
              </a:rPr>
              <a:t>Kdy provést zápis?</a:t>
            </a:r>
            <a:endParaRPr lang="cs-CZ" sz="2800" b="1" dirty="0">
              <a:solidFill>
                <a:schemeClr val="accent1"/>
              </a:solidFill>
            </a:endParaRPr>
          </a:p>
          <a:p>
            <a:pPr marL="598932" lvl="1" indent="-342900"/>
            <a:r>
              <a:rPr lang="cs-CZ" sz="2800" b="1" dirty="0"/>
              <a:t>NOVINKA</a:t>
            </a:r>
            <a:r>
              <a:rPr lang="cs-CZ" sz="2800" dirty="0"/>
              <a:t> </a:t>
            </a:r>
            <a:r>
              <a:rPr lang="cs-CZ" sz="2800" dirty="0">
                <a:solidFill>
                  <a:schemeClr val="accent1"/>
                </a:solidFill>
              </a:rPr>
              <a:t>→</a:t>
            </a:r>
            <a:r>
              <a:rPr lang="cs-CZ" sz="2800" dirty="0" smtClean="0">
                <a:solidFill>
                  <a:schemeClr val="accent1"/>
                </a:solidFill>
              </a:rPr>
              <a:t> </a:t>
            </a:r>
            <a:r>
              <a:rPr lang="cs-CZ" sz="2800" dirty="0" smtClean="0"/>
              <a:t>Evidenční </a:t>
            </a:r>
            <a:r>
              <a:rPr lang="cs-CZ" sz="2800" dirty="0"/>
              <a:t>kniha ve zjednodušeném rozsahu pro akce pro 1000 a více účastníků.</a:t>
            </a:r>
          </a:p>
        </p:txBody>
      </p:sp>
    </p:spTree>
    <p:extLst>
      <p:ext uri="{BB962C8B-B14F-4D97-AF65-F5344CB8AC3E}">
        <p14:creationId xmlns:p14="http://schemas.microsoft.com/office/powerpoint/2010/main" val="124384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Autofit/>
          </a:bodyPr>
          <a:lstStyle/>
          <a:p>
            <a:pPr fontAlgn="ctr"/>
            <a:r>
              <a:rPr lang="cs-CZ" dirty="0"/>
              <a:t>Poplatek za užívání veřejného prostranství</a:t>
            </a:r>
            <a:endParaRPr lang="cs-CZ" dirty="0">
              <a:solidFill>
                <a:schemeClr val="dk1"/>
              </a:solidFill>
            </a:endParaRP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35</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p:txBody>
          <a:bodyPr/>
          <a:lstStyle/>
          <a:p>
            <a:endParaRPr lang="cs-CZ"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p:txBody>
          <a:bodyPr>
            <a:normAutofit fontScale="92500" lnSpcReduction="20000"/>
          </a:bodyPr>
          <a:lstStyle/>
          <a:p>
            <a:r>
              <a:rPr lang="cs-CZ"/>
              <a:t>§ 4</a:t>
            </a:r>
            <a:endParaRPr lang="cs-CZ" dirty="0"/>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p:txBody>
          <a:bodyPr>
            <a:normAutofit/>
          </a:bodyPr>
          <a:lstStyle/>
          <a:p>
            <a:r>
              <a:rPr lang="cs-CZ" sz="2800" b="1" dirty="0"/>
              <a:t>Předmět poplatku</a:t>
            </a:r>
          </a:p>
          <a:p>
            <a:pPr marL="342900" indent="-342900">
              <a:buFont typeface="Arial" panose="020B0604020202020204" pitchFamily="34" charset="0"/>
              <a:buChar char="•"/>
            </a:pPr>
            <a:r>
              <a:rPr lang="cs-CZ" b="1" dirty="0"/>
              <a:t>zvláštní užívání </a:t>
            </a:r>
            <a:r>
              <a:rPr lang="cs-CZ" dirty="0"/>
              <a:t>veřejného prostranství</a:t>
            </a:r>
          </a:p>
          <a:p>
            <a:pPr marL="342900" indent="-342900">
              <a:buFont typeface="Arial" panose="020B0604020202020204" pitchFamily="34" charset="0"/>
              <a:buChar char="•"/>
            </a:pPr>
            <a:r>
              <a:rPr lang="cs-CZ" dirty="0"/>
              <a:t>předmětem </a:t>
            </a:r>
            <a:r>
              <a:rPr lang="cs-CZ" b="1" dirty="0">
                <a:solidFill>
                  <a:srgbClr val="008276"/>
                </a:solidFill>
              </a:rPr>
              <a:t>není</a:t>
            </a:r>
            <a:r>
              <a:rPr lang="cs-CZ" dirty="0"/>
              <a:t> jakékoliv užití bránící obecnému užívání</a:t>
            </a:r>
          </a:p>
          <a:p>
            <a:pPr marL="342900" indent="-342900">
              <a:buFont typeface="Arial" panose="020B0604020202020204" pitchFamily="34" charset="0"/>
              <a:buChar char="•"/>
            </a:pPr>
            <a:endParaRPr lang="cs-CZ" dirty="0"/>
          </a:p>
          <a:p>
            <a:endParaRPr lang="cs-CZ" sz="3300" b="1" dirty="0"/>
          </a:p>
        </p:txBody>
      </p:sp>
      <p:pic>
        <p:nvPicPr>
          <p:cNvPr id="14" name="Obrázek 13">
            <a:extLst>
              <a:ext uri="{FF2B5EF4-FFF2-40B4-BE49-F238E27FC236}">
                <a16:creationId xmlns:a16="http://schemas.microsoft.com/office/drawing/2014/main" id="{C33264F1-B23A-4C21-AB28-1432CA9DE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799" y="3107298"/>
            <a:ext cx="3613149" cy="2754485"/>
          </a:xfrm>
          <a:prstGeom prst="rect">
            <a:avLst/>
          </a:prstGeom>
        </p:spPr>
      </p:pic>
      <p:pic>
        <p:nvPicPr>
          <p:cNvPr id="16" name="Obrázek 15">
            <a:extLst>
              <a:ext uri="{FF2B5EF4-FFF2-40B4-BE49-F238E27FC236}">
                <a16:creationId xmlns:a16="http://schemas.microsoft.com/office/drawing/2014/main" id="{20DBB76F-BA08-49F1-BD0B-79DFF7B348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150" y="3107298"/>
            <a:ext cx="3613149" cy="2754485"/>
          </a:xfrm>
          <a:prstGeom prst="rect">
            <a:avLst/>
          </a:prstGeom>
        </p:spPr>
      </p:pic>
    </p:spTree>
    <p:extLst>
      <p:ext uri="{BB962C8B-B14F-4D97-AF65-F5344CB8AC3E}">
        <p14:creationId xmlns:p14="http://schemas.microsoft.com/office/powerpoint/2010/main" val="716078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3"/>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Autofit/>
          </a:bodyPr>
          <a:lstStyle/>
          <a:p>
            <a:pPr fontAlgn="ctr"/>
            <a:r>
              <a:rPr lang="cs-CZ" dirty="0"/>
              <a:t>Poplatek za užívání veřejného prostranství</a:t>
            </a:r>
            <a:endParaRPr lang="cs-CZ" dirty="0">
              <a:solidFill>
                <a:schemeClr val="dk1"/>
              </a:solidFill>
            </a:endParaRP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36</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p:txBody>
          <a:bodyPr/>
          <a:lstStyle/>
          <a:p>
            <a:endParaRPr lang="cs-CZ"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p:txBody>
          <a:bodyPr>
            <a:normAutofit fontScale="92500" lnSpcReduction="20000"/>
          </a:bodyPr>
          <a:lstStyle/>
          <a:p>
            <a:r>
              <a:rPr lang="cs-CZ" dirty="0"/>
              <a:t>§ 4</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317500" y="1866899"/>
            <a:ext cx="8636000" cy="4683369"/>
          </a:xfrm>
        </p:spPr>
        <p:txBody>
          <a:bodyPr>
            <a:normAutofit/>
          </a:bodyPr>
          <a:lstStyle/>
          <a:p>
            <a:r>
              <a:rPr lang="cs-CZ" sz="2800" b="1" dirty="0"/>
              <a:t>Veřejné prostranství</a:t>
            </a:r>
          </a:p>
          <a:p>
            <a:pPr marL="342900" indent="-342900">
              <a:buFont typeface="Arial" panose="020B0604020202020204" pitchFamily="34" charset="0"/>
              <a:buChar char="•"/>
            </a:pPr>
            <a:r>
              <a:rPr lang="cs-CZ" dirty="0"/>
              <a:t>všechna náměstí, ulice, tržiště, chodníky, veřejná zeleň, parky a </a:t>
            </a:r>
            <a:r>
              <a:rPr lang="cs-CZ" b="1" dirty="0"/>
              <a:t>další prostory přístupné každému bez omezení, </a:t>
            </a:r>
            <a:r>
              <a:rPr lang="cs-CZ" dirty="0"/>
              <a:t>tedy sloužící </a:t>
            </a:r>
            <a:r>
              <a:rPr lang="cs-CZ" b="1" dirty="0"/>
              <a:t>obecnému užívání</a:t>
            </a:r>
            <a:r>
              <a:rPr lang="cs-CZ" dirty="0"/>
              <a:t>, a to </a:t>
            </a:r>
            <a:r>
              <a:rPr lang="cs-CZ" b="1" dirty="0"/>
              <a:t>bez ohledu na vlastnictví </a:t>
            </a:r>
            <a:r>
              <a:rPr lang="cs-CZ" dirty="0"/>
              <a:t>k tomuto prostoru </a:t>
            </a:r>
            <a:r>
              <a:rPr lang="cs-CZ" dirty="0">
                <a:solidFill>
                  <a:srgbClr val="008276"/>
                </a:solidFill>
              </a:rPr>
              <a:t>(§ 34 zákona 128/2000 Sb., o obcích)</a:t>
            </a:r>
          </a:p>
          <a:p>
            <a:pPr marL="342900" indent="-342900">
              <a:buFont typeface="Arial" panose="020B0604020202020204" pitchFamily="34" charset="0"/>
              <a:buChar char="•"/>
            </a:pPr>
            <a:r>
              <a:rPr lang="cs-CZ" dirty="0"/>
              <a:t>je plně v dispozici každého vlastníka pozemku, zda jej veřejně zpřístupní či nikoliv</a:t>
            </a:r>
          </a:p>
          <a:p>
            <a:pPr marL="342900" indent="-342900">
              <a:buFont typeface="Arial" panose="020B0604020202020204" pitchFamily="34" charset="0"/>
              <a:buChar char="•"/>
            </a:pPr>
            <a:r>
              <a:rPr lang="cs-CZ" dirty="0"/>
              <a:t>Veřejné prostranství je nutné v OZV specifikovat pro zvláštní užívání </a:t>
            </a:r>
            <a:r>
              <a:rPr lang="cs-CZ" b="1" dirty="0"/>
              <a:t>uvedením názvu místa</a:t>
            </a:r>
            <a:r>
              <a:rPr lang="cs-CZ" dirty="0"/>
              <a:t> nebo jinak </a:t>
            </a:r>
            <a:r>
              <a:rPr lang="cs-CZ" b="1" dirty="0"/>
              <a:t>blíže charakterizovat</a:t>
            </a:r>
            <a:r>
              <a:rPr lang="cs-CZ" dirty="0"/>
              <a:t> jejich umístění </a:t>
            </a:r>
            <a:r>
              <a:rPr lang="cs-CZ" dirty="0">
                <a:solidFill>
                  <a:srgbClr val="008276"/>
                </a:solidFill>
              </a:rPr>
              <a:t>(nález ÚS </a:t>
            </a:r>
            <a:r>
              <a:rPr lang="cs-CZ" dirty="0" err="1">
                <a:solidFill>
                  <a:srgbClr val="008276"/>
                </a:solidFill>
              </a:rPr>
              <a:t>Pl</a:t>
            </a:r>
            <a:r>
              <a:rPr lang="cs-CZ" dirty="0">
                <a:solidFill>
                  <a:srgbClr val="008276"/>
                </a:solidFill>
              </a:rPr>
              <a:t>. ÚS </a:t>
            </a:r>
            <a:r>
              <a:rPr lang="cs-CZ">
                <a:solidFill>
                  <a:srgbClr val="008276"/>
                </a:solidFill>
              </a:rPr>
              <a:t>14/95</a:t>
            </a:r>
            <a:r>
              <a:rPr lang="cs-CZ" smtClean="0">
                <a:solidFill>
                  <a:srgbClr val="008276"/>
                </a:solidFill>
              </a:rPr>
              <a:t>)</a:t>
            </a:r>
            <a:endParaRPr lang="cs-CZ" dirty="0">
              <a:solidFill>
                <a:srgbClr val="008276"/>
              </a:solidFill>
            </a:endParaRPr>
          </a:p>
        </p:txBody>
      </p:sp>
    </p:spTree>
    <p:extLst>
      <p:ext uri="{BB962C8B-B14F-4D97-AF65-F5344CB8AC3E}">
        <p14:creationId xmlns:p14="http://schemas.microsoft.com/office/powerpoint/2010/main" val="1444581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Autofit/>
          </a:bodyPr>
          <a:lstStyle/>
          <a:p>
            <a:pPr fontAlgn="ctr"/>
            <a:r>
              <a:rPr lang="cs-CZ" dirty="0"/>
              <a:t>Poplatek za užívání veřejného prostranství</a:t>
            </a:r>
            <a:endParaRPr lang="cs-CZ" dirty="0">
              <a:solidFill>
                <a:schemeClr val="dk1"/>
              </a:solidFill>
            </a:endParaRP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37</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p:txBody>
          <a:bodyPr/>
          <a:lstStyle/>
          <a:p>
            <a:endParaRPr lang="cs-CZ"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p:txBody>
          <a:bodyPr>
            <a:normAutofit fontScale="92500" lnSpcReduction="20000"/>
          </a:bodyPr>
          <a:lstStyle/>
          <a:p>
            <a:r>
              <a:rPr lang="cs-CZ" dirty="0"/>
              <a:t>§ 4</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317500" y="1638300"/>
            <a:ext cx="8636000" cy="4480082"/>
          </a:xfrm>
        </p:spPr>
        <p:txBody>
          <a:bodyPr>
            <a:normAutofit fontScale="85000" lnSpcReduction="10000"/>
          </a:bodyPr>
          <a:lstStyle/>
          <a:p>
            <a:r>
              <a:rPr lang="cs-CZ" sz="3200" b="1" dirty="0"/>
              <a:t>Zvláštní užívání </a:t>
            </a:r>
          </a:p>
          <a:p>
            <a:pPr marL="342900" indent="-342900">
              <a:buFont typeface="Arial" panose="020B0604020202020204" pitchFamily="34" charset="0"/>
              <a:buChar char="•"/>
            </a:pPr>
            <a:r>
              <a:rPr lang="cs-CZ" sz="2600" dirty="0"/>
              <a:t>provádění výkopových prací </a:t>
            </a:r>
            <a:r>
              <a:rPr lang="cs-CZ" sz="2600" dirty="0">
                <a:solidFill>
                  <a:srgbClr val="008276"/>
                </a:solidFill>
              </a:rPr>
              <a:t>(nevyžadováno povolení, zpoplatnit v rozsahu faktického zabrání)</a:t>
            </a:r>
            <a:endParaRPr lang="cs-CZ" sz="2600" i="1" dirty="0"/>
          </a:p>
          <a:p>
            <a:pPr marL="342900" lvl="1" indent="-342900"/>
            <a:r>
              <a:rPr lang="cs-CZ" sz="2600" dirty="0"/>
              <a:t>umístění dočasných staveb a zařízení sloužících pro poskytování prodeje a služeb </a:t>
            </a:r>
            <a:r>
              <a:rPr lang="cs-CZ" sz="2600" dirty="0">
                <a:solidFill>
                  <a:srgbClr val="008276"/>
                </a:solidFill>
              </a:rPr>
              <a:t>(stánky, stoly či informační tabule, pojízdná prodejní zařízení?)</a:t>
            </a:r>
          </a:p>
          <a:p>
            <a:pPr marL="342900" lvl="1" indent="-342900"/>
            <a:r>
              <a:rPr lang="cs-CZ" sz="2600" dirty="0"/>
              <a:t>umístění stavebních </a:t>
            </a:r>
            <a:r>
              <a:rPr lang="cs-CZ" sz="2600" dirty="0">
                <a:solidFill>
                  <a:schemeClr val="accent1"/>
                </a:solidFill>
              </a:rPr>
              <a:t>(</a:t>
            </a:r>
            <a:r>
              <a:rPr lang="cs-CZ" sz="2600" dirty="0">
                <a:solidFill>
                  <a:srgbClr val="008276"/>
                </a:solidFill>
              </a:rPr>
              <a:t>lešení, kontejnery, cokoliv souvisejícího se stavbou) </a:t>
            </a:r>
            <a:r>
              <a:rPr lang="cs-CZ" sz="2600" dirty="0"/>
              <a:t>nebo reklamních zařízení</a:t>
            </a:r>
          </a:p>
          <a:p>
            <a:pPr marL="342900" lvl="1" indent="-342900"/>
            <a:r>
              <a:rPr lang="cs-CZ" sz="2600" dirty="0"/>
              <a:t>umístění zařízení cirkusů, lunaparků a jiných obdobných atrakcí</a:t>
            </a:r>
          </a:p>
          <a:p>
            <a:pPr marL="342900" lvl="1" indent="-342900"/>
            <a:r>
              <a:rPr lang="cs-CZ" sz="2600" dirty="0"/>
              <a:t>umístění skládek </a:t>
            </a:r>
            <a:r>
              <a:rPr lang="cs-CZ" sz="2600" dirty="0">
                <a:solidFill>
                  <a:srgbClr val="008276"/>
                </a:solidFill>
              </a:rPr>
              <a:t>(každé odložení movitých věcí, tedy i stavebního materiálu)</a:t>
            </a:r>
          </a:p>
          <a:p>
            <a:pPr marL="342900" lvl="1" indent="-342900"/>
            <a:r>
              <a:rPr lang="cs-CZ" sz="2600" dirty="0"/>
              <a:t>vyhrazení trvalého parkovacího místa </a:t>
            </a:r>
            <a:r>
              <a:rPr lang="cs-CZ" sz="2600" dirty="0">
                <a:solidFill>
                  <a:srgbClr val="008276"/>
                </a:solidFill>
              </a:rPr>
              <a:t>(na základě existence rozhodnutí silničního správního úřadu, nikoliv faktický zábor parkovacího místa)</a:t>
            </a:r>
          </a:p>
          <a:p>
            <a:pPr marL="342900" lvl="1" indent="-342900"/>
            <a:r>
              <a:rPr lang="cs-CZ" sz="2600" dirty="0"/>
              <a:t>užívání tohoto prostranství pro kulturní, sportovní a reklamní akce nebo potřeby tvorby filmových a televizních děl</a:t>
            </a:r>
          </a:p>
        </p:txBody>
      </p:sp>
    </p:spTree>
    <p:extLst>
      <p:ext uri="{BB962C8B-B14F-4D97-AF65-F5344CB8AC3E}">
        <p14:creationId xmlns:p14="http://schemas.microsoft.com/office/powerpoint/2010/main" val="427629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Autofit/>
          </a:bodyPr>
          <a:lstStyle/>
          <a:p>
            <a:pPr fontAlgn="ctr"/>
            <a:r>
              <a:rPr lang="cs-CZ" dirty="0"/>
              <a:t>Poplatek za užívání veřejného prostranství</a:t>
            </a:r>
            <a:endParaRPr lang="cs-CZ" dirty="0">
              <a:solidFill>
                <a:schemeClr val="dk1"/>
              </a:solidFill>
            </a:endParaRP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38</a:t>
            </a:fld>
            <a:endParaRPr lang="cs-CZ"/>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p:txBody>
          <a:bodyPr>
            <a:normAutofit fontScale="92500" lnSpcReduction="20000"/>
          </a:bodyPr>
          <a:lstStyle/>
          <a:p>
            <a:r>
              <a:rPr lang="cs-CZ" dirty="0"/>
              <a:t>§ 4</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p:txBody>
          <a:bodyPr>
            <a:normAutofit/>
          </a:bodyPr>
          <a:lstStyle/>
          <a:p>
            <a:pPr algn="just"/>
            <a:r>
              <a:rPr lang="cs-CZ" sz="3000" b="1" dirty="0"/>
              <a:t>Poplatník</a:t>
            </a:r>
          </a:p>
          <a:p>
            <a:pPr marL="342900" indent="-342900" algn="just">
              <a:buFont typeface="Arial" panose="020B0604020202020204" pitchFamily="34" charset="0"/>
              <a:buChar char="•"/>
            </a:pPr>
            <a:r>
              <a:rPr lang="cs-CZ" sz="2600" dirty="0"/>
              <a:t>fyzické i právnické osoby, které užívají veřejné prostranství zvláštním způsobem</a:t>
            </a:r>
          </a:p>
          <a:p>
            <a:pPr marL="342900" indent="-342900" algn="just">
              <a:buFont typeface="Arial" panose="020B0604020202020204" pitchFamily="34" charset="0"/>
              <a:buChar char="•"/>
            </a:pPr>
            <a:endParaRPr lang="cs-CZ" dirty="0"/>
          </a:p>
          <a:p>
            <a:pPr lvl="0" algn="just"/>
            <a:r>
              <a:rPr lang="cs-CZ" sz="3000" b="1" dirty="0">
                <a:solidFill>
                  <a:prstClr val="black"/>
                </a:solidFill>
              </a:rPr>
              <a:t>Poplatku nepodléhají</a:t>
            </a:r>
          </a:p>
          <a:p>
            <a:pPr marL="342900" indent="-342900" algn="just">
              <a:buFont typeface="Arial" panose="020B0604020202020204" pitchFamily="34" charset="0"/>
              <a:buChar char="•"/>
            </a:pPr>
            <a:r>
              <a:rPr lang="cs-CZ" sz="2600" b="1" dirty="0"/>
              <a:t>osoby zdravotně postižené při </a:t>
            </a:r>
            <a:r>
              <a:rPr lang="cs-CZ" sz="2600" dirty="0"/>
              <a:t>vyhrazení trvalého parkovacího místa (</a:t>
            </a:r>
            <a:r>
              <a:rPr lang="cs-CZ" sz="2600" dirty="0">
                <a:solidFill>
                  <a:srgbClr val="008276"/>
                </a:solidFill>
              </a:rPr>
              <a:t>od roku 2020 </a:t>
            </a:r>
            <a:r>
              <a:rPr lang="cs-CZ" sz="2600" dirty="0"/>
              <a:t>držitelé průkazu ZTP a ZTP/P při vyhrazení trvalého parkovacího </a:t>
            </a:r>
            <a:r>
              <a:rPr lang="cs-CZ" sz="2600" dirty="0" smtClean="0"/>
              <a:t>místa)</a:t>
            </a:r>
            <a:endParaRPr lang="cs-CZ" sz="2600" b="1" dirty="0"/>
          </a:p>
          <a:p>
            <a:pPr marL="342900" indent="-342900" algn="just">
              <a:buFont typeface="Arial" panose="020B0604020202020204" pitchFamily="34" charset="0"/>
              <a:buChar char="•"/>
            </a:pPr>
            <a:r>
              <a:rPr lang="cs-CZ" sz="2600" dirty="0"/>
              <a:t>akce, jejichž </a:t>
            </a:r>
            <a:r>
              <a:rPr lang="cs-CZ" sz="2600" b="1" dirty="0"/>
              <a:t>celý výtěžek </a:t>
            </a:r>
            <a:r>
              <a:rPr lang="cs-CZ" sz="2600" dirty="0"/>
              <a:t>je odveden na </a:t>
            </a:r>
            <a:r>
              <a:rPr lang="cs-CZ" sz="2600" b="1" dirty="0">
                <a:solidFill>
                  <a:schemeClr val="accent1"/>
                </a:solidFill>
              </a:rPr>
              <a:t>charitativní </a:t>
            </a:r>
            <a:r>
              <a:rPr lang="cs-CZ" sz="2600" dirty="0"/>
              <a:t>a veřejně prospěšné </a:t>
            </a:r>
            <a:r>
              <a:rPr lang="cs-CZ" sz="2600" dirty="0" smtClean="0"/>
              <a:t>účely</a:t>
            </a:r>
            <a:endParaRPr lang="cs-CZ" sz="2600" dirty="0"/>
          </a:p>
        </p:txBody>
      </p:sp>
      <p:sp>
        <p:nvSpPr>
          <p:cNvPr id="2" name="Zástupný symbol pro text 1"/>
          <p:cNvSpPr>
            <a:spLocks noGrp="1"/>
          </p:cNvSpPr>
          <p:nvPr>
            <p:ph type="body" sz="quarter" idx="15"/>
          </p:nvPr>
        </p:nvSpPr>
        <p:spPr/>
        <p:txBody>
          <a:bodyPr/>
          <a:lstStyle/>
          <a:p>
            <a:endParaRPr lang="cs-CZ"/>
          </a:p>
        </p:txBody>
      </p:sp>
    </p:spTree>
    <p:extLst>
      <p:ext uri="{BB962C8B-B14F-4D97-AF65-F5344CB8AC3E}">
        <p14:creationId xmlns:p14="http://schemas.microsoft.com/office/powerpoint/2010/main" val="428579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Autofit/>
          </a:bodyPr>
          <a:lstStyle/>
          <a:p>
            <a:pPr fontAlgn="ctr"/>
            <a:r>
              <a:rPr lang="cs-CZ" dirty="0"/>
              <a:t>Poplatek za užívání veřejného prostranství</a:t>
            </a:r>
            <a:endParaRPr lang="cs-CZ" dirty="0">
              <a:solidFill>
                <a:schemeClr val="dk1"/>
              </a:solidFill>
            </a:endParaRP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39</a:t>
            </a:fld>
            <a:endParaRPr lang="cs-CZ"/>
          </a:p>
        </p:txBody>
      </p:sp>
      <p:sp>
        <p:nvSpPr>
          <p:cNvPr id="7" name="Zástupný symbol pro text 6">
            <a:extLst>
              <a:ext uri="{FF2B5EF4-FFF2-40B4-BE49-F238E27FC236}">
                <a16:creationId xmlns:a16="http://schemas.microsoft.com/office/drawing/2014/main" id="{BD93691D-C367-41C8-8CFE-91EFE5B4216A}"/>
              </a:ext>
            </a:extLst>
          </p:cNvPr>
          <p:cNvSpPr>
            <a:spLocks noGrp="1"/>
          </p:cNvSpPr>
          <p:nvPr>
            <p:ph type="body" sz="quarter" idx="15"/>
          </p:nvPr>
        </p:nvSpPr>
        <p:spPr/>
        <p:txBody>
          <a:bodyPr/>
          <a:lstStyle/>
          <a:p>
            <a:endParaRPr lang="cs-CZ"/>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p:txBody>
          <a:bodyPr>
            <a:normAutofit fontScale="92500" lnSpcReduction="20000"/>
          </a:bodyPr>
          <a:lstStyle/>
          <a:p>
            <a:r>
              <a:rPr lang="cs-CZ" dirty="0"/>
              <a:t>§ 4</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p:txBody>
          <a:bodyPr>
            <a:normAutofit/>
          </a:bodyPr>
          <a:lstStyle/>
          <a:p>
            <a:pPr algn="just"/>
            <a:r>
              <a:rPr lang="cs-CZ" sz="2800" b="1" dirty="0"/>
              <a:t>Sazba poplatku</a:t>
            </a:r>
            <a:endParaRPr lang="cs-CZ" sz="3300" b="1" dirty="0"/>
          </a:p>
          <a:p>
            <a:pPr marL="342900" indent="-342900" algn="just">
              <a:buFont typeface="Arial" panose="020B0604020202020204" pitchFamily="34" charset="0"/>
              <a:buChar char="•"/>
            </a:pPr>
            <a:r>
              <a:rPr lang="cs-CZ" b="1" dirty="0"/>
              <a:t>až 10 Kč </a:t>
            </a:r>
            <a:r>
              <a:rPr lang="cs-CZ" dirty="0"/>
              <a:t>za každý i započatý m</a:t>
            </a:r>
            <a:r>
              <a:rPr lang="cs-CZ" baseline="30000" dirty="0"/>
              <a:t>2</a:t>
            </a:r>
            <a:r>
              <a:rPr lang="cs-CZ" dirty="0"/>
              <a:t> užívaného veřejného prostranství/ započatý den</a:t>
            </a:r>
          </a:p>
          <a:p>
            <a:pPr marL="342900" indent="-342900" algn="just">
              <a:buFont typeface="Arial" panose="020B0604020202020204" pitchFamily="34" charset="0"/>
              <a:buChar char="•"/>
            </a:pPr>
            <a:r>
              <a:rPr lang="cs-CZ" dirty="0" smtClean="0"/>
              <a:t>lze </a:t>
            </a:r>
            <a:r>
              <a:rPr lang="cs-CZ" dirty="0"/>
              <a:t>nastavit různě s ohledem na různé způsoby využití pozemku</a:t>
            </a:r>
          </a:p>
          <a:p>
            <a:pPr marL="342900" indent="-342900" algn="just">
              <a:buFont typeface="Arial" panose="020B0604020202020204" pitchFamily="34" charset="0"/>
              <a:buChar char="•"/>
            </a:pPr>
            <a:r>
              <a:rPr lang="cs-CZ" dirty="0"/>
              <a:t>umístění prodejních nebo reklamních zařízení, lunaparků a jiných atrakcí až </a:t>
            </a:r>
            <a:r>
              <a:rPr lang="cs-CZ" b="1" dirty="0"/>
              <a:t>desetinásobek sazby</a:t>
            </a:r>
            <a:endParaRPr lang="cs-CZ" dirty="0"/>
          </a:p>
          <a:p>
            <a:pPr marL="342900" indent="-342900" algn="just">
              <a:buFont typeface="Arial" panose="020B0604020202020204" pitchFamily="34" charset="0"/>
              <a:buChar char="•"/>
            </a:pPr>
            <a:r>
              <a:rPr lang="cs-CZ" dirty="0"/>
              <a:t>lze stanovit týdenní, měsíční nebo roční paušální částkou</a:t>
            </a:r>
          </a:p>
          <a:p>
            <a:pPr marL="342900" indent="-342900" algn="just">
              <a:buFont typeface="Arial" panose="020B0604020202020204" pitchFamily="34" charset="0"/>
              <a:buChar char="•"/>
            </a:pPr>
            <a:r>
              <a:rPr lang="cs-CZ" dirty="0"/>
              <a:t>sazbu nelze zvýšit za užívání veřejného prostranství z důvodu, že </a:t>
            </a:r>
            <a:r>
              <a:rPr lang="cs-CZ" b="1" dirty="0"/>
              <a:t>užívání nebylo předem povoleno </a:t>
            </a:r>
            <a:r>
              <a:rPr lang="cs-CZ" dirty="0">
                <a:solidFill>
                  <a:srgbClr val="008276"/>
                </a:solidFill>
              </a:rPr>
              <a:t>(nález ÚS </a:t>
            </a:r>
            <a:r>
              <a:rPr lang="cs-CZ" dirty="0" err="1">
                <a:solidFill>
                  <a:srgbClr val="008276"/>
                </a:solidFill>
              </a:rPr>
              <a:t>Pl</a:t>
            </a:r>
            <a:r>
              <a:rPr lang="cs-CZ" dirty="0">
                <a:solidFill>
                  <a:srgbClr val="008276"/>
                </a:solidFill>
              </a:rPr>
              <a:t>. ÚS 20/01) </a:t>
            </a:r>
          </a:p>
        </p:txBody>
      </p:sp>
    </p:spTree>
    <p:extLst>
      <p:ext uri="{BB962C8B-B14F-4D97-AF65-F5344CB8AC3E}">
        <p14:creationId xmlns:p14="http://schemas.microsoft.com/office/powerpoint/2010/main" val="51283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4CA844-EFBB-4C60-A9A7-B3B0BAB04FF1}"/>
              </a:ext>
            </a:extLst>
          </p:cNvPr>
          <p:cNvSpPr>
            <a:spLocks noGrp="1"/>
          </p:cNvSpPr>
          <p:nvPr>
            <p:ph type="title"/>
          </p:nvPr>
        </p:nvSpPr>
        <p:spPr/>
        <p:txBody>
          <a:bodyPr/>
          <a:lstStyle/>
          <a:p>
            <a:r>
              <a:rPr lang="cs-CZ" dirty="0"/>
              <a:t>Veřejný ochránce práv</a:t>
            </a:r>
          </a:p>
        </p:txBody>
      </p:sp>
      <p:sp>
        <p:nvSpPr>
          <p:cNvPr id="3" name="Zástupný symbol pro text 2">
            <a:extLst>
              <a:ext uri="{FF2B5EF4-FFF2-40B4-BE49-F238E27FC236}">
                <a16:creationId xmlns:a16="http://schemas.microsoft.com/office/drawing/2014/main" id="{B7BC537C-3750-4AE6-BD9F-089D78FDDB6E}"/>
              </a:ext>
            </a:extLst>
          </p:cNvPr>
          <p:cNvSpPr>
            <a:spLocks noGrp="1"/>
          </p:cNvSpPr>
          <p:nvPr>
            <p:ph type="body" sz="quarter" idx="15"/>
          </p:nvPr>
        </p:nvSpPr>
        <p:spPr/>
        <p:txBody>
          <a:bodyPr/>
          <a:lstStyle/>
          <a:p>
            <a:r>
              <a:rPr lang="cs-CZ" b="1" dirty="0"/>
              <a:t>Seznámení s činností ombudsmana</a:t>
            </a:r>
            <a:endParaRPr lang="cs-CZ" dirty="0"/>
          </a:p>
        </p:txBody>
      </p:sp>
    </p:spTree>
    <p:extLst>
      <p:ext uri="{BB962C8B-B14F-4D97-AF65-F5344CB8AC3E}">
        <p14:creationId xmlns:p14="http://schemas.microsoft.com/office/powerpoint/2010/main" val="1268625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Autofit/>
          </a:bodyPr>
          <a:lstStyle/>
          <a:p>
            <a:pPr fontAlgn="ctr"/>
            <a:r>
              <a:rPr lang="cs-CZ" dirty="0"/>
              <a:t>Poplatek za užívání veřejného prostranství</a:t>
            </a:r>
            <a:endParaRPr lang="cs-CZ" dirty="0">
              <a:solidFill>
                <a:schemeClr val="dk1"/>
              </a:solidFill>
            </a:endParaRP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40</a:t>
            </a:fld>
            <a:endParaRPr lang="cs-CZ"/>
          </a:p>
        </p:txBody>
      </p:sp>
      <p:sp>
        <p:nvSpPr>
          <p:cNvPr id="7" name="Zástupný symbol pro text 6">
            <a:extLst>
              <a:ext uri="{FF2B5EF4-FFF2-40B4-BE49-F238E27FC236}">
                <a16:creationId xmlns:a16="http://schemas.microsoft.com/office/drawing/2014/main" id="{D6AD0508-1DDE-4852-B69D-7573E5852072}"/>
              </a:ext>
            </a:extLst>
          </p:cNvPr>
          <p:cNvSpPr>
            <a:spLocks noGrp="1"/>
          </p:cNvSpPr>
          <p:nvPr>
            <p:ph type="body" sz="quarter" idx="15"/>
          </p:nvPr>
        </p:nvSpPr>
        <p:spPr/>
        <p:txBody>
          <a:bodyPr/>
          <a:lstStyle/>
          <a:p>
            <a:endParaRPr lang="cs-CZ"/>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p:txBody>
          <a:bodyPr>
            <a:normAutofit fontScale="92500" lnSpcReduction="20000"/>
          </a:bodyPr>
          <a:lstStyle/>
          <a:p>
            <a:r>
              <a:rPr lang="cs-CZ" dirty="0"/>
              <a:t>§ 4</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628650" y="1968822"/>
            <a:ext cx="7945391" cy="4439706"/>
          </a:xfrm>
        </p:spPr>
        <p:txBody>
          <a:bodyPr>
            <a:normAutofit/>
          </a:bodyPr>
          <a:lstStyle/>
          <a:p>
            <a:pPr algn="just"/>
            <a:r>
              <a:rPr lang="cs-CZ" sz="2800" b="1" dirty="0"/>
              <a:t>Poplatek a vlastník pozemku</a:t>
            </a:r>
          </a:p>
          <a:p>
            <a:pPr marL="342900" indent="-342900" algn="just">
              <a:buFont typeface="Arial" panose="020B0604020202020204" pitchFamily="34" charset="0"/>
              <a:buChar char="•"/>
            </a:pPr>
            <a:r>
              <a:rPr lang="cs-CZ" dirty="0"/>
              <a:t>Zpoplatnění vlastníka by mohlo být </a:t>
            </a:r>
            <a:r>
              <a:rPr lang="cs-CZ" b="1" dirty="0"/>
              <a:t>v rozporu s ústavní ochranou vlastnictví</a:t>
            </a:r>
            <a:r>
              <a:rPr lang="cs-CZ" dirty="0"/>
              <a:t>.</a:t>
            </a:r>
            <a:r>
              <a:rPr lang="cs-CZ" dirty="0">
                <a:solidFill>
                  <a:srgbClr val="008276"/>
                </a:solidFill>
              </a:rPr>
              <a:t> (nález ÚS </a:t>
            </a:r>
            <a:r>
              <a:rPr lang="cs-CZ" dirty="0" err="1">
                <a:solidFill>
                  <a:srgbClr val="008276"/>
                </a:solidFill>
              </a:rPr>
              <a:t>Pl</a:t>
            </a:r>
            <a:r>
              <a:rPr lang="cs-CZ" dirty="0">
                <a:solidFill>
                  <a:srgbClr val="008276"/>
                </a:solidFill>
              </a:rPr>
              <a:t>. ÚS 21/02)</a:t>
            </a:r>
          </a:p>
          <a:p>
            <a:pPr marL="342900" indent="-342900" algn="just">
              <a:buFont typeface="Arial" panose="020B0604020202020204" pitchFamily="34" charset="0"/>
              <a:buChar char="•"/>
            </a:pPr>
            <a:r>
              <a:rPr lang="cs-CZ" dirty="0"/>
              <a:t>V praxi proto obce vlastníky či spoluvlastníky pozemků částečně nebo úplně od povinnosti platit poplatek </a:t>
            </a:r>
            <a:r>
              <a:rPr lang="cs-CZ"/>
              <a:t>osvobozují</a:t>
            </a:r>
            <a:r>
              <a:rPr lang="cs-CZ" smtClean="0"/>
              <a:t>.</a:t>
            </a:r>
            <a:endParaRPr lang="cs-CZ" dirty="0"/>
          </a:p>
        </p:txBody>
      </p:sp>
    </p:spTree>
    <p:extLst>
      <p:ext uri="{BB962C8B-B14F-4D97-AF65-F5344CB8AC3E}">
        <p14:creationId xmlns:p14="http://schemas.microsoft.com/office/powerpoint/2010/main" val="2043549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3"/>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Autofit/>
          </a:bodyPr>
          <a:lstStyle/>
          <a:p>
            <a:pPr fontAlgn="ctr"/>
            <a:r>
              <a:rPr lang="cs-CZ" dirty="0"/>
              <a:t>Poplatek za užívání veřejného prostranství</a:t>
            </a:r>
            <a:endParaRPr lang="cs-CZ" dirty="0">
              <a:solidFill>
                <a:schemeClr val="dk1"/>
              </a:solidFill>
            </a:endParaRP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41</a:t>
            </a:fld>
            <a:endParaRPr lang="cs-CZ"/>
          </a:p>
        </p:txBody>
      </p:sp>
      <p:sp>
        <p:nvSpPr>
          <p:cNvPr id="7" name="Zástupný symbol pro text 6">
            <a:extLst>
              <a:ext uri="{FF2B5EF4-FFF2-40B4-BE49-F238E27FC236}">
                <a16:creationId xmlns:a16="http://schemas.microsoft.com/office/drawing/2014/main" id="{D6AD0508-1DDE-4852-B69D-7573E5852072}"/>
              </a:ext>
            </a:extLst>
          </p:cNvPr>
          <p:cNvSpPr>
            <a:spLocks noGrp="1"/>
          </p:cNvSpPr>
          <p:nvPr>
            <p:ph type="body" sz="quarter" idx="15"/>
          </p:nvPr>
        </p:nvSpPr>
        <p:spPr/>
        <p:txBody>
          <a:bodyPr/>
          <a:lstStyle/>
          <a:p>
            <a:endParaRPr lang="cs-CZ"/>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p:txBody>
          <a:bodyPr>
            <a:normAutofit fontScale="92500" lnSpcReduction="20000"/>
          </a:bodyPr>
          <a:lstStyle/>
          <a:p>
            <a:r>
              <a:rPr lang="cs-CZ" dirty="0"/>
              <a:t>§ 4</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p:txBody>
          <a:bodyPr>
            <a:normAutofit lnSpcReduction="10000"/>
          </a:bodyPr>
          <a:lstStyle/>
          <a:p>
            <a:pPr algn="just"/>
            <a:r>
              <a:rPr lang="cs-CZ" sz="2800" b="1" dirty="0"/>
              <a:t>Poplatek a nájemce pozemku</a:t>
            </a:r>
          </a:p>
          <a:p>
            <a:pPr marL="342900" indent="-342900" algn="just">
              <a:buFont typeface="Arial" panose="020B0604020202020204" pitchFamily="34" charset="0"/>
              <a:buChar char="•"/>
            </a:pPr>
            <a:r>
              <a:rPr lang="cs-CZ" dirty="0"/>
              <a:t>povinnost hradit nájemné </a:t>
            </a:r>
            <a:r>
              <a:rPr lang="cs-CZ" b="1" dirty="0"/>
              <a:t>nenahrazuje veřejnoprávní povinnost</a:t>
            </a:r>
            <a:r>
              <a:rPr lang="cs-CZ" dirty="0"/>
              <a:t> platit poplatek, a to ani v případě, že pronajímatelem je obec </a:t>
            </a:r>
            <a:r>
              <a:rPr lang="cs-CZ" dirty="0">
                <a:solidFill>
                  <a:srgbClr val="008276"/>
                </a:solidFill>
              </a:rPr>
              <a:t>(rozsudky NSS 9 </a:t>
            </a:r>
            <a:r>
              <a:rPr lang="cs-CZ" dirty="0" err="1">
                <a:solidFill>
                  <a:srgbClr val="008276"/>
                </a:solidFill>
              </a:rPr>
              <a:t>Afs</a:t>
            </a:r>
            <a:r>
              <a:rPr lang="cs-CZ" dirty="0">
                <a:solidFill>
                  <a:srgbClr val="008276"/>
                </a:solidFill>
              </a:rPr>
              <a:t> 86/2008, NSS </a:t>
            </a:r>
            <a:r>
              <a:rPr lang="cs-CZ" dirty="0" err="1">
                <a:solidFill>
                  <a:srgbClr val="008276"/>
                </a:solidFill>
              </a:rPr>
              <a:t>sp</a:t>
            </a:r>
            <a:r>
              <a:rPr lang="cs-CZ" dirty="0">
                <a:solidFill>
                  <a:srgbClr val="008276"/>
                </a:solidFill>
              </a:rPr>
              <a:t>. zn. 8 </a:t>
            </a:r>
            <a:r>
              <a:rPr lang="cs-CZ" dirty="0" err="1">
                <a:solidFill>
                  <a:srgbClr val="008276"/>
                </a:solidFill>
              </a:rPr>
              <a:t>Afs</a:t>
            </a:r>
            <a:r>
              <a:rPr lang="cs-CZ" dirty="0">
                <a:solidFill>
                  <a:srgbClr val="008276"/>
                </a:solidFill>
              </a:rPr>
              <a:t> 46/2010)</a:t>
            </a:r>
          </a:p>
          <a:p>
            <a:pPr marL="342900" indent="-342900" algn="just">
              <a:buFont typeface="Arial" panose="020B0604020202020204" pitchFamily="34" charset="0"/>
              <a:buChar char="•"/>
            </a:pPr>
            <a:endParaRPr lang="cs-CZ" dirty="0">
              <a:solidFill>
                <a:srgbClr val="008276"/>
              </a:solidFill>
            </a:endParaRPr>
          </a:p>
          <a:p>
            <a:pPr lvl="0" algn="just"/>
            <a:r>
              <a:rPr lang="cs-CZ" sz="2800" b="1" dirty="0">
                <a:solidFill>
                  <a:prstClr val="black"/>
                </a:solidFill>
              </a:rPr>
              <a:t>Poplatek a dohoda o narovnání</a:t>
            </a:r>
          </a:p>
          <a:p>
            <a:pPr marL="342900" indent="-342900" algn="just">
              <a:buFont typeface="Arial" panose="020B0604020202020204" pitchFamily="34" charset="0"/>
              <a:buChar char="•"/>
            </a:pPr>
            <a:r>
              <a:rPr lang="cs-CZ" dirty="0"/>
              <a:t>dohodou o narovnání mezi obcí a soukromou osobou, která by měla platit poplatek </a:t>
            </a:r>
            <a:r>
              <a:rPr lang="cs-CZ" b="1" dirty="0"/>
              <a:t>nelze překvalifikovat </a:t>
            </a:r>
            <a:r>
              <a:rPr lang="cs-CZ" dirty="0"/>
              <a:t>nájem za pozemek veřejného prostranství na plnění veřejnoprávní a fakticky tak započíst nájem na poplatek </a:t>
            </a:r>
            <a:r>
              <a:rPr lang="cs-CZ" dirty="0">
                <a:solidFill>
                  <a:srgbClr val="008276"/>
                </a:solidFill>
              </a:rPr>
              <a:t>(rozsudek NSS 2 </a:t>
            </a:r>
            <a:r>
              <a:rPr lang="cs-CZ" dirty="0" err="1">
                <a:solidFill>
                  <a:srgbClr val="008276"/>
                </a:solidFill>
              </a:rPr>
              <a:t>Afs</a:t>
            </a:r>
            <a:r>
              <a:rPr lang="cs-CZ" dirty="0">
                <a:solidFill>
                  <a:srgbClr val="008276"/>
                </a:solidFill>
              </a:rPr>
              <a:t> 102/2016)</a:t>
            </a:r>
          </a:p>
        </p:txBody>
      </p:sp>
    </p:spTree>
    <p:extLst>
      <p:ext uri="{BB962C8B-B14F-4D97-AF65-F5344CB8AC3E}">
        <p14:creationId xmlns:p14="http://schemas.microsoft.com/office/powerpoint/2010/main" val="124502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C20CBDE-4CB1-43F7-BA70-96DCBD883C99}"/>
              </a:ext>
            </a:extLst>
          </p:cNvPr>
          <p:cNvSpPr>
            <a:spLocks noGrp="1"/>
          </p:cNvSpPr>
          <p:nvPr>
            <p:ph type="title"/>
          </p:nvPr>
        </p:nvSpPr>
        <p:spPr/>
        <p:txBody>
          <a:bodyPr/>
          <a:lstStyle/>
          <a:p>
            <a:r>
              <a:rPr lang="pl-PL" dirty="0"/>
              <a:t>Poplatek ze vstupného</a:t>
            </a:r>
            <a:br>
              <a:rPr lang="pl-PL" dirty="0"/>
            </a:br>
            <a:endParaRPr lang="cs-CZ" dirty="0"/>
          </a:p>
        </p:txBody>
      </p:sp>
      <p:sp>
        <p:nvSpPr>
          <p:cNvPr id="5" name="Zástupný symbol pro číslo snímku 4">
            <a:extLst>
              <a:ext uri="{FF2B5EF4-FFF2-40B4-BE49-F238E27FC236}">
                <a16:creationId xmlns:a16="http://schemas.microsoft.com/office/drawing/2014/main" id="{F67F8FFE-9AB4-4F4D-8241-6484235A45D2}"/>
              </a:ext>
            </a:extLst>
          </p:cNvPr>
          <p:cNvSpPr>
            <a:spLocks noGrp="1"/>
          </p:cNvSpPr>
          <p:nvPr>
            <p:ph type="sldNum" sz="quarter" idx="12"/>
          </p:nvPr>
        </p:nvSpPr>
        <p:spPr/>
        <p:txBody>
          <a:bodyPr/>
          <a:lstStyle/>
          <a:p>
            <a:fld id="{D83BD07D-5885-48DF-B570-0C7EF7FA7CBC}" type="slidenum">
              <a:rPr lang="cs-CZ" smtClean="0"/>
              <a:pPr/>
              <a:t>42</a:t>
            </a:fld>
            <a:endParaRPr lang="cs-CZ" dirty="0"/>
          </a:p>
        </p:txBody>
      </p:sp>
      <p:sp>
        <p:nvSpPr>
          <p:cNvPr id="8" name="Zástupný symbol pro text 7">
            <a:extLst>
              <a:ext uri="{FF2B5EF4-FFF2-40B4-BE49-F238E27FC236}">
                <a16:creationId xmlns:a16="http://schemas.microsoft.com/office/drawing/2014/main" id="{139E319B-FC97-4345-B83B-E4DCCB24FD10}"/>
              </a:ext>
            </a:extLst>
          </p:cNvPr>
          <p:cNvSpPr>
            <a:spLocks noGrp="1"/>
          </p:cNvSpPr>
          <p:nvPr>
            <p:ph type="body" sz="quarter" idx="15"/>
          </p:nvPr>
        </p:nvSpPr>
        <p:spPr/>
        <p:txBody>
          <a:bodyPr>
            <a:normAutofit/>
          </a:bodyPr>
          <a:lstStyle/>
          <a:p>
            <a:endParaRPr lang="cs-CZ" dirty="0"/>
          </a:p>
        </p:txBody>
      </p:sp>
      <p:sp>
        <p:nvSpPr>
          <p:cNvPr id="9" name="Zástupný symbol pro text 8"/>
          <p:cNvSpPr>
            <a:spLocks noGrp="1"/>
          </p:cNvSpPr>
          <p:nvPr>
            <p:ph type="body" sz="quarter" idx="16"/>
          </p:nvPr>
        </p:nvSpPr>
        <p:spPr/>
        <p:txBody>
          <a:bodyPr>
            <a:normAutofit fontScale="92500" lnSpcReduction="20000"/>
          </a:bodyPr>
          <a:lstStyle/>
          <a:p>
            <a:r>
              <a:rPr lang="cs-CZ" dirty="0"/>
              <a:t>§ 6</a:t>
            </a:r>
          </a:p>
        </p:txBody>
      </p:sp>
      <p:sp>
        <p:nvSpPr>
          <p:cNvPr id="4" name="Zástupný symbol pro obsah 3">
            <a:extLst>
              <a:ext uri="{FF2B5EF4-FFF2-40B4-BE49-F238E27FC236}">
                <a16:creationId xmlns:a16="http://schemas.microsoft.com/office/drawing/2014/main" id="{61B6E95F-6E47-45A8-9E51-C0E6DBDF7F29}"/>
              </a:ext>
            </a:extLst>
          </p:cNvPr>
          <p:cNvSpPr>
            <a:spLocks noGrp="1"/>
          </p:cNvSpPr>
          <p:nvPr>
            <p:ph idx="1"/>
          </p:nvPr>
        </p:nvSpPr>
        <p:spPr>
          <a:xfrm>
            <a:off x="329769" y="1678676"/>
            <a:ext cx="5716190" cy="4439706"/>
          </a:xfrm>
        </p:spPr>
        <p:txBody>
          <a:bodyPr>
            <a:noAutofit/>
          </a:bodyPr>
          <a:lstStyle/>
          <a:p>
            <a:r>
              <a:rPr lang="cs-CZ" sz="2800" b="1" dirty="0"/>
              <a:t>Předmět poplatku</a:t>
            </a:r>
          </a:p>
          <a:p>
            <a:pPr marL="342900" indent="-342900">
              <a:buFont typeface="Arial" panose="020B0604020202020204" pitchFamily="34" charset="0"/>
              <a:buChar char="•"/>
            </a:pPr>
            <a:r>
              <a:rPr lang="cs-CZ" b="1" dirty="0">
                <a:solidFill>
                  <a:schemeClr val="accent1"/>
                </a:solidFill>
              </a:rPr>
              <a:t>vstupné </a:t>
            </a:r>
            <a:r>
              <a:rPr lang="cs-CZ" dirty="0"/>
              <a:t>na kulturní, sportovní, prodejní nebo reklamní akce, </a:t>
            </a:r>
            <a:r>
              <a:rPr lang="cs-CZ" b="1" dirty="0">
                <a:solidFill>
                  <a:schemeClr val="accent1"/>
                </a:solidFill>
              </a:rPr>
              <a:t>snížené o daň </a:t>
            </a:r>
            <a:r>
              <a:rPr lang="cs-CZ" dirty="0"/>
              <a:t>z přidané hodnoty, je-li v ceně vstupného obsažena</a:t>
            </a:r>
          </a:p>
          <a:p>
            <a:endParaRPr lang="cs-CZ" sz="2000" b="1" dirty="0"/>
          </a:p>
          <a:p>
            <a:r>
              <a:rPr lang="cs-CZ" b="1" dirty="0"/>
              <a:t>Poplatku ze vstupného nepodléhá:</a:t>
            </a:r>
          </a:p>
          <a:p>
            <a:pPr marL="285750" indent="-285750">
              <a:buFont typeface="Arial" panose="020B0604020202020204" pitchFamily="34" charset="0"/>
              <a:buChar char="•"/>
            </a:pPr>
            <a:r>
              <a:rPr lang="cs-CZ" dirty="0"/>
              <a:t>v</a:t>
            </a:r>
            <a:r>
              <a:rPr lang="cs-CZ" dirty="0" smtClean="0"/>
              <a:t>stupné </a:t>
            </a:r>
            <a:r>
              <a:rPr lang="cs-CZ" dirty="0"/>
              <a:t>z akcí, jejichž celý výtěžek je </a:t>
            </a:r>
            <a:r>
              <a:rPr lang="cs-CZ" dirty="0" smtClean="0"/>
              <a:t>odveden </a:t>
            </a:r>
            <a:r>
              <a:rPr lang="cs-CZ" dirty="0"/>
              <a:t>na charitativní a veřejně prospěšné </a:t>
            </a:r>
            <a:r>
              <a:rPr lang="cs-CZ" dirty="0" smtClean="0"/>
              <a:t>účely</a:t>
            </a:r>
            <a:endParaRPr lang="cs-CZ" dirty="0"/>
          </a:p>
          <a:p>
            <a:endParaRPr lang="cs-CZ" sz="1800" dirty="0"/>
          </a:p>
        </p:txBody>
      </p:sp>
      <p:pic>
        <p:nvPicPr>
          <p:cNvPr id="6" name="Obrázek 5">
            <a:extLst>
              <a:ext uri="{FF2B5EF4-FFF2-40B4-BE49-F238E27FC236}">
                <a16:creationId xmlns:a16="http://schemas.microsoft.com/office/drawing/2014/main" id="{9B46673F-8BA9-4856-A301-8924A3CA0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958" y="1598995"/>
            <a:ext cx="2839354" cy="4519387"/>
          </a:xfrm>
          <a:prstGeom prst="rect">
            <a:avLst/>
          </a:prstGeom>
        </p:spPr>
      </p:pic>
    </p:spTree>
    <p:extLst>
      <p:ext uri="{BB962C8B-B14F-4D97-AF65-F5344CB8AC3E}">
        <p14:creationId xmlns:p14="http://schemas.microsoft.com/office/powerpoint/2010/main" val="3776342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C20CBDE-4CB1-43F7-BA70-96DCBD883C99}"/>
              </a:ext>
            </a:extLst>
          </p:cNvPr>
          <p:cNvSpPr>
            <a:spLocks noGrp="1"/>
          </p:cNvSpPr>
          <p:nvPr>
            <p:ph type="title"/>
          </p:nvPr>
        </p:nvSpPr>
        <p:spPr/>
        <p:txBody>
          <a:bodyPr/>
          <a:lstStyle/>
          <a:p>
            <a:r>
              <a:rPr lang="pl-PL" dirty="0"/>
              <a:t>Poplatek ze vstupného</a:t>
            </a:r>
            <a:br>
              <a:rPr lang="pl-PL" dirty="0"/>
            </a:br>
            <a:endParaRPr lang="cs-CZ" dirty="0"/>
          </a:p>
        </p:txBody>
      </p:sp>
      <p:sp>
        <p:nvSpPr>
          <p:cNvPr id="5" name="Zástupný symbol pro číslo snímku 4">
            <a:extLst>
              <a:ext uri="{FF2B5EF4-FFF2-40B4-BE49-F238E27FC236}">
                <a16:creationId xmlns:a16="http://schemas.microsoft.com/office/drawing/2014/main" id="{F67F8FFE-9AB4-4F4D-8241-6484235A45D2}"/>
              </a:ext>
            </a:extLst>
          </p:cNvPr>
          <p:cNvSpPr>
            <a:spLocks noGrp="1"/>
          </p:cNvSpPr>
          <p:nvPr>
            <p:ph type="sldNum" sz="quarter" idx="12"/>
          </p:nvPr>
        </p:nvSpPr>
        <p:spPr/>
        <p:txBody>
          <a:bodyPr/>
          <a:lstStyle/>
          <a:p>
            <a:fld id="{D83BD07D-5885-48DF-B570-0C7EF7FA7CBC}" type="slidenum">
              <a:rPr lang="cs-CZ" smtClean="0"/>
              <a:pPr/>
              <a:t>43</a:t>
            </a:fld>
            <a:endParaRPr lang="cs-CZ" dirty="0"/>
          </a:p>
        </p:txBody>
      </p:sp>
      <p:sp>
        <p:nvSpPr>
          <p:cNvPr id="8" name="Zástupný symbol pro text 7">
            <a:extLst>
              <a:ext uri="{FF2B5EF4-FFF2-40B4-BE49-F238E27FC236}">
                <a16:creationId xmlns:a16="http://schemas.microsoft.com/office/drawing/2014/main" id="{139E319B-FC97-4345-B83B-E4DCCB24FD10}"/>
              </a:ext>
            </a:extLst>
          </p:cNvPr>
          <p:cNvSpPr>
            <a:spLocks noGrp="1"/>
          </p:cNvSpPr>
          <p:nvPr>
            <p:ph type="body" sz="quarter" idx="15"/>
          </p:nvPr>
        </p:nvSpPr>
        <p:spPr/>
        <p:txBody>
          <a:bodyPr>
            <a:normAutofit/>
          </a:bodyPr>
          <a:lstStyle/>
          <a:p>
            <a:endParaRPr lang="cs-CZ" dirty="0"/>
          </a:p>
        </p:txBody>
      </p:sp>
      <p:sp>
        <p:nvSpPr>
          <p:cNvPr id="9" name="Zástupný symbol pro text 8"/>
          <p:cNvSpPr>
            <a:spLocks noGrp="1"/>
          </p:cNvSpPr>
          <p:nvPr>
            <p:ph type="body" sz="quarter" idx="16"/>
          </p:nvPr>
        </p:nvSpPr>
        <p:spPr/>
        <p:txBody>
          <a:bodyPr>
            <a:normAutofit fontScale="92500" lnSpcReduction="20000"/>
          </a:bodyPr>
          <a:lstStyle/>
          <a:p>
            <a:r>
              <a:rPr lang="cs-CZ" dirty="0"/>
              <a:t>§ 6</a:t>
            </a:r>
          </a:p>
        </p:txBody>
      </p:sp>
      <p:sp>
        <p:nvSpPr>
          <p:cNvPr id="4" name="Zástupný symbol pro obsah 3">
            <a:extLst>
              <a:ext uri="{FF2B5EF4-FFF2-40B4-BE49-F238E27FC236}">
                <a16:creationId xmlns:a16="http://schemas.microsoft.com/office/drawing/2014/main" id="{61B6E95F-6E47-45A8-9E51-C0E6DBDF7F29}"/>
              </a:ext>
            </a:extLst>
          </p:cNvPr>
          <p:cNvSpPr>
            <a:spLocks noGrp="1"/>
          </p:cNvSpPr>
          <p:nvPr>
            <p:ph idx="1"/>
          </p:nvPr>
        </p:nvSpPr>
        <p:spPr/>
        <p:txBody>
          <a:bodyPr>
            <a:noAutofit/>
          </a:bodyPr>
          <a:lstStyle/>
          <a:p>
            <a:r>
              <a:rPr lang="cs-CZ" sz="2800" b="1" dirty="0"/>
              <a:t>Vstupné</a:t>
            </a:r>
          </a:p>
          <a:p>
            <a:pPr marL="342900" indent="-342900">
              <a:buFont typeface="Arial" panose="020B0604020202020204" pitchFamily="34" charset="0"/>
              <a:buChar char="•"/>
            </a:pPr>
            <a:r>
              <a:rPr lang="cs-CZ" b="1" dirty="0"/>
              <a:t>souhrn veškerých finančních částek, jejichž zaplacením je podmiňován vstup</a:t>
            </a:r>
            <a:r>
              <a:rPr lang="cs-CZ" dirty="0"/>
              <a:t>, resp. účast účastníka na akci </a:t>
            </a:r>
            <a:r>
              <a:rPr lang="cs-CZ" dirty="0">
                <a:solidFill>
                  <a:srgbClr val="008276"/>
                </a:solidFill>
              </a:rPr>
              <a:t>(rozsudek NSS 1 </a:t>
            </a:r>
            <a:r>
              <a:rPr lang="cs-CZ" dirty="0" err="1">
                <a:solidFill>
                  <a:srgbClr val="008276"/>
                </a:solidFill>
              </a:rPr>
              <a:t>Afs</a:t>
            </a:r>
            <a:r>
              <a:rPr lang="cs-CZ" dirty="0">
                <a:solidFill>
                  <a:srgbClr val="008276"/>
                </a:solidFill>
              </a:rPr>
              <a:t> 5/2011 - 86)</a:t>
            </a:r>
          </a:p>
          <a:p>
            <a:pPr marL="342900" indent="-342900">
              <a:buFont typeface="Arial" panose="020B0604020202020204" pitchFamily="34" charset="0"/>
              <a:buChar char="•"/>
            </a:pPr>
            <a:r>
              <a:rPr lang="cs-CZ" dirty="0"/>
              <a:t>vstupné z </a:t>
            </a:r>
            <a:r>
              <a:rPr lang="cs-CZ" b="1" dirty="0"/>
              <a:t>prohlídek kulturních památek </a:t>
            </a:r>
            <a:r>
              <a:rPr lang="cs-CZ" dirty="0"/>
              <a:t>nelze zpoplatňovat a návštěvu hradu či zámku nelze pokládat za kulturní akci ve smyslu zákona o místních poplatcích </a:t>
            </a:r>
            <a:r>
              <a:rPr lang="cs-CZ" dirty="0">
                <a:solidFill>
                  <a:srgbClr val="008276"/>
                </a:solidFill>
              </a:rPr>
              <a:t>(nález ÚS </a:t>
            </a:r>
            <a:r>
              <a:rPr lang="cs-CZ" dirty="0" err="1">
                <a:solidFill>
                  <a:srgbClr val="008276"/>
                </a:solidFill>
              </a:rPr>
              <a:t>sp</a:t>
            </a:r>
            <a:r>
              <a:rPr lang="cs-CZ" dirty="0">
                <a:solidFill>
                  <a:srgbClr val="008276"/>
                </a:solidFill>
              </a:rPr>
              <a:t>. zn. </a:t>
            </a:r>
            <a:r>
              <a:rPr lang="cs-CZ" dirty="0" err="1">
                <a:solidFill>
                  <a:srgbClr val="008276"/>
                </a:solidFill>
              </a:rPr>
              <a:t>Pl</a:t>
            </a:r>
            <a:r>
              <a:rPr lang="cs-CZ" dirty="0">
                <a:solidFill>
                  <a:srgbClr val="008276"/>
                </a:solidFill>
              </a:rPr>
              <a:t>. ÚS 20/93)</a:t>
            </a:r>
          </a:p>
          <a:p>
            <a:pPr marL="342900" indent="-342900">
              <a:buFont typeface="Arial" panose="020B0604020202020204" pitchFamily="34" charset="0"/>
              <a:buChar char="•"/>
            </a:pPr>
            <a:endParaRPr lang="cs-CZ" sz="2800" b="1" dirty="0">
              <a:solidFill>
                <a:srgbClr val="008276"/>
              </a:solidFill>
            </a:endParaRPr>
          </a:p>
          <a:p>
            <a:pPr marL="285750" indent="-285750">
              <a:buFont typeface="Arial" panose="020B0604020202020204" pitchFamily="34" charset="0"/>
              <a:buChar char="•"/>
            </a:pPr>
            <a:endParaRPr lang="cs-CZ" sz="1600" dirty="0">
              <a:solidFill>
                <a:schemeClr val="bg2">
                  <a:lumMod val="50000"/>
                </a:schemeClr>
              </a:solidFill>
            </a:endParaRPr>
          </a:p>
          <a:p>
            <a:endParaRPr lang="cs-CZ" sz="1800" dirty="0"/>
          </a:p>
        </p:txBody>
      </p:sp>
    </p:spTree>
    <p:extLst>
      <p:ext uri="{BB962C8B-B14F-4D97-AF65-F5344CB8AC3E}">
        <p14:creationId xmlns:p14="http://schemas.microsoft.com/office/powerpoint/2010/main" val="2107824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C20CBDE-4CB1-43F7-BA70-96DCBD883C99}"/>
              </a:ext>
            </a:extLst>
          </p:cNvPr>
          <p:cNvSpPr>
            <a:spLocks noGrp="1"/>
          </p:cNvSpPr>
          <p:nvPr>
            <p:ph type="title"/>
          </p:nvPr>
        </p:nvSpPr>
        <p:spPr/>
        <p:txBody>
          <a:bodyPr/>
          <a:lstStyle/>
          <a:p>
            <a:r>
              <a:rPr lang="pl-PL" dirty="0"/>
              <a:t>Poplatek ze vstupného</a:t>
            </a:r>
            <a:br>
              <a:rPr lang="pl-PL" dirty="0"/>
            </a:br>
            <a:endParaRPr lang="cs-CZ" dirty="0"/>
          </a:p>
        </p:txBody>
      </p:sp>
      <p:sp>
        <p:nvSpPr>
          <p:cNvPr id="5" name="Zástupný symbol pro číslo snímku 4">
            <a:extLst>
              <a:ext uri="{FF2B5EF4-FFF2-40B4-BE49-F238E27FC236}">
                <a16:creationId xmlns:a16="http://schemas.microsoft.com/office/drawing/2014/main" id="{F67F8FFE-9AB4-4F4D-8241-6484235A45D2}"/>
              </a:ext>
            </a:extLst>
          </p:cNvPr>
          <p:cNvSpPr>
            <a:spLocks noGrp="1"/>
          </p:cNvSpPr>
          <p:nvPr>
            <p:ph type="sldNum" sz="quarter" idx="12"/>
          </p:nvPr>
        </p:nvSpPr>
        <p:spPr/>
        <p:txBody>
          <a:bodyPr/>
          <a:lstStyle/>
          <a:p>
            <a:fld id="{D83BD07D-5885-48DF-B570-0C7EF7FA7CBC}" type="slidenum">
              <a:rPr lang="cs-CZ" smtClean="0"/>
              <a:pPr/>
              <a:t>44</a:t>
            </a:fld>
            <a:endParaRPr lang="cs-CZ" dirty="0"/>
          </a:p>
        </p:txBody>
      </p:sp>
      <p:sp>
        <p:nvSpPr>
          <p:cNvPr id="8" name="Zástupný symbol pro text 7">
            <a:extLst>
              <a:ext uri="{FF2B5EF4-FFF2-40B4-BE49-F238E27FC236}">
                <a16:creationId xmlns:a16="http://schemas.microsoft.com/office/drawing/2014/main" id="{139E319B-FC97-4345-B83B-E4DCCB24FD10}"/>
              </a:ext>
            </a:extLst>
          </p:cNvPr>
          <p:cNvSpPr>
            <a:spLocks noGrp="1"/>
          </p:cNvSpPr>
          <p:nvPr>
            <p:ph type="body" sz="quarter" idx="15"/>
          </p:nvPr>
        </p:nvSpPr>
        <p:spPr/>
        <p:txBody>
          <a:bodyPr>
            <a:normAutofit/>
          </a:bodyPr>
          <a:lstStyle/>
          <a:p>
            <a:endParaRPr lang="cs-CZ" dirty="0"/>
          </a:p>
        </p:txBody>
      </p:sp>
      <p:sp>
        <p:nvSpPr>
          <p:cNvPr id="9" name="Zástupný symbol pro text 8"/>
          <p:cNvSpPr>
            <a:spLocks noGrp="1"/>
          </p:cNvSpPr>
          <p:nvPr>
            <p:ph type="body" sz="quarter" idx="16"/>
          </p:nvPr>
        </p:nvSpPr>
        <p:spPr/>
        <p:txBody>
          <a:bodyPr>
            <a:normAutofit fontScale="92500" lnSpcReduction="20000"/>
          </a:bodyPr>
          <a:lstStyle/>
          <a:p>
            <a:r>
              <a:rPr lang="cs-CZ" dirty="0"/>
              <a:t>§ 6</a:t>
            </a:r>
          </a:p>
        </p:txBody>
      </p:sp>
      <p:sp>
        <p:nvSpPr>
          <p:cNvPr id="4" name="Zástupný symbol pro obsah 3">
            <a:extLst>
              <a:ext uri="{FF2B5EF4-FFF2-40B4-BE49-F238E27FC236}">
                <a16:creationId xmlns:a16="http://schemas.microsoft.com/office/drawing/2014/main" id="{61B6E95F-6E47-45A8-9E51-C0E6DBDF7F29}"/>
              </a:ext>
            </a:extLst>
          </p:cNvPr>
          <p:cNvSpPr>
            <a:spLocks noGrp="1"/>
          </p:cNvSpPr>
          <p:nvPr>
            <p:ph idx="1"/>
          </p:nvPr>
        </p:nvSpPr>
        <p:spPr/>
        <p:txBody>
          <a:bodyPr>
            <a:noAutofit/>
          </a:bodyPr>
          <a:lstStyle/>
          <a:p>
            <a:r>
              <a:rPr lang="cs-CZ" sz="2800" b="1" dirty="0"/>
              <a:t>Výtěžek</a:t>
            </a:r>
          </a:p>
          <a:p>
            <a:pPr marL="342900" indent="-342900">
              <a:buFont typeface="Arial" panose="020B0604020202020204" pitchFamily="34" charset="0"/>
              <a:buChar char="•"/>
            </a:pPr>
            <a:r>
              <a:rPr lang="cs-CZ" dirty="0"/>
              <a:t>Převládá názor, že se jedná o </a:t>
            </a:r>
            <a:r>
              <a:rPr lang="cs-CZ" b="1" dirty="0"/>
              <a:t>čistý výtěžek</a:t>
            </a:r>
            <a:r>
              <a:rPr lang="cs-CZ" dirty="0"/>
              <a:t>, tj. částka, která pořadateli zůstane po odpočtu nákladů na realizaci akce.</a:t>
            </a:r>
          </a:p>
          <a:p>
            <a:pPr marL="342900" indent="-342900">
              <a:buFont typeface="Arial" panose="020B0604020202020204" pitchFamily="34" charset="0"/>
              <a:buChar char="•"/>
            </a:pPr>
            <a:r>
              <a:rPr lang="cs-CZ" dirty="0"/>
              <a:t>Osvobozeny proto mohou být prakticky </a:t>
            </a:r>
            <a:r>
              <a:rPr lang="cs-CZ" b="1" dirty="0"/>
              <a:t>pouze akce, jejichž výsledkem je kladný výtěžek.</a:t>
            </a:r>
            <a:r>
              <a:rPr lang="cs-CZ" dirty="0"/>
              <a:t> </a:t>
            </a:r>
            <a:r>
              <a:rPr lang="cs-CZ" dirty="0">
                <a:solidFill>
                  <a:srgbClr val="008276"/>
                </a:solidFill>
              </a:rPr>
              <a:t>(3696/2014/VOP)</a:t>
            </a:r>
          </a:p>
          <a:p>
            <a:pPr marL="342900" indent="-342900">
              <a:buFont typeface="Arial" panose="020B0604020202020204" pitchFamily="34" charset="0"/>
              <a:buChar char="•"/>
            </a:pPr>
            <a:endParaRPr lang="cs-CZ" b="1" dirty="0">
              <a:solidFill>
                <a:srgbClr val="008276"/>
              </a:solidFill>
            </a:endParaRPr>
          </a:p>
          <a:p>
            <a:pPr marL="285750" indent="-285750">
              <a:buFont typeface="Arial" panose="020B0604020202020204" pitchFamily="34" charset="0"/>
              <a:buChar char="•"/>
            </a:pPr>
            <a:endParaRPr lang="cs-CZ" sz="1600" dirty="0">
              <a:solidFill>
                <a:schemeClr val="bg2">
                  <a:lumMod val="50000"/>
                </a:schemeClr>
              </a:solidFill>
            </a:endParaRPr>
          </a:p>
          <a:p>
            <a:endParaRPr lang="cs-CZ" sz="1800" dirty="0"/>
          </a:p>
        </p:txBody>
      </p:sp>
      <p:pic>
        <p:nvPicPr>
          <p:cNvPr id="6" name="Obrázek 5">
            <a:extLst>
              <a:ext uri="{FF2B5EF4-FFF2-40B4-BE49-F238E27FC236}">
                <a16:creationId xmlns:a16="http://schemas.microsoft.com/office/drawing/2014/main" id="{F62E16B7-86F4-4ECC-BB96-189D60CEC9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800" y="3854786"/>
            <a:ext cx="3328158" cy="1996895"/>
          </a:xfrm>
          <a:prstGeom prst="rect">
            <a:avLst/>
          </a:prstGeom>
        </p:spPr>
      </p:pic>
    </p:spTree>
    <p:extLst>
      <p:ext uri="{BB962C8B-B14F-4D97-AF65-F5344CB8AC3E}">
        <p14:creationId xmlns:p14="http://schemas.microsoft.com/office/powerpoint/2010/main" val="932557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C20CBDE-4CB1-43F7-BA70-96DCBD883C99}"/>
              </a:ext>
            </a:extLst>
          </p:cNvPr>
          <p:cNvSpPr>
            <a:spLocks noGrp="1"/>
          </p:cNvSpPr>
          <p:nvPr>
            <p:ph type="title"/>
          </p:nvPr>
        </p:nvSpPr>
        <p:spPr/>
        <p:txBody>
          <a:bodyPr/>
          <a:lstStyle/>
          <a:p>
            <a:r>
              <a:rPr lang="pl-PL" dirty="0"/>
              <a:t>Poplatek ze vstupného</a:t>
            </a:r>
            <a:br>
              <a:rPr lang="pl-PL" dirty="0"/>
            </a:br>
            <a:endParaRPr lang="cs-CZ" dirty="0"/>
          </a:p>
        </p:txBody>
      </p:sp>
      <p:sp>
        <p:nvSpPr>
          <p:cNvPr id="5" name="Zástupný symbol pro číslo snímku 4">
            <a:extLst>
              <a:ext uri="{FF2B5EF4-FFF2-40B4-BE49-F238E27FC236}">
                <a16:creationId xmlns:a16="http://schemas.microsoft.com/office/drawing/2014/main" id="{F67F8FFE-9AB4-4F4D-8241-6484235A45D2}"/>
              </a:ext>
            </a:extLst>
          </p:cNvPr>
          <p:cNvSpPr>
            <a:spLocks noGrp="1"/>
          </p:cNvSpPr>
          <p:nvPr>
            <p:ph type="sldNum" sz="quarter" idx="12"/>
          </p:nvPr>
        </p:nvSpPr>
        <p:spPr/>
        <p:txBody>
          <a:bodyPr/>
          <a:lstStyle/>
          <a:p>
            <a:fld id="{D83BD07D-5885-48DF-B570-0C7EF7FA7CBC}" type="slidenum">
              <a:rPr lang="cs-CZ" smtClean="0"/>
              <a:pPr/>
              <a:t>45</a:t>
            </a:fld>
            <a:endParaRPr lang="cs-CZ" dirty="0"/>
          </a:p>
        </p:txBody>
      </p:sp>
      <p:sp>
        <p:nvSpPr>
          <p:cNvPr id="8" name="Zástupný symbol pro text 7">
            <a:extLst>
              <a:ext uri="{FF2B5EF4-FFF2-40B4-BE49-F238E27FC236}">
                <a16:creationId xmlns:a16="http://schemas.microsoft.com/office/drawing/2014/main" id="{139E319B-FC97-4345-B83B-E4DCCB24FD10}"/>
              </a:ext>
            </a:extLst>
          </p:cNvPr>
          <p:cNvSpPr>
            <a:spLocks noGrp="1"/>
          </p:cNvSpPr>
          <p:nvPr>
            <p:ph type="body" sz="quarter" idx="15"/>
          </p:nvPr>
        </p:nvSpPr>
        <p:spPr/>
        <p:txBody>
          <a:bodyPr>
            <a:normAutofit/>
          </a:bodyPr>
          <a:lstStyle/>
          <a:p>
            <a:endParaRPr lang="cs-CZ" dirty="0"/>
          </a:p>
        </p:txBody>
      </p:sp>
      <p:sp>
        <p:nvSpPr>
          <p:cNvPr id="9" name="Zástupný symbol pro text 8"/>
          <p:cNvSpPr>
            <a:spLocks noGrp="1"/>
          </p:cNvSpPr>
          <p:nvPr>
            <p:ph type="body" sz="quarter" idx="16"/>
          </p:nvPr>
        </p:nvSpPr>
        <p:spPr/>
        <p:txBody>
          <a:bodyPr>
            <a:normAutofit fontScale="92500" lnSpcReduction="20000"/>
          </a:bodyPr>
          <a:lstStyle/>
          <a:p>
            <a:r>
              <a:rPr lang="cs-CZ" dirty="0"/>
              <a:t>§ 6</a:t>
            </a:r>
          </a:p>
        </p:txBody>
      </p:sp>
      <p:sp>
        <p:nvSpPr>
          <p:cNvPr id="4" name="Zástupný symbol pro obsah 3">
            <a:extLst>
              <a:ext uri="{FF2B5EF4-FFF2-40B4-BE49-F238E27FC236}">
                <a16:creationId xmlns:a16="http://schemas.microsoft.com/office/drawing/2014/main" id="{61B6E95F-6E47-45A8-9E51-C0E6DBDF7F29}"/>
              </a:ext>
            </a:extLst>
          </p:cNvPr>
          <p:cNvSpPr>
            <a:spLocks noGrp="1"/>
          </p:cNvSpPr>
          <p:nvPr>
            <p:ph idx="1"/>
          </p:nvPr>
        </p:nvSpPr>
        <p:spPr/>
        <p:txBody>
          <a:bodyPr>
            <a:noAutofit/>
          </a:bodyPr>
          <a:lstStyle/>
          <a:p>
            <a:r>
              <a:rPr lang="cs-CZ" sz="2800" b="1" dirty="0"/>
              <a:t>Poplatník </a:t>
            </a:r>
            <a:r>
              <a:rPr lang="cs-CZ" sz="2800" b="1" dirty="0">
                <a:solidFill>
                  <a:srgbClr val="008276"/>
                </a:solidFill>
              </a:rPr>
              <a:t>= </a:t>
            </a:r>
            <a:r>
              <a:rPr lang="cs-CZ" sz="2800" dirty="0">
                <a:solidFill>
                  <a:srgbClr val="008276"/>
                </a:solidFill>
              </a:rPr>
              <a:t>pořadatel </a:t>
            </a:r>
          </a:p>
          <a:p>
            <a:pPr marL="342900" indent="-342900">
              <a:buFont typeface="Arial" panose="020B0604020202020204" pitchFamily="34" charset="0"/>
              <a:buChar char="•"/>
            </a:pPr>
            <a:r>
              <a:rPr lang="cs-CZ" dirty="0"/>
              <a:t>Fyzické a právnické osoby, které akci pořádají.</a:t>
            </a:r>
          </a:p>
          <a:p>
            <a:endParaRPr lang="cs-CZ" sz="2800" b="1" dirty="0"/>
          </a:p>
          <a:p>
            <a:r>
              <a:rPr lang="cs-CZ" sz="2800" b="1" dirty="0"/>
              <a:t>Sazba poplatku </a:t>
            </a:r>
          </a:p>
          <a:p>
            <a:pPr marL="342900" indent="-342900">
              <a:buFont typeface="Arial" panose="020B0604020202020204" pitchFamily="34" charset="0"/>
              <a:buChar char="•"/>
            </a:pPr>
            <a:r>
              <a:rPr lang="cs-CZ" dirty="0"/>
              <a:t>Až 20 % z úhrnné částky vybraného vstupného. </a:t>
            </a:r>
          </a:p>
          <a:p>
            <a:pPr marL="342900" indent="-342900">
              <a:buFont typeface="Arial" panose="020B0604020202020204" pitchFamily="34" charset="0"/>
              <a:buChar char="•"/>
            </a:pPr>
            <a:r>
              <a:rPr lang="cs-CZ" dirty="0"/>
              <a:t>Obec může po dohodě s poplatníkem poplatek stanovit </a:t>
            </a:r>
            <a:r>
              <a:rPr lang="cs-CZ" b="1" dirty="0"/>
              <a:t>paušální částkou</a:t>
            </a:r>
            <a:r>
              <a:rPr lang="cs-CZ" dirty="0"/>
              <a:t>.</a:t>
            </a:r>
          </a:p>
          <a:p>
            <a:pPr marL="342900" indent="-342900">
              <a:buFont typeface="Arial" panose="020B0604020202020204" pitchFamily="34" charset="0"/>
              <a:buChar char="•"/>
            </a:pPr>
            <a:r>
              <a:rPr lang="cs-CZ" b="1" dirty="0"/>
              <a:t>Paušální částku poplatku nelze stanovit ad hoc</a:t>
            </a:r>
            <a:r>
              <a:rPr lang="cs-CZ" dirty="0"/>
              <a:t> – zastupitelstvo musí sazbu paušálu v obecně závazné vyhlášce konkrétně </a:t>
            </a:r>
            <a:r>
              <a:rPr lang="cs-CZ" b="1" dirty="0"/>
              <a:t>vymezit </a:t>
            </a:r>
            <a:r>
              <a:rPr lang="cs-CZ" dirty="0">
                <a:solidFill>
                  <a:srgbClr val="008276"/>
                </a:solidFill>
              </a:rPr>
              <a:t>(ÚS </a:t>
            </a:r>
            <a:r>
              <a:rPr lang="cs-CZ" dirty="0" err="1">
                <a:solidFill>
                  <a:srgbClr val="008276"/>
                </a:solidFill>
              </a:rPr>
              <a:t>sp</a:t>
            </a:r>
            <a:r>
              <a:rPr lang="cs-CZ" dirty="0">
                <a:solidFill>
                  <a:srgbClr val="008276"/>
                </a:solidFill>
              </a:rPr>
              <a:t>. zn. </a:t>
            </a:r>
            <a:r>
              <a:rPr lang="cs-CZ" dirty="0" err="1">
                <a:solidFill>
                  <a:srgbClr val="008276"/>
                </a:solidFill>
              </a:rPr>
              <a:t>Pl</a:t>
            </a:r>
            <a:r>
              <a:rPr lang="cs-CZ" dirty="0">
                <a:solidFill>
                  <a:srgbClr val="008276"/>
                </a:solidFill>
              </a:rPr>
              <a:t>. ÚS 24/06)</a:t>
            </a:r>
            <a:endParaRPr lang="cs-CZ" b="1" dirty="0">
              <a:solidFill>
                <a:srgbClr val="008276"/>
              </a:solidFill>
            </a:endParaRPr>
          </a:p>
          <a:p>
            <a:pPr marL="342900" indent="-342900">
              <a:buFont typeface="Arial" panose="020B0604020202020204" pitchFamily="34" charset="0"/>
              <a:buChar char="•"/>
            </a:pPr>
            <a:endParaRPr lang="cs-CZ" sz="2800" b="1" dirty="0"/>
          </a:p>
          <a:p>
            <a:pPr marL="342900" indent="-342900">
              <a:buFont typeface="Arial" panose="020B0604020202020204" pitchFamily="34" charset="0"/>
              <a:buChar char="•"/>
            </a:pPr>
            <a:endParaRPr lang="cs-CZ" sz="2000" dirty="0"/>
          </a:p>
        </p:txBody>
      </p:sp>
    </p:spTree>
    <p:extLst>
      <p:ext uri="{BB962C8B-B14F-4D97-AF65-F5344CB8AC3E}">
        <p14:creationId xmlns:p14="http://schemas.microsoft.com/office/powerpoint/2010/main" val="31506266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Autofit/>
          </a:bodyPr>
          <a:lstStyle/>
          <a:p>
            <a:pPr fontAlgn="ctr"/>
            <a:r>
              <a:rPr lang="cs-CZ" dirty="0"/>
              <a:t>poplatek za povolení k vjezdu s motorovým vozidlem</a:t>
            </a:r>
            <a:endParaRPr lang="cs-CZ" dirty="0">
              <a:solidFill>
                <a:schemeClr val="dk1"/>
              </a:solidFill>
            </a:endParaRP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46</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79182"/>
            <a:ext cx="6156711" cy="365125"/>
          </a:xfrm>
        </p:spPr>
        <p:txBody>
          <a:bodyPr>
            <a:noAutofit/>
          </a:bodyPr>
          <a:lstStyle/>
          <a:p>
            <a:endParaRPr lang="cs-CZ" sz="1400"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 10</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175846" y="3986119"/>
            <a:ext cx="3138855" cy="2379512"/>
          </a:xfrm>
        </p:spPr>
        <p:txBody>
          <a:bodyPr>
            <a:noAutofit/>
          </a:bodyPr>
          <a:lstStyle/>
          <a:p>
            <a:pPr marL="598932" lvl="1" indent="-342900">
              <a:buFont typeface="Calibri" panose="020F0502020204030204" pitchFamily="34" charset="0"/>
              <a:buChar char="→"/>
            </a:pPr>
            <a:r>
              <a:rPr lang="cs-CZ" sz="2200" dirty="0"/>
              <a:t>Jakou formu má </a:t>
            </a:r>
            <a:r>
              <a:rPr lang="cs-CZ" sz="2200" dirty="0" smtClean="0"/>
              <a:t>povolení?</a:t>
            </a:r>
            <a:endParaRPr lang="cs-CZ" sz="2200" dirty="0"/>
          </a:p>
          <a:p>
            <a:pPr marL="598932" lvl="1" indent="-342900">
              <a:buFont typeface="Calibri" panose="020F0502020204030204" pitchFamily="34" charset="0"/>
              <a:buChar char="→"/>
            </a:pPr>
            <a:endParaRPr lang="cs-CZ" sz="2400" dirty="0"/>
          </a:p>
          <a:p>
            <a:pPr marL="598932" lvl="1" indent="-342900">
              <a:buFont typeface="Calibri" panose="020F0502020204030204" pitchFamily="34" charset="0"/>
              <a:buChar char="→"/>
            </a:pPr>
            <a:r>
              <a:rPr lang="cs-CZ" sz="2200" dirty="0"/>
              <a:t>Vydává se povolení na osobu nebo na SPZ?</a:t>
            </a:r>
          </a:p>
        </p:txBody>
      </p:sp>
      <p:pic>
        <p:nvPicPr>
          <p:cNvPr id="7" name="Obrázek 6">
            <a:extLst>
              <a:ext uri="{FF2B5EF4-FFF2-40B4-BE49-F238E27FC236}">
                <a16:creationId xmlns:a16="http://schemas.microsoft.com/office/drawing/2014/main" id="{5CE289DF-3C4C-4CF7-91CE-2A75AA7E5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798" y="3473709"/>
            <a:ext cx="5241694" cy="2705479"/>
          </a:xfrm>
          <a:prstGeom prst="rect">
            <a:avLst/>
          </a:prstGeom>
        </p:spPr>
      </p:pic>
      <p:sp>
        <p:nvSpPr>
          <p:cNvPr id="11" name="Zástupný symbol pro obsah 5">
            <a:extLst>
              <a:ext uri="{FF2B5EF4-FFF2-40B4-BE49-F238E27FC236}">
                <a16:creationId xmlns:a16="http://schemas.microsoft.com/office/drawing/2014/main" id="{43CBEF28-34C4-455E-A9E6-EC3566B4D301}"/>
              </a:ext>
            </a:extLst>
          </p:cNvPr>
          <p:cNvSpPr txBox="1">
            <a:spLocks/>
          </p:cNvSpPr>
          <p:nvPr/>
        </p:nvSpPr>
        <p:spPr>
          <a:xfrm>
            <a:off x="543192" y="1831076"/>
            <a:ext cx="8049823" cy="160085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Clr>
                <a:srgbClr val="008276"/>
              </a:buClr>
              <a:buFont typeface="Arial" panose="020B0604020202020204" pitchFamily="34" charset="0"/>
              <a:buNone/>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8276"/>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cs-CZ" sz="2800" b="1" dirty="0" smtClean="0">
                <a:solidFill>
                  <a:prstClr val="black"/>
                </a:solidFill>
              </a:rPr>
              <a:t>Předmět poplatku</a:t>
            </a:r>
          </a:p>
          <a:p>
            <a:pPr marL="342900" indent="-342900">
              <a:buFont typeface="Arial" panose="020B0604020202020204" pitchFamily="34" charset="0"/>
              <a:buChar char="•"/>
            </a:pPr>
            <a:r>
              <a:rPr lang="cs-CZ" b="1" dirty="0" smtClean="0">
                <a:solidFill>
                  <a:schemeClr val="accent1"/>
                </a:solidFill>
              </a:rPr>
              <a:t>vydání povolení</a:t>
            </a:r>
            <a:r>
              <a:rPr lang="cs-CZ" dirty="0" smtClean="0">
                <a:solidFill>
                  <a:schemeClr val="accent1"/>
                </a:solidFill>
              </a:rPr>
              <a:t> </a:t>
            </a:r>
            <a:r>
              <a:rPr lang="cs-CZ" dirty="0" smtClean="0"/>
              <a:t>k vjezdu s motorovým vozidlem (za každé vozidlo) do vybraných míst, do kterých je jinak vjezd </a:t>
            </a:r>
            <a:r>
              <a:rPr lang="cs-CZ" b="1" dirty="0" smtClean="0"/>
              <a:t>zakázán příslušnou dopravní značkou</a:t>
            </a:r>
          </a:p>
          <a:p>
            <a:pPr marL="342900" indent="-342900">
              <a:buFont typeface="Arial" panose="020B0604020202020204" pitchFamily="34" charset="0"/>
              <a:buChar char="•"/>
            </a:pPr>
            <a:endParaRPr lang="cs-CZ" dirty="0" smtClean="0"/>
          </a:p>
          <a:p>
            <a:pPr marL="342900" indent="-342900">
              <a:buFont typeface="Arial" panose="020B0604020202020204" pitchFamily="34" charset="0"/>
              <a:buChar char="•"/>
            </a:pPr>
            <a:endParaRPr lang="cs-CZ" sz="1900" dirty="0"/>
          </a:p>
        </p:txBody>
      </p:sp>
    </p:spTree>
    <p:extLst>
      <p:ext uri="{BB962C8B-B14F-4D97-AF65-F5344CB8AC3E}">
        <p14:creationId xmlns:p14="http://schemas.microsoft.com/office/powerpoint/2010/main" val="224668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Autofit/>
          </a:bodyPr>
          <a:lstStyle/>
          <a:p>
            <a:pPr fontAlgn="ctr"/>
            <a:r>
              <a:rPr lang="cs-CZ" dirty="0"/>
              <a:t>poplatek za povolení k vjezdu s motorovým vozidlem</a:t>
            </a:r>
            <a:endParaRPr lang="cs-CZ" dirty="0">
              <a:solidFill>
                <a:schemeClr val="dk1"/>
              </a:solidFill>
            </a:endParaRP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47</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79182"/>
            <a:ext cx="6156711" cy="365125"/>
          </a:xfrm>
        </p:spPr>
        <p:txBody>
          <a:bodyPr>
            <a:noAutofit/>
          </a:bodyPr>
          <a:lstStyle/>
          <a:p>
            <a:endParaRPr lang="cs-CZ" sz="1400"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 10</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266700" y="1650999"/>
            <a:ext cx="8737600" cy="4737101"/>
          </a:xfrm>
        </p:spPr>
        <p:txBody>
          <a:bodyPr>
            <a:normAutofit/>
          </a:bodyPr>
          <a:lstStyle/>
          <a:p>
            <a:r>
              <a:rPr lang="cs-CZ" sz="3200" b="1" dirty="0"/>
              <a:t>Motorové vozidlo </a:t>
            </a:r>
          </a:p>
          <a:p>
            <a:pPr marL="342900" indent="-342900">
              <a:buFont typeface="Arial" panose="020B0604020202020204" pitchFamily="34" charset="0"/>
              <a:buChar char="•"/>
            </a:pPr>
            <a:r>
              <a:rPr lang="cs-CZ" dirty="0"/>
              <a:t>nekolejové vozidlo poháněné vlastní pohonnou jednotkou a </a:t>
            </a:r>
            <a:r>
              <a:rPr lang="cs-CZ" dirty="0" smtClean="0"/>
              <a:t>trolejbus </a:t>
            </a:r>
          </a:p>
          <a:p>
            <a:pPr marL="342900" indent="-342900">
              <a:buFont typeface="Arial" panose="020B0604020202020204" pitchFamily="34" charset="0"/>
              <a:buChar char="•"/>
            </a:pPr>
            <a:endParaRPr lang="cs-CZ" dirty="0" smtClean="0"/>
          </a:p>
          <a:p>
            <a:r>
              <a:rPr lang="cs-CZ" sz="3200" b="1" dirty="0" smtClean="0"/>
              <a:t>Vybrané místo</a:t>
            </a:r>
          </a:p>
          <a:p>
            <a:pPr marL="342900" indent="-342900">
              <a:buFont typeface="Arial" panose="020B0604020202020204" pitchFamily="34" charset="0"/>
              <a:buChar char="•"/>
            </a:pPr>
            <a:r>
              <a:rPr lang="cs-CZ" dirty="0" smtClean="0"/>
              <a:t>ucelenější</a:t>
            </a:r>
            <a:r>
              <a:rPr lang="cs-CZ" dirty="0"/>
              <a:t>, zpravidla osídlená lokalita, kterou s vnějším světem (okolím) komunikace jako dopravní cesta spojuje</a:t>
            </a:r>
          </a:p>
          <a:p>
            <a:pPr marL="342900" indent="-342900">
              <a:buFont typeface="Arial" panose="020B0604020202020204" pitchFamily="34" charset="0"/>
              <a:buChar char="•"/>
            </a:pPr>
            <a:r>
              <a:rPr lang="cs-CZ" dirty="0"/>
              <a:t>je nutné mít racionální důvod (důležitost místa z hlediska historického, krajinného, atd</a:t>
            </a:r>
            <a:r>
              <a:rPr lang="cs-CZ" dirty="0" smtClean="0"/>
              <a:t>.)</a:t>
            </a:r>
            <a:endParaRPr lang="cs-CZ" dirty="0">
              <a:solidFill>
                <a:srgbClr val="008276"/>
              </a:solidFill>
            </a:endParaRPr>
          </a:p>
          <a:p>
            <a:pPr lvl="1" indent="0">
              <a:buNone/>
            </a:pPr>
            <a:endParaRPr lang="cs-CZ" dirty="0"/>
          </a:p>
        </p:txBody>
      </p:sp>
    </p:spTree>
    <p:extLst>
      <p:ext uri="{BB962C8B-B14F-4D97-AF65-F5344CB8AC3E}">
        <p14:creationId xmlns:p14="http://schemas.microsoft.com/office/powerpoint/2010/main" val="3250757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Autofit/>
          </a:bodyPr>
          <a:lstStyle/>
          <a:p>
            <a:pPr fontAlgn="ctr"/>
            <a:r>
              <a:rPr lang="cs-CZ" dirty="0"/>
              <a:t>poplatek za povolení k vjezdu s motorovým vozidlem</a:t>
            </a:r>
            <a:endParaRPr lang="cs-CZ" dirty="0">
              <a:solidFill>
                <a:schemeClr val="dk1"/>
              </a:solidFill>
            </a:endParaRP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48</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79182"/>
            <a:ext cx="6156711" cy="365125"/>
          </a:xfrm>
        </p:spPr>
        <p:txBody>
          <a:bodyPr>
            <a:noAutofit/>
          </a:bodyPr>
          <a:lstStyle/>
          <a:p>
            <a:endParaRPr lang="cs-CZ" sz="1400"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 10</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266700" y="1650999"/>
            <a:ext cx="8737600" cy="4737101"/>
          </a:xfrm>
        </p:spPr>
        <p:txBody>
          <a:bodyPr>
            <a:normAutofit/>
          </a:bodyPr>
          <a:lstStyle/>
          <a:p>
            <a:r>
              <a:rPr lang="cs-CZ" sz="2800" b="1" dirty="0"/>
              <a:t>Judikatura Ústavního soudu k vybranému místu</a:t>
            </a:r>
          </a:p>
          <a:p>
            <a:pPr marL="342900" indent="-342900">
              <a:buFont typeface="Arial" panose="020B0604020202020204" pitchFamily="34" charset="0"/>
              <a:buChar char="•"/>
            </a:pPr>
            <a:endParaRPr lang="cs-CZ" dirty="0" smtClean="0"/>
          </a:p>
          <a:p>
            <a:pPr marL="342900" indent="-342900">
              <a:buFont typeface="Arial" panose="020B0604020202020204" pitchFamily="34" charset="0"/>
              <a:buChar char="•"/>
            </a:pPr>
            <a:r>
              <a:rPr lang="cs-CZ" dirty="0"/>
              <a:t>Pozemní komunikace smí užívat každý bezplatně – nejsou vybraným místem </a:t>
            </a:r>
            <a:r>
              <a:rPr lang="cs-CZ" dirty="0">
                <a:solidFill>
                  <a:srgbClr val="008276"/>
                </a:solidFill>
              </a:rPr>
              <a:t>(nález ÚS </a:t>
            </a:r>
            <a:r>
              <a:rPr lang="cs-CZ" dirty="0" err="1">
                <a:solidFill>
                  <a:srgbClr val="008276"/>
                </a:solidFill>
              </a:rPr>
              <a:t>Pl</a:t>
            </a:r>
            <a:r>
              <a:rPr lang="cs-CZ" dirty="0">
                <a:solidFill>
                  <a:srgbClr val="008276"/>
                </a:solidFill>
              </a:rPr>
              <a:t>. ÚS 12/11</a:t>
            </a:r>
            <a:r>
              <a:rPr lang="cs-CZ" dirty="0" smtClean="0">
                <a:solidFill>
                  <a:srgbClr val="008276"/>
                </a:solidFill>
              </a:rPr>
              <a:t>)</a:t>
            </a:r>
            <a:r>
              <a:rPr lang="cs-CZ" dirty="0" smtClean="0"/>
              <a:t>.</a:t>
            </a:r>
            <a:endParaRPr lang="cs-CZ" dirty="0"/>
          </a:p>
          <a:p>
            <a:pPr marL="342900" indent="-342900">
              <a:buFont typeface="Arial" panose="020B0604020202020204" pitchFamily="34" charset="0"/>
              <a:buChar char="•"/>
            </a:pPr>
            <a:r>
              <a:rPr lang="cs-CZ" dirty="0"/>
              <a:t>M</a:t>
            </a:r>
            <a:r>
              <a:rPr lang="cs-CZ" dirty="0" smtClean="0"/>
              <a:t>ost</a:t>
            </a:r>
            <a:r>
              <a:rPr lang="cs-CZ" dirty="0"/>
              <a:t>, který je součástí pozemní komunikace, je určen k obvyklému způsobu užívání komunikace – </a:t>
            </a:r>
            <a:r>
              <a:rPr lang="cs-CZ" b="1" dirty="0"/>
              <a:t>není vybraným místem </a:t>
            </a:r>
            <a:r>
              <a:rPr lang="cs-CZ" dirty="0">
                <a:solidFill>
                  <a:srgbClr val="008276"/>
                </a:solidFill>
              </a:rPr>
              <a:t>(nález ÚS </a:t>
            </a:r>
            <a:r>
              <a:rPr lang="cs-CZ" dirty="0" err="1">
                <a:solidFill>
                  <a:srgbClr val="008276"/>
                </a:solidFill>
              </a:rPr>
              <a:t>Pl</a:t>
            </a:r>
            <a:r>
              <a:rPr lang="cs-CZ" dirty="0">
                <a:solidFill>
                  <a:srgbClr val="008276"/>
                </a:solidFill>
              </a:rPr>
              <a:t>. ÚS 23/2000</a:t>
            </a:r>
            <a:r>
              <a:rPr lang="cs-CZ" dirty="0" smtClean="0">
                <a:solidFill>
                  <a:srgbClr val="008276"/>
                </a:solidFill>
              </a:rPr>
              <a:t>)</a:t>
            </a:r>
            <a:r>
              <a:rPr lang="cs-CZ" dirty="0" smtClean="0"/>
              <a:t>.</a:t>
            </a:r>
            <a:endParaRPr lang="cs-CZ" dirty="0"/>
          </a:p>
          <a:p>
            <a:pPr marL="342900" indent="-342900">
              <a:buFont typeface="Arial" panose="020B0604020202020204" pitchFamily="34" charset="0"/>
              <a:buChar char="•"/>
            </a:pPr>
            <a:endParaRPr lang="cs-CZ" dirty="0">
              <a:solidFill>
                <a:srgbClr val="008276"/>
              </a:solidFill>
            </a:endParaRPr>
          </a:p>
          <a:p>
            <a:pPr marL="800100" lvl="1" indent="-285750">
              <a:buFont typeface="Calibri" panose="020F0502020204030204" pitchFamily="34" charset="0"/>
              <a:buChar char="→"/>
            </a:pPr>
            <a:r>
              <a:rPr lang="cs-CZ" sz="2400" dirty="0" smtClean="0"/>
              <a:t> Nestačí </a:t>
            </a:r>
            <a:r>
              <a:rPr lang="cs-CZ" sz="2400" dirty="0"/>
              <a:t>vybrané </a:t>
            </a:r>
            <a:r>
              <a:rPr lang="cs-CZ" sz="2400" dirty="0" smtClean="0"/>
              <a:t>místo </a:t>
            </a:r>
            <a:r>
              <a:rPr lang="cs-CZ" sz="2400" dirty="0"/>
              <a:t>pouze označit v </a:t>
            </a:r>
            <a:r>
              <a:rPr lang="cs-CZ" sz="2400" dirty="0" err="1"/>
              <a:t>OZV</a:t>
            </a:r>
            <a:r>
              <a:rPr lang="cs-CZ" sz="2400" dirty="0"/>
              <a:t>. </a:t>
            </a:r>
          </a:p>
          <a:p>
            <a:pPr lvl="1" indent="0">
              <a:buNone/>
            </a:pPr>
            <a:endParaRPr lang="cs-CZ" dirty="0"/>
          </a:p>
        </p:txBody>
      </p:sp>
    </p:spTree>
    <p:extLst>
      <p:ext uri="{BB962C8B-B14F-4D97-AF65-F5344CB8AC3E}">
        <p14:creationId xmlns:p14="http://schemas.microsoft.com/office/powerpoint/2010/main" val="2295428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3"/>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Autofit/>
          </a:bodyPr>
          <a:lstStyle/>
          <a:p>
            <a:pPr fontAlgn="ctr"/>
            <a:r>
              <a:rPr lang="cs-CZ" dirty="0"/>
              <a:t>poplatek za povolení k vjezdu s motorovým vozidlem</a:t>
            </a:r>
            <a:endParaRPr lang="cs-CZ" dirty="0">
              <a:solidFill>
                <a:schemeClr val="dk1"/>
              </a:solidFill>
            </a:endParaRP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49</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79182"/>
            <a:ext cx="6156711" cy="365125"/>
          </a:xfrm>
        </p:spPr>
        <p:txBody>
          <a:bodyPr>
            <a:noAutofit/>
          </a:bodyPr>
          <a:lstStyle/>
          <a:p>
            <a:endParaRPr lang="cs-CZ" sz="1400"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 10</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p:txBody>
          <a:bodyPr>
            <a:noAutofit/>
          </a:bodyPr>
          <a:lstStyle/>
          <a:p>
            <a:r>
              <a:rPr lang="cs-CZ" sz="2800" b="1" dirty="0"/>
              <a:t>Poplatník </a:t>
            </a:r>
          </a:p>
          <a:p>
            <a:pPr marL="342900" indent="-342900">
              <a:buFont typeface="Arial" panose="020B0604020202020204" pitchFamily="34" charset="0"/>
              <a:buChar char="•"/>
            </a:pPr>
            <a:r>
              <a:rPr lang="cs-CZ" dirty="0"/>
              <a:t>fyzická nebo právnická osoba, které bylo </a:t>
            </a:r>
            <a:r>
              <a:rPr lang="cs-CZ" b="1" dirty="0"/>
              <a:t>vydáno povolení </a:t>
            </a:r>
            <a:r>
              <a:rPr lang="cs-CZ" dirty="0"/>
              <a:t>k vjezdu s motorovým vozidlem do vybraných míst</a:t>
            </a:r>
            <a:endParaRPr lang="cs-CZ" sz="1900" dirty="0"/>
          </a:p>
          <a:p>
            <a:pPr lvl="0"/>
            <a:r>
              <a:rPr lang="cs-CZ" sz="2800" b="1" dirty="0" smtClean="0">
                <a:solidFill>
                  <a:prstClr val="black"/>
                </a:solidFill>
              </a:rPr>
              <a:t>Poplatku </a:t>
            </a:r>
            <a:r>
              <a:rPr lang="cs-CZ" sz="2800" b="1" dirty="0">
                <a:solidFill>
                  <a:prstClr val="black"/>
                </a:solidFill>
              </a:rPr>
              <a:t>nepodléhají </a:t>
            </a:r>
          </a:p>
          <a:p>
            <a:pPr marL="342900" indent="-342900">
              <a:buFont typeface="Arial" panose="020B0604020202020204" pitchFamily="34" charset="0"/>
              <a:buChar char="•"/>
            </a:pPr>
            <a:r>
              <a:rPr lang="cs-CZ" dirty="0"/>
              <a:t>Fyzické osoby </a:t>
            </a:r>
            <a:r>
              <a:rPr lang="cs-CZ" b="1" dirty="0"/>
              <a:t>přihlášené </a:t>
            </a:r>
            <a:r>
              <a:rPr lang="cs-CZ" dirty="0"/>
              <a:t>nebo </a:t>
            </a:r>
            <a:r>
              <a:rPr lang="cs-CZ" b="1" dirty="0"/>
              <a:t>vlastnící nemovitosti </a:t>
            </a:r>
            <a:r>
              <a:rPr lang="cs-CZ" dirty="0"/>
              <a:t>ve vybraném místě, </a:t>
            </a:r>
            <a:r>
              <a:rPr lang="cs-CZ" b="1" dirty="0">
                <a:solidFill>
                  <a:schemeClr val="accent1"/>
                </a:solidFill>
              </a:rPr>
              <a:t>osoby jim blízké</a:t>
            </a:r>
            <a:r>
              <a:rPr lang="cs-CZ" dirty="0"/>
              <a:t>, manželé těchto osob a jejich děti.</a:t>
            </a:r>
          </a:p>
          <a:p>
            <a:pPr marL="342900" indent="-342900">
              <a:buFont typeface="Arial" panose="020B0604020202020204" pitchFamily="34" charset="0"/>
              <a:buChar char="•"/>
            </a:pPr>
            <a:r>
              <a:rPr lang="cs-CZ" dirty="0"/>
              <a:t>Osoby, které ve vybraném místě užívají nemovitost k </a:t>
            </a:r>
            <a:r>
              <a:rPr lang="cs-CZ" b="1" dirty="0"/>
              <a:t>podnikání </a:t>
            </a:r>
            <a:r>
              <a:rPr lang="cs-CZ" dirty="0"/>
              <a:t>nebo </a:t>
            </a:r>
            <a:r>
              <a:rPr lang="cs-CZ" b="1" dirty="0"/>
              <a:t>veřejně prospěšné činnosti </a:t>
            </a:r>
            <a:r>
              <a:rPr lang="cs-CZ" dirty="0"/>
              <a:t>nebo osoby, které jsou držiteli průkazu </a:t>
            </a:r>
            <a:r>
              <a:rPr lang="cs-CZ" b="1" dirty="0" err="1"/>
              <a:t>ZTP</a:t>
            </a:r>
            <a:r>
              <a:rPr lang="cs-CZ" b="1" dirty="0"/>
              <a:t> </a:t>
            </a:r>
            <a:r>
              <a:rPr lang="cs-CZ" dirty="0"/>
              <a:t>nebo </a:t>
            </a:r>
            <a:r>
              <a:rPr lang="cs-CZ" b="1" dirty="0" err="1"/>
              <a:t>ZTP</a:t>
            </a:r>
            <a:r>
              <a:rPr lang="cs-CZ" b="1" dirty="0"/>
              <a:t>/P</a:t>
            </a:r>
            <a:r>
              <a:rPr lang="cs-CZ" dirty="0"/>
              <a:t> (</a:t>
            </a:r>
            <a:r>
              <a:rPr lang="cs-CZ" b="1" dirty="0">
                <a:solidFill>
                  <a:schemeClr val="accent1"/>
                </a:solidFill>
              </a:rPr>
              <a:t>nově od roku 2020</a:t>
            </a:r>
            <a:r>
              <a:rPr lang="cs-CZ" dirty="0"/>
              <a:t>) a jejich průvodci.</a:t>
            </a:r>
          </a:p>
        </p:txBody>
      </p:sp>
    </p:spTree>
    <p:extLst>
      <p:ext uri="{BB962C8B-B14F-4D97-AF65-F5344CB8AC3E}">
        <p14:creationId xmlns:p14="http://schemas.microsoft.com/office/powerpoint/2010/main" val="3400104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E01FC7-2E00-45B7-B275-F61985D58B75}"/>
              </a:ext>
            </a:extLst>
          </p:cNvPr>
          <p:cNvSpPr>
            <a:spLocks noGrp="1"/>
          </p:cNvSpPr>
          <p:nvPr>
            <p:ph type="title"/>
          </p:nvPr>
        </p:nvSpPr>
        <p:spPr/>
        <p:txBody>
          <a:bodyPr/>
          <a:lstStyle/>
          <a:p>
            <a:r>
              <a:rPr lang="cs-CZ" dirty="0"/>
              <a:t>Veřejný ochránce práv</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5</a:t>
            </a:fld>
            <a:endParaRPr lang="cs-CZ" dirty="0"/>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p:txBody>
          <a:bodyPr/>
          <a:lstStyle/>
          <a:p>
            <a:r>
              <a:rPr lang="cs-CZ" dirty="0"/>
              <a:t>§ 1 zákona o veřejném ochránci práv</a:t>
            </a:r>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p:txBody>
          <a:bodyPr>
            <a:normAutofit fontScale="92500" lnSpcReduction="20000"/>
          </a:bodyPr>
          <a:lstStyle/>
          <a:p>
            <a:r>
              <a:rPr lang="cs-CZ" dirty="0"/>
              <a:t>Poslání a působnost</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p:txBody>
          <a:bodyPr>
            <a:normAutofit/>
          </a:bodyPr>
          <a:lstStyle/>
          <a:p>
            <a:pPr algn="just"/>
            <a:r>
              <a:rPr lang="cs-CZ" dirty="0">
                <a:latin typeface="Calibri" panose="020F0502020204030204" pitchFamily="34" charset="0"/>
              </a:rPr>
              <a:t>Veřejný ochránce práv působí </a:t>
            </a:r>
          </a:p>
          <a:p>
            <a:pPr marL="342900" indent="-342900" algn="just">
              <a:buFont typeface="Arial" panose="020B0604020202020204" pitchFamily="34" charset="0"/>
              <a:buChar char="•"/>
            </a:pPr>
            <a:r>
              <a:rPr lang="cs-CZ" dirty="0">
                <a:latin typeface="Calibri" panose="020F0502020204030204" pitchFamily="34" charset="0"/>
              </a:rPr>
              <a:t>k ochraně osob před </a:t>
            </a:r>
            <a:r>
              <a:rPr lang="cs-CZ" b="1" dirty="0">
                <a:latin typeface="Calibri" panose="020F0502020204030204" pitchFamily="34" charset="0"/>
              </a:rPr>
              <a:t>jednáním úřadů </a:t>
            </a:r>
            <a:r>
              <a:rPr lang="cs-CZ" dirty="0">
                <a:latin typeface="Calibri" panose="020F0502020204030204" pitchFamily="34" charset="0"/>
              </a:rPr>
              <a:t>a dalších institucí,</a:t>
            </a:r>
          </a:p>
          <a:p>
            <a:pPr marL="342900" indent="-342900" algn="just">
              <a:buFont typeface="Arial" panose="020B0604020202020204" pitchFamily="34" charset="0"/>
              <a:buChar char="•"/>
            </a:pPr>
            <a:r>
              <a:rPr lang="cs-CZ" dirty="0">
                <a:latin typeface="Calibri" panose="020F0502020204030204" pitchFamily="34" charset="0"/>
              </a:rPr>
              <a:t>pokud je </a:t>
            </a:r>
            <a:r>
              <a:rPr lang="cs-CZ" b="1" dirty="0">
                <a:latin typeface="Calibri" panose="020F0502020204030204" pitchFamily="34" charset="0"/>
              </a:rPr>
              <a:t>v rozporu s právem</a:t>
            </a:r>
            <a:r>
              <a:rPr lang="cs-CZ" dirty="0">
                <a:latin typeface="Calibri" panose="020F0502020204030204" pitchFamily="34" charset="0"/>
              </a:rPr>
              <a:t>, neodpovídá </a:t>
            </a:r>
            <a:r>
              <a:rPr lang="cs-CZ" b="1" dirty="0">
                <a:latin typeface="Calibri" panose="020F0502020204030204" pitchFamily="34" charset="0"/>
              </a:rPr>
              <a:t>principům demokratického právního státu </a:t>
            </a:r>
            <a:r>
              <a:rPr lang="cs-CZ" dirty="0">
                <a:latin typeface="Calibri" panose="020F0502020204030204" pitchFamily="34" charset="0"/>
              </a:rPr>
              <a:t>a </a:t>
            </a:r>
            <a:r>
              <a:rPr lang="cs-CZ" b="1" dirty="0">
                <a:latin typeface="Calibri" panose="020F0502020204030204" pitchFamily="34" charset="0"/>
              </a:rPr>
              <a:t>dobré správy</a:t>
            </a:r>
            <a:r>
              <a:rPr lang="cs-CZ" dirty="0">
                <a:latin typeface="Calibri" panose="020F0502020204030204" pitchFamily="34" charset="0"/>
              </a:rPr>
              <a:t>, jakož i před jejich </a:t>
            </a:r>
            <a:r>
              <a:rPr lang="cs-CZ" b="1" dirty="0">
                <a:latin typeface="Calibri" panose="020F0502020204030204" pitchFamily="34" charset="0"/>
              </a:rPr>
              <a:t>nečinností</a:t>
            </a:r>
          </a:p>
          <a:p>
            <a:pPr marL="342900" indent="-342900" algn="just">
              <a:buFont typeface="Arial" panose="020B0604020202020204" pitchFamily="34" charset="0"/>
              <a:buChar char="•"/>
            </a:pPr>
            <a:r>
              <a:rPr lang="cs-CZ" dirty="0">
                <a:latin typeface="Calibri" panose="020F0502020204030204" pitchFamily="34" charset="0"/>
              </a:rPr>
              <a:t>a tím přispívá k ochraně základních práv a svobod.</a:t>
            </a:r>
          </a:p>
          <a:p>
            <a:pPr algn="just"/>
            <a:endParaRPr lang="cs-CZ" dirty="0">
              <a:latin typeface="Calibri" panose="020F0502020204030204" pitchFamily="34" charset="0"/>
            </a:endParaRPr>
          </a:p>
          <a:p>
            <a:pPr algn="just"/>
            <a:r>
              <a:rPr lang="cs-CZ" dirty="0">
                <a:latin typeface="Calibri" panose="020F0502020204030204" pitchFamily="34" charset="0"/>
              </a:rPr>
              <a:t>Působnost ochránce se vztahuje na </a:t>
            </a:r>
            <a:r>
              <a:rPr lang="cs-CZ" b="1" dirty="0">
                <a:latin typeface="Calibri" panose="020F0502020204030204" pitchFamily="34" charset="0"/>
              </a:rPr>
              <a:t>ministerstva</a:t>
            </a:r>
            <a:r>
              <a:rPr lang="cs-CZ" dirty="0">
                <a:latin typeface="Calibri" panose="020F0502020204030204" pitchFamily="34" charset="0"/>
              </a:rPr>
              <a:t> a </a:t>
            </a:r>
            <a:r>
              <a:rPr lang="cs-CZ" b="1" dirty="0">
                <a:latin typeface="Calibri" panose="020F0502020204030204" pitchFamily="34" charset="0"/>
              </a:rPr>
              <a:t>orgány územních samosprávných celků </a:t>
            </a:r>
            <a:r>
              <a:rPr lang="cs-CZ" b="1" dirty="0">
                <a:solidFill>
                  <a:srgbClr val="008276"/>
                </a:solidFill>
                <a:latin typeface="Calibri" panose="020F0502020204030204" pitchFamily="34" charset="0"/>
              </a:rPr>
              <a:t>při výkonu státní správy</a:t>
            </a:r>
            <a:r>
              <a:rPr lang="cs-CZ" dirty="0">
                <a:latin typeface="Calibri" panose="020F0502020204030204" pitchFamily="34" charset="0"/>
              </a:rPr>
              <a:t>.</a:t>
            </a:r>
          </a:p>
          <a:p>
            <a:pPr algn="just"/>
            <a:endParaRPr lang="cs-CZ" dirty="0">
              <a:latin typeface="Calibri" panose="020F0502020204030204" pitchFamily="34" charset="0"/>
            </a:endParaRPr>
          </a:p>
        </p:txBody>
      </p:sp>
    </p:spTree>
    <p:extLst>
      <p:ext uri="{BB962C8B-B14F-4D97-AF65-F5344CB8AC3E}">
        <p14:creationId xmlns:p14="http://schemas.microsoft.com/office/powerpoint/2010/main" val="723386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Autofit/>
          </a:bodyPr>
          <a:lstStyle/>
          <a:p>
            <a:pPr fontAlgn="ctr"/>
            <a:r>
              <a:rPr lang="cs-CZ" dirty="0"/>
              <a:t>poplatek za povolení k vjezdu s motorovým vozidlem</a:t>
            </a:r>
            <a:endParaRPr lang="cs-CZ" dirty="0">
              <a:solidFill>
                <a:schemeClr val="dk1"/>
              </a:solidFill>
            </a:endParaRP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50</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79182"/>
            <a:ext cx="6156711" cy="365125"/>
          </a:xfrm>
        </p:spPr>
        <p:txBody>
          <a:bodyPr>
            <a:noAutofit/>
          </a:bodyPr>
          <a:lstStyle/>
          <a:p>
            <a:endParaRPr lang="cs-CZ" sz="1400"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 10</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p:txBody>
          <a:bodyPr>
            <a:noAutofit/>
          </a:bodyPr>
          <a:lstStyle/>
          <a:p>
            <a:r>
              <a:rPr lang="cs-CZ" sz="2800" b="1" dirty="0"/>
              <a:t>Sazba</a:t>
            </a:r>
          </a:p>
          <a:p>
            <a:pPr marL="342900" indent="-342900">
              <a:buFont typeface="Arial" panose="020B0604020202020204" pitchFamily="34" charset="0"/>
              <a:buChar char="•"/>
            </a:pPr>
            <a:r>
              <a:rPr lang="cs-CZ" b="1" dirty="0"/>
              <a:t>až</a:t>
            </a:r>
            <a:r>
              <a:rPr lang="cs-CZ" dirty="0"/>
              <a:t> </a:t>
            </a:r>
            <a:r>
              <a:rPr lang="cs-CZ" b="1" dirty="0"/>
              <a:t>200 Kč za každý započatý den</a:t>
            </a:r>
            <a:endParaRPr lang="cs-CZ" dirty="0"/>
          </a:p>
          <a:p>
            <a:pPr marL="342900" indent="-342900">
              <a:buFont typeface="Arial" panose="020B0604020202020204" pitchFamily="34" charset="0"/>
              <a:buChar char="•"/>
            </a:pPr>
            <a:r>
              <a:rPr lang="cs-CZ" dirty="0"/>
              <a:t>obec může po dohodě s poplatníkem stanovit poplatek také </a:t>
            </a:r>
            <a:r>
              <a:rPr lang="cs-CZ" b="1" dirty="0"/>
              <a:t>paušální částkou </a:t>
            </a:r>
            <a:r>
              <a:rPr lang="cs-CZ" dirty="0"/>
              <a:t>(musí být stanovena v obecně závazné vyhlášce)</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cs-CZ" dirty="0"/>
              <a:t>m</a:t>
            </a:r>
            <a:r>
              <a:rPr lang="cs-CZ" dirty="0" smtClean="0"/>
              <a:t>ístně </a:t>
            </a:r>
            <a:r>
              <a:rPr lang="cs-CZ" dirty="0"/>
              <a:t>příslušná je obec, která stanovila „vybraná místa</a:t>
            </a:r>
            <a:r>
              <a:rPr lang="cs-CZ" dirty="0" smtClean="0"/>
              <a:t>“</a:t>
            </a:r>
            <a:endParaRPr lang="cs-CZ" dirty="0"/>
          </a:p>
        </p:txBody>
      </p:sp>
    </p:spTree>
    <p:extLst>
      <p:ext uri="{BB962C8B-B14F-4D97-AF65-F5344CB8AC3E}">
        <p14:creationId xmlns:p14="http://schemas.microsoft.com/office/powerpoint/2010/main" val="31425763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Financování hospodaření </a:t>
            </a:r>
            <a:br>
              <a:rPr lang="cs-CZ" dirty="0" smtClean="0"/>
            </a:br>
            <a:r>
              <a:rPr lang="cs-CZ" dirty="0" smtClean="0"/>
              <a:t>s komunálním odpadem</a:t>
            </a:r>
            <a:endParaRPr lang="cs-CZ" dirty="0"/>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51</a:t>
            </a:fld>
            <a:endParaRPr lang="cs-CZ"/>
          </a:p>
        </p:txBody>
      </p:sp>
      <p:sp>
        <p:nvSpPr>
          <p:cNvPr id="4" name="Zástupný symbol pro text 3"/>
          <p:cNvSpPr>
            <a:spLocks noGrp="1"/>
          </p:cNvSpPr>
          <p:nvPr>
            <p:ph type="body" sz="quarter" idx="15"/>
          </p:nvPr>
        </p:nvSpPr>
        <p:spPr/>
        <p:txBody>
          <a:bodyPr/>
          <a:lstStyle/>
          <a:p>
            <a:endParaRPr lang="cs-CZ"/>
          </a:p>
        </p:txBody>
      </p:sp>
      <p:sp>
        <p:nvSpPr>
          <p:cNvPr id="6" name="Zástupný symbol pro obsah 5"/>
          <p:cNvSpPr>
            <a:spLocks noGrp="1"/>
          </p:cNvSpPr>
          <p:nvPr>
            <p:ph idx="1"/>
          </p:nvPr>
        </p:nvSpPr>
        <p:spPr/>
        <p:txBody>
          <a:bodyPr/>
          <a:lstStyle/>
          <a:p>
            <a:pPr marL="109728"/>
            <a:r>
              <a:rPr lang="cs-CZ" sz="2800" dirty="0">
                <a:sym typeface="Wingdings" panose="05000000000000000000" pitchFamily="2" charset="2"/>
              </a:rPr>
              <a:t>Do 2020 existovaly </a:t>
            </a:r>
            <a:r>
              <a:rPr lang="cs-CZ" sz="2800" b="1" dirty="0">
                <a:sym typeface="Wingdings" panose="05000000000000000000" pitchFamily="2" charset="2"/>
              </a:rPr>
              <a:t>3 způsoby </a:t>
            </a:r>
            <a:r>
              <a:rPr lang="cs-CZ" sz="2800" dirty="0"/>
              <a:t>:</a:t>
            </a:r>
          </a:p>
          <a:p>
            <a:pPr>
              <a:buFont typeface="Arial" panose="020B0604020202020204" pitchFamily="34" charset="0"/>
              <a:buChar char="•"/>
            </a:pPr>
            <a:r>
              <a:rPr lang="cs-CZ" b="1" dirty="0"/>
              <a:t> místní poplatek </a:t>
            </a:r>
            <a:r>
              <a:rPr lang="cs-CZ" dirty="0"/>
              <a:t>(§ 10b)</a:t>
            </a:r>
            <a:endParaRPr lang="cs-CZ" dirty="0">
              <a:solidFill>
                <a:schemeClr val="tx2"/>
              </a:solidFill>
            </a:endParaRPr>
          </a:p>
          <a:p>
            <a:pPr>
              <a:buFont typeface="Arial" panose="020B0604020202020204" pitchFamily="34" charset="0"/>
              <a:buChar char="•"/>
            </a:pPr>
            <a:r>
              <a:rPr lang="cs-CZ" b="1" dirty="0"/>
              <a:t> poplatek za komunální odpad </a:t>
            </a:r>
            <a:r>
              <a:rPr lang="cs-CZ" dirty="0"/>
              <a:t>(§ 17a zákona o odpadech) </a:t>
            </a:r>
          </a:p>
          <a:p>
            <a:pPr>
              <a:buFont typeface="Arial" panose="020B0604020202020204" pitchFamily="34" charset="0"/>
              <a:buChar char="•"/>
            </a:pPr>
            <a:r>
              <a:rPr lang="cs-CZ" b="1" dirty="0"/>
              <a:t> smluvní systém </a:t>
            </a:r>
            <a:r>
              <a:rPr lang="cs-CZ" dirty="0"/>
              <a:t>(§ 17 odst. 6 zákona o odpadech) </a:t>
            </a:r>
            <a:r>
              <a:rPr lang="cs-CZ" dirty="0">
                <a:solidFill>
                  <a:schemeClr val="tx2"/>
                </a:solidFill>
              </a:rPr>
              <a:t>st. 6 zákona o odpadech)</a:t>
            </a:r>
          </a:p>
          <a:p>
            <a:pPr marL="109728"/>
            <a:r>
              <a:rPr lang="cs-CZ" b="1" dirty="0">
                <a:sym typeface="Wingdings" panose="05000000000000000000" pitchFamily="2" charset="2"/>
              </a:rPr>
              <a:t>Pro rok 2021 lze ponechat </a:t>
            </a:r>
            <a:r>
              <a:rPr lang="cs-CZ" dirty="0">
                <a:sym typeface="Wingdings" panose="05000000000000000000" pitchFamily="2" charset="2"/>
              </a:rPr>
              <a:t>(viz přechodná ustanovení novel) → pak se postupuje dle ZMP/</a:t>
            </a:r>
            <a:r>
              <a:rPr lang="cs-CZ" dirty="0" err="1">
                <a:sym typeface="Wingdings" panose="05000000000000000000" pitchFamily="2" charset="2"/>
              </a:rPr>
              <a:t>ZoO</a:t>
            </a:r>
            <a:r>
              <a:rPr lang="cs-CZ" dirty="0">
                <a:sym typeface="Wingdings" panose="05000000000000000000" pitchFamily="2" charset="2"/>
              </a:rPr>
              <a:t> dle znění účinného do 31.12.2020/ </a:t>
            </a:r>
            <a:r>
              <a:rPr lang="cs-CZ" b="1" dirty="0">
                <a:sym typeface="Wingdings" panose="05000000000000000000" pitchFamily="2" charset="2"/>
              </a:rPr>
              <a:t>nebo zavést nové poplatky.</a:t>
            </a:r>
          </a:p>
          <a:p>
            <a:pPr marL="109728" lvl="0"/>
            <a:r>
              <a:rPr lang="cs-CZ" dirty="0">
                <a:sym typeface="Wingdings" panose="05000000000000000000" pitchFamily="2" charset="2"/>
              </a:rPr>
              <a:t>Obec může zavést jen jeden systém financování, pravidla pro fungování systémů nelze směšovat.</a:t>
            </a:r>
          </a:p>
        </p:txBody>
      </p:sp>
    </p:spTree>
    <p:extLst>
      <p:ext uri="{BB962C8B-B14F-4D97-AF65-F5344CB8AC3E}">
        <p14:creationId xmlns:p14="http://schemas.microsoft.com/office/powerpoint/2010/main" val="30974094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Financování hospodaření </a:t>
            </a:r>
            <a:br>
              <a:rPr lang="cs-CZ" dirty="0" smtClean="0"/>
            </a:br>
            <a:r>
              <a:rPr lang="cs-CZ" dirty="0" smtClean="0"/>
              <a:t>s komunálním odpadem</a:t>
            </a:r>
            <a:endParaRPr lang="cs-CZ" dirty="0"/>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52</a:t>
            </a:fld>
            <a:endParaRPr lang="cs-CZ"/>
          </a:p>
        </p:txBody>
      </p:sp>
      <p:sp>
        <p:nvSpPr>
          <p:cNvPr id="6" name="Zástupný symbol pro obsah 5"/>
          <p:cNvSpPr>
            <a:spLocks noGrp="1"/>
          </p:cNvSpPr>
          <p:nvPr>
            <p:ph idx="1"/>
          </p:nvPr>
        </p:nvSpPr>
        <p:spPr/>
        <p:txBody>
          <a:bodyPr>
            <a:normAutofit lnSpcReduction="10000"/>
          </a:bodyPr>
          <a:lstStyle/>
          <a:p>
            <a:r>
              <a:rPr lang="cs-CZ" sz="2800" dirty="0"/>
              <a:t>Od 2022 pouze 2 nové způsoby:</a:t>
            </a:r>
          </a:p>
          <a:p>
            <a:pPr marL="342900" indent="-342900">
              <a:buFont typeface="Arial" panose="020B0604020202020204" pitchFamily="34" charset="0"/>
              <a:buChar char="•"/>
            </a:pPr>
            <a:r>
              <a:rPr lang="cs-CZ" b="1" dirty="0"/>
              <a:t>poplatek za obecní systém odpadového hospodářství</a:t>
            </a:r>
            <a:r>
              <a:rPr lang="cs-CZ" dirty="0"/>
              <a:t> (§ 10d/1 písm. a) ZMP) → podobný dosavadnímu místnímu poplatku za komunální odpad</a:t>
            </a:r>
          </a:p>
          <a:p>
            <a:pPr marL="342900" indent="-342900">
              <a:buFont typeface="Arial" panose="020B0604020202020204" pitchFamily="34" charset="0"/>
              <a:buChar char="•"/>
            </a:pPr>
            <a:r>
              <a:rPr lang="cs-CZ" b="1" dirty="0"/>
              <a:t>poplatek za odkládání komunálního odpadu z nemovité věci </a:t>
            </a:r>
            <a:r>
              <a:rPr lang="cs-CZ" dirty="0"/>
              <a:t>(§ 10d/1 písm. b) ZMP) → „trochu“ podobný dosavadnímu poplatku dle §17a zákona o odpadech</a:t>
            </a:r>
          </a:p>
          <a:p>
            <a:endParaRPr lang="cs-CZ" dirty="0"/>
          </a:p>
          <a:p>
            <a:r>
              <a:rPr lang="cs-CZ" dirty="0"/>
              <a:t>Místní poplatek za komunální odpad (§10b ZMP) se pro účely jeho placení považuje za poplatek za obecní systém odpadového hospodářství → </a:t>
            </a:r>
            <a:r>
              <a:rPr lang="cs-CZ" b="1" dirty="0"/>
              <a:t>evidují na stejném osobním daňovém účtu, není nutné zásadněji upravovat systém</a:t>
            </a:r>
            <a:r>
              <a:rPr lang="cs-CZ" dirty="0"/>
              <a:t>.</a:t>
            </a:r>
          </a:p>
        </p:txBody>
      </p:sp>
    </p:spTree>
    <p:extLst>
      <p:ext uri="{BB962C8B-B14F-4D97-AF65-F5344CB8AC3E}">
        <p14:creationId xmlns:p14="http://schemas.microsoft.com/office/powerpoint/2010/main" val="16704130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C20CBDE-4CB1-43F7-BA70-96DCBD883C99}"/>
              </a:ext>
            </a:extLst>
          </p:cNvPr>
          <p:cNvSpPr>
            <a:spLocks noGrp="1"/>
          </p:cNvSpPr>
          <p:nvPr>
            <p:ph type="title"/>
          </p:nvPr>
        </p:nvSpPr>
        <p:spPr/>
        <p:txBody>
          <a:bodyPr/>
          <a:lstStyle/>
          <a:p>
            <a:r>
              <a:rPr lang="pl-PL" dirty="0"/>
              <a:t>Poplatek za komunální odpad</a:t>
            </a:r>
            <a:br>
              <a:rPr lang="pl-PL" dirty="0"/>
            </a:br>
            <a:endParaRPr lang="cs-CZ" dirty="0"/>
          </a:p>
        </p:txBody>
      </p:sp>
      <p:sp>
        <p:nvSpPr>
          <p:cNvPr id="5" name="Zástupný symbol pro číslo snímku 4">
            <a:extLst>
              <a:ext uri="{FF2B5EF4-FFF2-40B4-BE49-F238E27FC236}">
                <a16:creationId xmlns:a16="http://schemas.microsoft.com/office/drawing/2014/main" id="{F67F8FFE-9AB4-4F4D-8241-6484235A45D2}"/>
              </a:ext>
            </a:extLst>
          </p:cNvPr>
          <p:cNvSpPr>
            <a:spLocks noGrp="1"/>
          </p:cNvSpPr>
          <p:nvPr>
            <p:ph type="sldNum" sz="quarter" idx="12"/>
          </p:nvPr>
        </p:nvSpPr>
        <p:spPr/>
        <p:txBody>
          <a:bodyPr/>
          <a:lstStyle/>
          <a:p>
            <a:fld id="{D83BD07D-5885-48DF-B570-0C7EF7FA7CBC}" type="slidenum">
              <a:rPr lang="cs-CZ" smtClean="0"/>
              <a:pPr/>
              <a:t>53</a:t>
            </a:fld>
            <a:endParaRPr lang="cs-CZ" dirty="0"/>
          </a:p>
        </p:txBody>
      </p:sp>
      <p:sp>
        <p:nvSpPr>
          <p:cNvPr id="8" name="Zástupný symbol pro text 7">
            <a:extLst>
              <a:ext uri="{FF2B5EF4-FFF2-40B4-BE49-F238E27FC236}">
                <a16:creationId xmlns:a16="http://schemas.microsoft.com/office/drawing/2014/main" id="{139E319B-FC97-4345-B83B-E4DCCB24FD10}"/>
              </a:ext>
            </a:extLst>
          </p:cNvPr>
          <p:cNvSpPr>
            <a:spLocks noGrp="1"/>
          </p:cNvSpPr>
          <p:nvPr>
            <p:ph type="body" sz="quarter" idx="15"/>
          </p:nvPr>
        </p:nvSpPr>
        <p:spPr/>
        <p:txBody>
          <a:bodyPr>
            <a:normAutofit/>
          </a:bodyPr>
          <a:lstStyle/>
          <a:p>
            <a:endParaRPr lang="cs-CZ" dirty="0"/>
          </a:p>
        </p:txBody>
      </p:sp>
      <p:sp>
        <p:nvSpPr>
          <p:cNvPr id="9" name="Zástupný symbol pro text 8"/>
          <p:cNvSpPr>
            <a:spLocks noGrp="1"/>
          </p:cNvSpPr>
          <p:nvPr>
            <p:ph type="body" sz="quarter" idx="16"/>
          </p:nvPr>
        </p:nvSpPr>
        <p:spPr/>
        <p:txBody>
          <a:bodyPr>
            <a:normAutofit fontScale="92500" lnSpcReduction="20000"/>
          </a:bodyPr>
          <a:lstStyle/>
          <a:p>
            <a:r>
              <a:rPr lang="cs-CZ" dirty="0"/>
              <a:t>§ 10b</a:t>
            </a:r>
          </a:p>
        </p:txBody>
      </p:sp>
      <p:sp>
        <p:nvSpPr>
          <p:cNvPr id="4" name="Zástupný symbol pro obsah 3">
            <a:extLst>
              <a:ext uri="{FF2B5EF4-FFF2-40B4-BE49-F238E27FC236}">
                <a16:creationId xmlns:a16="http://schemas.microsoft.com/office/drawing/2014/main" id="{61B6E95F-6E47-45A8-9E51-C0E6DBDF7F29}"/>
              </a:ext>
            </a:extLst>
          </p:cNvPr>
          <p:cNvSpPr>
            <a:spLocks noGrp="1"/>
          </p:cNvSpPr>
          <p:nvPr>
            <p:ph idx="1"/>
          </p:nvPr>
        </p:nvSpPr>
        <p:spPr/>
        <p:txBody>
          <a:bodyPr>
            <a:noAutofit/>
          </a:bodyPr>
          <a:lstStyle/>
          <a:p>
            <a:r>
              <a:rPr lang="cs-CZ" sz="2800" b="1" dirty="0"/>
              <a:t>Předmět poplatku</a:t>
            </a:r>
          </a:p>
          <a:p>
            <a:pPr marL="342900" indent="-342900">
              <a:buFont typeface="Arial" panose="020B0604020202020204" pitchFamily="34" charset="0"/>
              <a:buChar char="•"/>
            </a:pPr>
            <a:r>
              <a:rPr lang="cs-CZ" b="1" dirty="0"/>
              <a:t>Možnost</a:t>
            </a:r>
            <a:r>
              <a:rPr lang="cs-CZ" dirty="0"/>
              <a:t> využívat systém shromažďování, sběru, přepravy, třídění, využívání a odstraňování komunálních odpadů.</a:t>
            </a:r>
          </a:p>
          <a:p>
            <a:pPr marL="342900" indent="-342900">
              <a:buFont typeface="Arial" panose="020B0604020202020204" pitchFamily="34" charset="0"/>
              <a:buChar char="•"/>
            </a:pPr>
            <a:r>
              <a:rPr lang="cs-CZ" dirty="0"/>
              <a:t>Skutečnost, zda poplatník systém skutečně využívá, je z hlediska povinnosti platit poplatek</a:t>
            </a:r>
            <a:r>
              <a:rPr lang="cs-CZ" b="1" dirty="0"/>
              <a:t> irelevantní</a:t>
            </a:r>
            <a:r>
              <a:rPr lang="cs-CZ" dirty="0"/>
              <a:t>. </a:t>
            </a:r>
            <a:r>
              <a:rPr lang="cs-CZ" dirty="0">
                <a:solidFill>
                  <a:srgbClr val="008276"/>
                </a:solidFill>
              </a:rPr>
              <a:t>(rozsudek NSS 5 </a:t>
            </a:r>
            <a:r>
              <a:rPr lang="cs-CZ" dirty="0" err="1">
                <a:solidFill>
                  <a:srgbClr val="008276"/>
                </a:solidFill>
              </a:rPr>
              <a:t>Afs</a:t>
            </a:r>
            <a:r>
              <a:rPr lang="cs-CZ" dirty="0">
                <a:solidFill>
                  <a:srgbClr val="008276"/>
                </a:solidFill>
              </a:rPr>
              <a:t> 175/2006-116)</a:t>
            </a:r>
          </a:p>
          <a:p>
            <a:endParaRPr lang="cs-CZ" b="1" dirty="0"/>
          </a:p>
          <a:p>
            <a:endParaRPr lang="cs-CZ" sz="1800" dirty="0"/>
          </a:p>
        </p:txBody>
      </p:sp>
      <p:pic>
        <p:nvPicPr>
          <p:cNvPr id="6" name="Obrázek 5">
            <a:extLst>
              <a:ext uri="{FF2B5EF4-FFF2-40B4-BE49-F238E27FC236}">
                <a16:creationId xmlns:a16="http://schemas.microsoft.com/office/drawing/2014/main" id="{F99C476F-75FE-446A-97D5-659478EE1A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252" b="12694"/>
          <a:stretch/>
        </p:blipFill>
        <p:spPr>
          <a:xfrm>
            <a:off x="1955800" y="4165600"/>
            <a:ext cx="4940300" cy="1820778"/>
          </a:xfrm>
          <a:prstGeom prst="rect">
            <a:avLst/>
          </a:prstGeom>
        </p:spPr>
      </p:pic>
    </p:spTree>
    <p:extLst>
      <p:ext uri="{BB962C8B-B14F-4D97-AF65-F5344CB8AC3E}">
        <p14:creationId xmlns:p14="http://schemas.microsoft.com/office/powerpoint/2010/main" val="15560792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C20CBDE-4CB1-43F7-BA70-96DCBD883C99}"/>
              </a:ext>
            </a:extLst>
          </p:cNvPr>
          <p:cNvSpPr>
            <a:spLocks noGrp="1"/>
          </p:cNvSpPr>
          <p:nvPr>
            <p:ph type="title"/>
          </p:nvPr>
        </p:nvSpPr>
        <p:spPr/>
        <p:txBody>
          <a:bodyPr/>
          <a:lstStyle/>
          <a:p>
            <a:r>
              <a:rPr lang="pl-PL" dirty="0"/>
              <a:t>Poplatek za komunální odpad</a:t>
            </a:r>
            <a:br>
              <a:rPr lang="pl-PL" dirty="0"/>
            </a:br>
            <a:endParaRPr lang="cs-CZ" dirty="0"/>
          </a:p>
        </p:txBody>
      </p:sp>
      <p:sp>
        <p:nvSpPr>
          <p:cNvPr id="5" name="Zástupný symbol pro číslo snímku 4">
            <a:extLst>
              <a:ext uri="{FF2B5EF4-FFF2-40B4-BE49-F238E27FC236}">
                <a16:creationId xmlns:a16="http://schemas.microsoft.com/office/drawing/2014/main" id="{F67F8FFE-9AB4-4F4D-8241-6484235A45D2}"/>
              </a:ext>
            </a:extLst>
          </p:cNvPr>
          <p:cNvSpPr>
            <a:spLocks noGrp="1"/>
          </p:cNvSpPr>
          <p:nvPr>
            <p:ph type="sldNum" sz="quarter" idx="12"/>
          </p:nvPr>
        </p:nvSpPr>
        <p:spPr/>
        <p:txBody>
          <a:bodyPr/>
          <a:lstStyle/>
          <a:p>
            <a:fld id="{D83BD07D-5885-48DF-B570-0C7EF7FA7CBC}" type="slidenum">
              <a:rPr lang="cs-CZ" smtClean="0"/>
              <a:pPr/>
              <a:t>54</a:t>
            </a:fld>
            <a:endParaRPr lang="cs-CZ" dirty="0"/>
          </a:p>
        </p:txBody>
      </p:sp>
      <p:sp>
        <p:nvSpPr>
          <p:cNvPr id="8" name="Zástupný symbol pro text 7">
            <a:extLst>
              <a:ext uri="{FF2B5EF4-FFF2-40B4-BE49-F238E27FC236}">
                <a16:creationId xmlns:a16="http://schemas.microsoft.com/office/drawing/2014/main" id="{139E319B-FC97-4345-B83B-E4DCCB24FD10}"/>
              </a:ext>
            </a:extLst>
          </p:cNvPr>
          <p:cNvSpPr>
            <a:spLocks noGrp="1"/>
          </p:cNvSpPr>
          <p:nvPr>
            <p:ph type="body" sz="quarter" idx="15"/>
          </p:nvPr>
        </p:nvSpPr>
        <p:spPr/>
        <p:txBody>
          <a:bodyPr>
            <a:normAutofit/>
          </a:bodyPr>
          <a:lstStyle/>
          <a:p>
            <a:endParaRPr lang="cs-CZ" dirty="0"/>
          </a:p>
        </p:txBody>
      </p:sp>
      <p:sp>
        <p:nvSpPr>
          <p:cNvPr id="9" name="Zástupný symbol pro text 8"/>
          <p:cNvSpPr>
            <a:spLocks noGrp="1"/>
          </p:cNvSpPr>
          <p:nvPr>
            <p:ph type="body" sz="quarter" idx="16"/>
          </p:nvPr>
        </p:nvSpPr>
        <p:spPr/>
        <p:txBody>
          <a:bodyPr>
            <a:normAutofit fontScale="92500" lnSpcReduction="20000"/>
          </a:bodyPr>
          <a:lstStyle/>
          <a:p>
            <a:r>
              <a:rPr lang="cs-CZ" dirty="0"/>
              <a:t>§ 10b</a:t>
            </a:r>
          </a:p>
        </p:txBody>
      </p:sp>
      <p:sp>
        <p:nvSpPr>
          <p:cNvPr id="4" name="Zástupný symbol pro obsah 3">
            <a:extLst>
              <a:ext uri="{FF2B5EF4-FFF2-40B4-BE49-F238E27FC236}">
                <a16:creationId xmlns:a16="http://schemas.microsoft.com/office/drawing/2014/main" id="{61B6E95F-6E47-45A8-9E51-C0E6DBDF7F29}"/>
              </a:ext>
            </a:extLst>
          </p:cNvPr>
          <p:cNvSpPr>
            <a:spLocks noGrp="1"/>
          </p:cNvSpPr>
          <p:nvPr>
            <p:ph idx="1"/>
          </p:nvPr>
        </p:nvSpPr>
        <p:spPr>
          <a:xfrm>
            <a:off x="628650" y="1678676"/>
            <a:ext cx="8045450" cy="4439706"/>
          </a:xfrm>
        </p:spPr>
        <p:txBody>
          <a:bodyPr>
            <a:noAutofit/>
          </a:bodyPr>
          <a:lstStyle/>
          <a:p>
            <a:r>
              <a:rPr lang="cs-CZ" sz="2800" b="1" dirty="0"/>
              <a:t>Poplatník </a:t>
            </a:r>
            <a:r>
              <a:rPr lang="cs-CZ" sz="2800" b="1" dirty="0">
                <a:solidFill>
                  <a:srgbClr val="008276"/>
                </a:solidFill>
              </a:rPr>
              <a:t>= fyzická osoba</a:t>
            </a:r>
          </a:p>
          <a:p>
            <a:pPr marL="342900" indent="-342900">
              <a:buFont typeface="Arial" panose="020B0604020202020204" pitchFamily="34" charset="0"/>
              <a:buChar char="•"/>
            </a:pPr>
            <a:r>
              <a:rPr lang="cs-CZ" dirty="0"/>
              <a:t>na základě </a:t>
            </a:r>
            <a:r>
              <a:rPr lang="cs-CZ" dirty="0" smtClean="0"/>
              <a:t>přihlášení </a:t>
            </a:r>
            <a:r>
              <a:rPr lang="cs-CZ" dirty="0"/>
              <a:t>v obci</a:t>
            </a:r>
          </a:p>
          <a:p>
            <a:pPr marL="342900" indent="-342900">
              <a:buFont typeface="Arial" panose="020B0604020202020204" pitchFamily="34" charset="0"/>
              <a:buChar char="•"/>
            </a:pPr>
            <a:r>
              <a:rPr lang="cs-CZ" dirty="0"/>
              <a:t>na základě vlastnictví stavby určené k individuální rekreaci, bytu nebo rodinného domu, ve kterých </a:t>
            </a:r>
            <a:r>
              <a:rPr lang="cs-CZ" dirty="0">
                <a:solidFill>
                  <a:srgbClr val="008276"/>
                </a:solidFill>
              </a:rPr>
              <a:t>není hlášena k pobytu žádná fyzická osoba </a:t>
            </a:r>
          </a:p>
          <a:p>
            <a:pPr marL="342900" indent="-342900">
              <a:buFont typeface="Arial" panose="020B0604020202020204" pitchFamily="34" charset="0"/>
              <a:buChar char="•"/>
            </a:pPr>
            <a:r>
              <a:rPr lang="cs-CZ" b="1" dirty="0"/>
              <a:t>poplatníkem se lze stát současně z obou důvodů</a:t>
            </a:r>
          </a:p>
          <a:p>
            <a:pPr marL="342900" indent="-342900">
              <a:buFont typeface="Arial" panose="020B0604020202020204" pitchFamily="34" charset="0"/>
              <a:buChar char="•"/>
            </a:pPr>
            <a:r>
              <a:rPr lang="cs-CZ" dirty="0"/>
              <a:t>některé zranitelné kategorie poplatníků jsou ze zákona osvobozené </a:t>
            </a:r>
            <a:r>
              <a:rPr lang="cs-CZ" dirty="0">
                <a:solidFill>
                  <a:srgbClr val="008276"/>
                </a:solidFill>
              </a:rPr>
              <a:t>(§ 10 odst. 3)</a:t>
            </a:r>
          </a:p>
        </p:txBody>
      </p:sp>
    </p:spTree>
    <p:extLst>
      <p:ext uri="{BB962C8B-B14F-4D97-AF65-F5344CB8AC3E}">
        <p14:creationId xmlns:p14="http://schemas.microsoft.com/office/powerpoint/2010/main" val="1721644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C20CBDE-4CB1-43F7-BA70-96DCBD883C99}"/>
              </a:ext>
            </a:extLst>
          </p:cNvPr>
          <p:cNvSpPr>
            <a:spLocks noGrp="1"/>
          </p:cNvSpPr>
          <p:nvPr>
            <p:ph type="title"/>
          </p:nvPr>
        </p:nvSpPr>
        <p:spPr/>
        <p:txBody>
          <a:bodyPr/>
          <a:lstStyle/>
          <a:p>
            <a:r>
              <a:rPr lang="pl-PL" dirty="0"/>
              <a:t>Poplatek za komunální odpad</a:t>
            </a:r>
            <a:br>
              <a:rPr lang="pl-PL" dirty="0"/>
            </a:br>
            <a:endParaRPr lang="cs-CZ" dirty="0"/>
          </a:p>
        </p:txBody>
      </p:sp>
      <p:sp>
        <p:nvSpPr>
          <p:cNvPr id="5" name="Zástupný symbol pro číslo snímku 4">
            <a:extLst>
              <a:ext uri="{FF2B5EF4-FFF2-40B4-BE49-F238E27FC236}">
                <a16:creationId xmlns:a16="http://schemas.microsoft.com/office/drawing/2014/main" id="{F67F8FFE-9AB4-4F4D-8241-6484235A45D2}"/>
              </a:ext>
            </a:extLst>
          </p:cNvPr>
          <p:cNvSpPr>
            <a:spLocks noGrp="1"/>
          </p:cNvSpPr>
          <p:nvPr>
            <p:ph type="sldNum" sz="quarter" idx="12"/>
          </p:nvPr>
        </p:nvSpPr>
        <p:spPr/>
        <p:txBody>
          <a:bodyPr/>
          <a:lstStyle/>
          <a:p>
            <a:fld id="{D83BD07D-5885-48DF-B570-0C7EF7FA7CBC}" type="slidenum">
              <a:rPr lang="cs-CZ" smtClean="0"/>
              <a:pPr/>
              <a:t>55</a:t>
            </a:fld>
            <a:endParaRPr lang="cs-CZ" dirty="0"/>
          </a:p>
        </p:txBody>
      </p:sp>
      <p:sp>
        <p:nvSpPr>
          <p:cNvPr id="9" name="Zástupný symbol pro text 8"/>
          <p:cNvSpPr>
            <a:spLocks noGrp="1"/>
          </p:cNvSpPr>
          <p:nvPr>
            <p:ph type="body" sz="quarter" idx="16"/>
          </p:nvPr>
        </p:nvSpPr>
        <p:spPr/>
        <p:txBody>
          <a:bodyPr>
            <a:normAutofit fontScale="92500" lnSpcReduction="20000"/>
          </a:bodyPr>
          <a:lstStyle/>
          <a:p>
            <a:r>
              <a:rPr lang="cs-CZ" dirty="0"/>
              <a:t>§ 10b</a:t>
            </a:r>
          </a:p>
        </p:txBody>
      </p:sp>
      <p:sp>
        <p:nvSpPr>
          <p:cNvPr id="4" name="Zástupný symbol pro obsah 3">
            <a:extLst>
              <a:ext uri="{FF2B5EF4-FFF2-40B4-BE49-F238E27FC236}">
                <a16:creationId xmlns:a16="http://schemas.microsoft.com/office/drawing/2014/main" id="{61B6E95F-6E47-45A8-9E51-C0E6DBDF7F29}"/>
              </a:ext>
            </a:extLst>
          </p:cNvPr>
          <p:cNvSpPr>
            <a:spLocks noGrp="1"/>
          </p:cNvSpPr>
          <p:nvPr>
            <p:ph idx="1"/>
          </p:nvPr>
        </p:nvSpPr>
        <p:spPr>
          <a:xfrm>
            <a:off x="585216" y="1678675"/>
            <a:ext cx="8088884" cy="4692863"/>
          </a:xfrm>
        </p:spPr>
        <p:txBody>
          <a:bodyPr>
            <a:noAutofit/>
          </a:bodyPr>
          <a:lstStyle/>
          <a:p>
            <a:r>
              <a:rPr lang="cs-CZ" sz="2800" b="1" dirty="0" smtClean="0"/>
              <a:t>Přihlášení </a:t>
            </a:r>
            <a:r>
              <a:rPr lang="cs-CZ" sz="2800" b="1" dirty="0"/>
              <a:t>fyzické </a:t>
            </a:r>
            <a:r>
              <a:rPr lang="cs-CZ" sz="2800" b="1" dirty="0" smtClean="0"/>
              <a:t>osoby (§ 16c)</a:t>
            </a:r>
            <a:endParaRPr lang="cs-CZ" sz="2800" b="1" dirty="0"/>
          </a:p>
          <a:p>
            <a:pPr marL="457200" indent="-457200">
              <a:buFont typeface="Arial" panose="020B0604020202020204" pitchFamily="34" charset="0"/>
              <a:buChar char="•"/>
            </a:pPr>
            <a:r>
              <a:rPr lang="cs-CZ" dirty="0"/>
              <a:t>trvalý </a:t>
            </a:r>
            <a:r>
              <a:rPr lang="cs-CZ" dirty="0" smtClean="0"/>
              <a:t>pobyt občana ČR</a:t>
            </a:r>
            <a:endParaRPr lang="cs-CZ" dirty="0"/>
          </a:p>
          <a:p>
            <a:pPr marL="457200" indent="-457200">
              <a:buFont typeface="Arial" panose="020B0604020202020204" pitchFamily="34" charset="0"/>
              <a:buChar char="•"/>
            </a:pPr>
            <a:r>
              <a:rPr lang="cs-CZ" dirty="0"/>
              <a:t>c</a:t>
            </a:r>
            <a:r>
              <a:rPr lang="cs-CZ" dirty="0" smtClean="0"/>
              <a:t>izinci byl povolen trvalý pobyt</a:t>
            </a:r>
            <a:endParaRPr lang="cs-CZ" dirty="0"/>
          </a:p>
          <a:p>
            <a:pPr marL="457200" indent="-457200">
              <a:buFont typeface="Arial" panose="020B0604020202020204" pitchFamily="34" charset="0"/>
              <a:buChar char="•"/>
            </a:pPr>
            <a:r>
              <a:rPr lang="cs-CZ" dirty="0" smtClean="0"/>
              <a:t>cizinec přechodně pobývá p</a:t>
            </a:r>
            <a:r>
              <a:rPr lang="pt-BR" dirty="0"/>
              <a:t>o dobu delší 3 měsíců</a:t>
            </a:r>
            <a:r>
              <a:rPr lang="cs-CZ" dirty="0"/>
              <a:t> </a:t>
            </a:r>
            <a:r>
              <a:rPr lang="cs-CZ" dirty="0" smtClean="0"/>
              <a:t>v ČR dle </a:t>
            </a:r>
            <a:r>
              <a:rPr lang="cs-CZ" dirty="0"/>
              <a:t>zákona o upravujícího pobyt cizinců</a:t>
            </a:r>
          </a:p>
          <a:p>
            <a:pPr marL="457200" indent="-457200">
              <a:buFont typeface="Arial" panose="020B0604020202020204" pitchFamily="34" charset="0"/>
              <a:buChar char="•"/>
            </a:pPr>
            <a:r>
              <a:rPr lang="cs-CZ" dirty="0"/>
              <a:t>je </a:t>
            </a:r>
            <a:r>
              <a:rPr lang="cs-CZ" dirty="0" smtClean="0"/>
              <a:t>žadatelem </a:t>
            </a:r>
            <a:r>
              <a:rPr lang="cs-CZ" dirty="0"/>
              <a:t>o udělení mezinárodní ochrany nebo osobou strpěnou na území podle zákona o azylu anebo žadatelem o poskytnutí dočasné ochrany podle zákona o dočasné ochraně cizinců, nebo</a:t>
            </a:r>
          </a:p>
          <a:p>
            <a:pPr marL="457200" indent="-457200">
              <a:buFont typeface="Arial" panose="020B0604020202020204" pitchFamily="34" charset="0"/>
              <a:buChar char="•"/>
            </a:pPr>
            <a:r>
              <a:rPr lang="cs-CZ" dirty="0" smtClean="0"/>
              <a:t>kterému </a:t>
            </a:r>
            <a:r>
              <a:rPr lang="cs-CZ" dirty="0"/>
              <a:t>byla udělena mezinárodní ochrana nebo jde o cizince požívajícího dočasné </a:t>
            </a:r>
            <a:r>
              <a:rPr lang="cs-CZ" dirty="0" smtClean="0"/>
              <a:t>ochrany</a:t>
            </a:r>
            <a:endParaRPr lang="cs-CZ" dirty="0"/>
          </a:p>
        </p:txBody>
      </p:sp>
    </p:spTree>
    <p:extLst>
      <p:ext uri="{BB962C8B-B14F-4D97-AF65-F5344CB8AC3E}">
        <p14:creationId xmlns:p14="http://schemas.microsoft.com/office/powerpoint/2010/main" val="3946003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C20CBDE-4CB1-43F7-BA70-96DCBD883C99}"/>
              </a:ext>
            </a:extLst>
          </p:cNvPr>
          <p:cNvSpPr>
            <a:spLocks noGrp="1"/>
          </p:cNvSpPr>
          <p:nvPr>
            <p:ph type="title"/>
          </p:nvPr>
        </p:nvSpPr>
        <p:spPr/>
        <p:txBody>
          <a:bodyPr/>
          <a:lstStyle/>
          <a:p>
            <a:r>
              <a:rPr lang="pl-PL" dirty="0"/>
              <a:t>Poplatek za komunální odpad</a:t>
            </a:r>
            <a:br>
              <a:rPr lang="pl-PL" dirty="0"/>
            </a:br>
            <a:endParaRPr lang="cs-CZ" dirty="0"/>
          </a:p>
        </p:txBody>
      </p:sp>
      <p:sp>
        <p:nvSpPr>
          <p:cNvPr id="5" name="Zástupný symbol pro číslo snímku 4">
            <a:extLst>
              <a:ext uri="{FF2B5EF4-FFF2-40B4-BE49-F238E27FC236}">
                <a16:creationId xmlns:a16="http://schemas.microsoft.com/office/drawing/2014/main" id="{F67F8FFE-9AB4-4F4D-8241-6484235A45D2}"/>
              </a:ext>
            </a:extLst>
          </p:cNvPr>
          <p:cNvSpPr>
            <a:spLocks noGrp="1"/>
          </p:cNvSpPr>
          <p:nvPr>
            <p:ph type="sldNum" sz="quarter" idx="12"/>
          </p:nvPr>
        </p:nvSpPr>
        <p:spPr/>
        <p:txBody>
          <a:bodyPr/>
          <a:lstStyle/>
          <a:p>
            <a:fld id="{D83BD07D-5885-48DF-B570-0C7EF7FA7CBC}" type="slidenum">
              <a:rPr lang="cs-CZ" smtClean="0"/>
              <a:pPr/>
              <a:t>56</a:t>
            </a:fld>
            <a:endParaRPr lang="cs-CZ" dirty="0"/>
          </a:p>
        </p:txBody>
      </p:sp>
      <p:sp>
        <p:nvSpPr>
          <p:cNvPr id="9" name="Zástupný symbol pro text 8"/>
          <p:cNvSpPr>
            <a:spLocks noGrp="1"/>
          </p:cNvSpPr>
          <p:nvPr>
            <p:ph type="body" sz="quarter" idx="16"/>
          </p:nvPr>
        </p:nvSpPr>
        <p:spPr/>
        <p:txBody>
          <a:bodyPr>
            <a:normAutofit fontScale="92500" lnSpcReduction="20000"/>
          </a:bodyPr>
          <a:lstStyle/>
          <a:p>
            <a:r>
              <a:rPr lang="cs-CZ" dirty="0"/>
              <a:t>§ 10b</a:t>
            </a:r>
          </a:p>
        </p:txBody>
      </p:sp>
      <p:sp>
        <p:nvSpPr>
          <p:cNvPr id="4" name="Zástupný symbol pro obsah 3">
            <a:extLst>
              <a:ext uri="{FF2B5EF4-FFF2-40B4-BE49-F238E27FC236}">
                <a16:creationId xmlns:a16="http://schemas.microsoft.com/office/drawing/2014/main" id="{61B6E95F-6E47-45A8-9E51-C0E6DBDF7F29}"/>
              </a:ext>
            </a:extLst>
          </p:cNvPr>
          <p:cNvSpPr>
            <a:spLocks noGrp="1"/>
          </p:cNvSpPr>
          <p:nvPr>
            <p:ph idx="1"/>
          </p:nvPr>
        </p:nvSpPr>
        <p:spPr>
          <a:xfrm>
            <a:off x="628650" y="1678676"/>
            <a:ext cx="8045450" cy="4439706"/>
          </a:xfrm>
        </p:spPr>
        <p:txBody>
          <a:bodyPr>
            <a:noAutofit/>
          </a:bodyPr>
          <a:lstStyle/>
          <a:p>
            <a:r>
              <a:rPr lang="cs-CZ" sz="2800" b="1" dirty="0"/>
              <a:t>Vlastnictví nemovitosti</a:t>
            </a:r>
          </a:p>
          <a:p>
            <a:pPr marL="457200" indent="-457200">
              <a:buFont typeface="Arial" panose="020B0604020202020204" pitchFamily="34" charset="0"/>
              <a:buChar char="•"/>
            </a:pPr>
            <a:r>
              <a:rPr lang="cs-CZ" dirty="0"/>
              <a:t>Problém s bytovými jednotkami.</a:t>
            </a:r>
          </a:p>
          <a:p>
            <a:pPr marL="457200" indent="-457200">
              <a:buFont typeface="Arial" panose="020B0604020202020204" pitchFamily="34" charset="0"/>
              <a:buChar char="•"/>
            </a:pPr>
            <a:r>
              <a:rPr lang="cs-CZ" dirty="0"/>
              <a:t>Platí se pouze ve výši odpovídající poplatku za </a:t>
            </a:r>
            <a:r>
              <a:rPr lang="cs-CZ" b="1" dirty="0"/>
              <a:t>jednu fyzickou osobu</a:t>
            </a:r>
            <a:r>
              <a:rPr lang="cs-CZ" dirty="0"/>
              <a:t>.</a:t>
            </a:r>
          </a:p>
          <a:p>
            <a:pPr marL="457200" indent="-457200">
              <a:buFont typeface="Arial" panose="020B0604020202020204" pitchFamily="34" charset="0"/>
              <a:buChar char="•"/>
            </a:pPr>
            <a:r>
              <a:rPr lang="cs-CZ" dirty="0"/>
              <a:t>Má-li nemovitosti více osob, jsou povinny platit poplatek </a:t>
            </a:r>
            <a:r>
              <a:rPr lang="cs-CZ" b="1" dirty="0"/>
              <a:t>společně a nerozdílně</a:t>
            </a:r>
            <a:r>
              <a:rPr lang="cs-CZ" dirty="0"/>
              <a:t>.</a:t>
            </a:r>
          </a:p>
          <a:p>
            <a:pPr marL="457200" indent="-457200">
              <a:buFont typeface="Arial" panose="020B0604020202020204" pitchFamily="34" charset="0"/>
              <a:buChar char="•"/>
            </a:pPr>
            <a:r>
              <a:rPr lang="cs-CZ" dirty="0"/>
              <a:t>Společně a nerozdílně </a:t>
            </a:r>
            <a:r>
              <a:rPr lang="cs-CZ" dirty="0">
                <a:solidFill>
                  <a:srgbClr val="008276"/>
                </a:solidFill>
              </a:rPr>
              <a:t>= jeden za všechny a všichni za jednoho</a:t>
            </a:r>
            <a:r>
              <a:rPr lang="cs-CZ" dirty="0"/>
              <a:t>.</a:t>
            </a:r>
            <a:endParaRPr lang="cs-CZ" dirty="0">
              <a:solidFill>
                <a:srgbClr val="008276"/>
              </a:solidFill>
            </a:endParaRPr>
          </a:p>
          <a:p>
            <a:pPr marL="457200" indent="-457200">
              <a:buFont typeface="Arial" panose="020B0604020202020204" pitchFamily="34" charset="0"/>
              <a:buChar char="•"/>
            </a:pPr>
            <a:r>
              <a:rPr lang="cs-CZ" b="1" dirty="0"/>
              <a:t>Problém</a:t>
            </a:r>
            <a:r>
              <a:rPr lang="cs-CZ" dirty="0"/>
              <a:t> - osvobození jednoho ze solidárních dlužníků, jaký dopad to má na poplatkovou povinnost? A jaký na případný regres mezi poplatníky?</a:t>
            </a:r>
          </a:p>
        </p:txBody>
      </p:sp>
    </p:spTree>
    <p:extLst>
      <p:ext uri="{BB962C8B-B14F-4D97-AF65-F5344CB8AC3E}">
        <p14:creationId xmlns:p14="http://schemas.microsoft.com/office/powerpoint/2010/main" val="15526985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C20CBDE-4CB1-43F7-BA70-96DCBD883C99}"/>
              </a:ext>
            </a:extLst>
          </p:cNvPr>
          <p:cNvSpPr>
            <a:spLocks noGrp="1"/>
          </p:cNvSpPr>
          <p:nvPr>
            <p:ph type="title"/>
          </p:nvPr>
        </p:nvSpPr>
        <p:spPr/>
        <p:txBody>
          <a:bodyPr/>
          <a:lstStyle/>
          <a:p>
            <a:r>
              <a:rPr lang="pl-PL" dirty="0"/>
              <a:t>Poplatek za komunální odpad</a:t>
            </a:r>
            <a:br>
              <a:rPr lang="pl-PL" dirty="0"/>
            </a:br>
            <a:endParaRPr lang="cs-CZ" dirty="0"/>
          </a:p>
        </p:txBody>
      </p:sp>
      <p:sp>
        <p:nvSpPr>
          <p:cNvPr id="5" name="Zástupný symbol pro číslo snímku 4">
            <a:extLst>
              <a:ext uri="{FF2B5EF4-FFF2-40B4-BE49-F238E27FC236}">
                <a16:creationId xmlns:a16="http://schemas.microsoft.com/office/drawing/2014/main" id="{F67F8FFE-9AB4-4F4D-8241-6484235A45D2}"/>
              </a:ext>
            </a:extLst>
          </p:cNvPr>
          <p:cNvSpPr>
            <a:spLocks noGrp="1"/>
          </p:cNvSpPr>
          <p:nvPr>
            <p:ph type="sldNum" sz="quarter" idx="12"/>
          </p:nvPr>
        </p:nvSpPr>
        <p:spPr/>
        <p:txBody>
          <a:bodyPr/>
          <a:lstStyle/>
          <a:p>
            <a:fld id="{D83BD07D-5885-48DF-B570-0C7EF7FA7CBC}" type="slidenum">
              <a:rPr lang="cs-CZ" smtClean="0"/>
              <a:pPr/>
              <a:t>57</a:t>
            </a:fld>
            <a:endParaRPr lang="cs-CZ" dirty="0"/>
          </a:p>
        </p:txBody>
      </p:sp>
      <p:sp>
        <p:nvSpPr>
          <p:cNvPr id="8" name="Zástupný symbol pro text 7">
            <a:extLst>
              <a:ext uri="{FF2B5EF4-FFF2-40B4-BE49-F238E27FC236}">
                <a16:creationId xmlns:a16="http://schemas.microsoft.com/office/drawing/2014/main" id="{139E319B-FC97-4345-B83B-E4DCCB24FD10}"/>
              </a:ext>
            </a:extLst>
          </p:cNvPr>
          <p:cNvSpPr>
            <a:spLocks noGrp="1"/>
          </p:cNvSpPr>
          <p:nvPr>
            <p:ph type="body" sz="quarter" idx="15"/>
          </p:nvPr>
        </p:nvSpPr>
        <p:spPr/>
        <p:txBody>
          <a:bodyPr>
            <a:normAutofit/>
          </a:bodyPr>
          <a:lstStyle/>
          <a:p>
            <a:endParaRPr lang="cs-CZ" dirty="0"/>
          </a:p>
        </p:txBody>
      </p:sp>
      <p:sp>
        <p:nvSpPr>
          <p:cNvPr id="9" name="Zástupný symbol pro text 8"/>
          <p:cNvSpPr>
            <a:spLocks noGrp="1"/>
          </p:cNvSpPr>
          <p:nvPr>
            <p:ph type="body" sz="quarter" idx="16"/>
          </p:nvPr>
        </p:nvSpPr>
        <p:spPr/>
        <p:txBody>
          <a:bodyPr>
            <a:normAutofit fontScale="92500" lnSpcReduction="20000"/>
          </a:bodyPr>
          <a:lstStyle/>
          <a:p>
            <a:r>
              <a:rPr lang="cs-CZ" dirty="0"/>
              <a:t>§ 10b</a:t>
            </a:r>
          </a:p>
        </p:txBody>
      </p:sp>
      <p:sp>
        <p:nvSpPr>
          <p:cNvPr id="4" name="Zástupný symbol pro obsah 3">
            <a:extLst>
              <a:ext uri="{FF2B5EF4-FFF2-40B4-BE49-F238E27FC236}">
                <a16:creationId xmlns:a16="http://schemas.microsoft.com/office/drawing/2014/main" id="{61B6E95F-6E47-45A8-9E51-C0E6DBDF7F29}"/>
              </a:ext>
            </a:extLst>
          </p:cNvPr>
          <p:cNvSpPr>
            <a:spLocks noGrp="1"/>
          </p:cNvSpPr>
          <p:nvPr>
            <p:ph idx="1"/>
          </p:nvPr>
        </p:nvSpPr>
        <p:spPr>
          <a:xfrm>
            <a:off x="628650" y="1678676"/>
            <a:ext cx="8045450" cy="4439706"/>
          </a:xfrm>
        </p:spPr>
        <p:txBody>
          <a:bodyPr>
            <a:noAutofit/>
          </a:bodyPr>
          <a:lstStyle/>
          <a:p>
            <a:r>
              <a:rPr lang="cs-CZ" sz="2800" b="1" dirty="0"/>
              <a:t>Sazba </a:t>
            </a:r>
          </a:p>
          <a:p>
            <a:pPr marL="342900" indent="-342900">
              <a:buFont typeface="Arial" panose="020B0604020202020204" pitchFamily="34" charset="0"/>
              <a:buChar char="•"/>
            </a:pPr>
            <a:r>
              <a:rPr lang="cs-CZ" dirty="0"/>
              <a:t>až 250 Kč za osobu/kalendářní rok a</a:t>
            </a:r>
          </a:p>
          <a:p>
            <a:pPr marL="342900" indent="-342900">
              <a:buFont typeface="Arial" panose="020B0604020202020204" pitchFamily="34" charset="0"/>
              <a:buChar char="•"/>
            </a:pPr>
            <a:r>
              <a:rPr lang="cs-CZ" dirty="0"/>
              <a:t>částka dle skutečných nákladů až 750 Kč/kalendářní rok</a:t>
            </a:r>
          </a:p>
          <a:p>
            <a:pPr marL="342900" indent="-342900">
              <a:buFont typeface="Arial" panose="020B0604020202020204" pitchFamily="34" charset="0"/>
              <a:buChar char="•"/>
            </a:pPr>
            <a:r>
              <a:rPr lang="cs-CZ" dirty="0"/>
              <a:t>dohromady tedy </a:t>
            </a:r>
            <a:r>
              <a:rPr lang="cs-CZ" dirty="0">
                <a:solidFill>
                  <a:srgbClr val="008276"/>
                </a:solidFill>
              </a:rPr>
              <a:t>maximálně 1 000 Kč/kalendářní rok</a:t>
            </a:r>
          </a:p>
          <a:p>
            <a:pPr marL="342900" indent="-342900">
              <a:buFont typeface="Arial" panose="020B0604020202020204" pitchFamily="34" charset="0"/>
              <a:buChar char="•"/>
            </a:pPr>
            <a:r>
              <a:rPr lang="cs-CZ" dirty="0"/>
              <a:t>p</a:t>
            </a:r>
            <a:r>
              <a:rPr lang="cs-CZ" dirty="0" smtClean="0"/>
              <a:t>oměrná </a:t>
            </a:r>
            <a:r>
              <a:rPr lang="cs-CZ" dirty="0"/>
              <a:t>výše v případě změny </a:t>
            </a:r>
            <a:r>
              <a:rPr lang="cs-CZ" dirty="0">
                <a:solidFill>
                  <a:srgbClr val="008276"/>
                </a:solidFill>
              </a:rPr>
              <a:t>(kalendářní měsíc)</a:t>
            </a:r>
            <a:endParaRPr lang="cs-CZ" dirty="0"/>
          </a:p>
          <a:p>
            <a:r>
              <a:rPr lang="cs-CZ" sz="2800" b="1" dirty="0"/>
              <a:t>Způsob placení</a:t>
            </a:r>
          </a:p>
          <a:p>
            <a:pPr marL="457200" indent="-457200">
              <a:buFont typeface="Arial" panose="020B0604020202020204" pitchFamily="34" charset="0"/>
              <a:buChar char="•"/>
            </a:pPr>
            <a:r>
              <a:rPr lang="cs-CZ" dirty="0"/>
              <a:t>z</a:t>
            </a:r>
            <a:r>
              <a:rPr lang="cs-CZ" dirty="0" smtClean="0"/>
              <a:t>a </a:t>
            </a:r>
            <a:r>
              <a:rPr lang="cs-CZ" dirty="0"/>
              <a:t>fyzické osoby tvořící </a:t>
            </a:r>
            <a:r>
              <a:rPr lang="cs-CZ" b="1" dirty="0"/>
              <a:t>domácnost</a:t>
            </a:r>
            <a:r>
              <a:rPr lang="cs-CZ" dirty="0"/>
              <a:t> může poplatek platit jedna osoba</a:t>
            </a:r>
            <a:r>
              <a:rPr lang="cs-CZ" dirty="0" smtClean="0"/>
              <a:t>.</a:t>
            </a:r>
            <a:endParaRPr lang="cs-CZ" dirty="0"/>
          </a:p>
          <a:p>
            <a:pPr marL="457200" indent="-457200">
              <a:buFont typeface="Arial" panose="020B0604020202020204" pitchFamily="34" charset="0"/>
              <a:buChar char="•"/>
            </a:pPr>
            <a:r>
              <a:rPr lang="cs-CZ" dirty="0"/>
              <a:t>z</a:t>
            </a:r>
            <a:r>
              <a:rPr lang="cs-CZ" dirty="0" smtClean="0"/>
              <a:t>a </a:t>
            </a:r>
            <a:r>
              <a:rPr lang="cs-CZ" dirty="0"/>
              <a:t>fyzické osoby žijící v rodinném nebo bytovém domě může poplatek platit </a:t>
            </a:r>
            <a:r>
              <a:rPr lang="cs-CZ" b="1" dirty="0"/>
              <a:t>vlastník nebo </a:t>
            </a:r>
            <a:r>
              <a:rPr lang="cs-CZ" b="1" dirty="0" smtClean="0"/>
              <a:t>správce</a:t>
            </a:r>
            <a:endParaRPr lang="cs-CZ" dirty="0"/>
          </a:p>
          <a:p>
            <a:endParaRPr lang="cs-CZ" dirty="0"/>
          </a:p>
          <a:p>
            <a:endParaRPr lang="cs-CZ" dirty="0"/>
          </a:p>
        </p:txBody>
      </p:sp>
    </p:spTree>
    <p:extLst>
      <p:ext uri="{BB962C8B-B14F-4D97-AF65-F5344CB8AC3E}">
        <p14:creationId xmlns:p14="http://schemas.microsoft.com/office/powerpoint/2010/main" val="4046240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C20CBDE-4CB1-43F7-BA70-96DCBD883C99}"/>
              </a:ext>
            </a:extLst>
          </p:cNvPr>
          <p:cNvSpPr>
            <a:spLocks noGrp="1"/>
          </p:cNvSpPr>
          <p:nvPr>
            <p:ph type="title"/>
          </p:nvPr>
        </p:nvSpPr>
        <p:spPr/>
        <p:txBody>
          <a:bodyPr/>
          <a:lstStyle/>
          <a:p>
            <a:r>
              <a:rPr lang="pl-PL" dirty="0"/>
              <a:t>Poplatek za komunální odpad</a:t>
            </a:r>
            <a:br>
              <a:rPr lang="pl-PL" dirty="0"/>
            </a:br>
            <a:endParaRPr lang="cs-CZ" dirty="0"/>
          </a:p>
        </p:txBody>
      </p:sp>
      <p:sp>
        <p:nvSpPr>
          <p:cNvPr id="5" name="Zástupný symbol pro číslo snímku 4">
            <a:extLst>
              <a:ext uri="{FF2B5EF4-FFF2-40B4-BE49-F238E27FC236}">
                <a16:creationId xmlns:a16="http://schemas.microsoft.com/office/drawing/2014/main" id="{F67F8FFE-9AB4-4F4D-8241-6484235A45D2}"/>
              </a:ext>
            </a:extLst>
          </p:cNvPr>
          <p:cNvSpPr>
            <a:spLocks noGrp="1"/>
          </p:cNvSpPr>
          <p:nvPr>
            <p:ph type="sldNum" sz="quarter" idx="12"/>
          </p:nvPr>
        </p:nvSpPr>
        <p:spPr/>
        <p:txBody>
          <a:bodyPr/>
          <a:lstStyle/>
          <a:p>
            <a:fld id="{D83BD07D-5885-48DF-B570-0C7EF7FA7CBC}" type="slidenum">
              <a:rPr lang="cs-CZ" smtClean="0"/>
              <a:pPr/>
              <a:t>58</a:t>
            </a:fld>
            <a:endParaRPr lang="cs-CZ" dirty="0"/>
          </a:p>
        </p:txBody>
      </p:sp>
      <p:sp>
        <p:nvSpPr>
          <p:cNvPr id="8" name="Zástupný symbol pro text 7">
            <a:extLst>
              <a:ext uri="{FF2B5EF4-FFF2-40B4-BE49-F238E27FC236}">
                <a16:creationId xmlns:a16="http://schemas.microsoft.com/office/drawing/2014/main" id="{139E319B-FC97-4345-B83B-E4DCCB24FD10}"/>
              </a:ext>
            </a:extLst>
          </p:cNvPr>
          <p:cNvSpPr>
            <a:spLocks noGrp="1"/>
          </p:cNvSpPr>
          <p:nvPr>
            <p:ph type="body" sz="quarter" idx="15"/>
          </p:nvPr>
        </p:nvSpPr>
        <p:spPr>
          <a:xfrm>
            <a:off x="628650" y="6411903"/>
            <a:ext cx="7639050" cy="431812"/>
          </a:xfrm>
        </p:spPr>
        <p:txBody>
          <a:bodyPr>
            <a:normAutofit fontScale="92500" lnSpcReduction="10000"/>
          </a:bodyPr>
          <a:lstStyle/>
          <a:p>
            <a:r>
              <a:rPr lang="cs-CZ" sz="1400" dirty="0"/>
              <a:t>TZ: Po nezletilých nelze v běžících exekucích vymáhat poplatky za komunální odpad za období do roku 2012 (včetně)</a:t>
            </a:r>
          </a:p>
        </p:txBody>
      </p:sp>
      <p:sp>
        <p:nvSpPr>
          <p:cNvPr id="9" name="Zástupný symbol pro text 8"/>
          <p:cNvSpPr>
            <a:spLocks noGrp="1"/>
          </p:cNvSpPr>
          <p:nvPr>
            <p:ph type="body" sz="quarter" idx="16"/>
          </p:nvPr>
        </p:nvSpPr>
        <p:spPr/>
        <p:txBody>
          <a:bodyPr>
            <a:normAutofit fontScale="92500" lnSpcReduction="20000"/>
          </a:bodyPr>
          <a:lstStyle/>
          <a:p>
            <a:r>
              <a:rPr lang="cs-CZ" dirty="0"/>
              <a:t>§ 10b</a:t>
            </a:r>
          </a:p>
        </p:txBody>
      </p:sp>
      <p:sp>
        <p:nvSpPr>
          <p:cNvPr id="4" name="Zástupný symbol pro obsah 3">
            <a:extLst>
              <a:ext uri="{FF2B5EF4-FFF2-40B4-BE49-F238E27FC236}">
                <a16:creationId xmlns:a16="http://schemas.microsoft.com/office/drawing/2014/main" id="{61B6E95F-6E47-45A8-9E51-C0E6DBDF7F29}"/>
              </a:ext>
            </a:extLst>
          </p:cNvPr>
          <p:cNvSpPr>
            <a:spLocks noGrp="1"/>
          </p:cNvSpPr>
          <p:nvPr>
            <p:ph idx="1"/>
          </p:nvPr>
        </p:nvSpPr>
        <p:spPr>
          <a:xfrm>
            <a:off x="628650" y="1678676"/>
            <a:ext cx="5251450" cy="4439706"/>
          </a:xfrm>
        </p:spPr>
        <p:txBody>
          <a:bodyPr>
            <a:noAutofit/>
          </a:bodyPr>
          <a:lstStyle/>
          <a:p>
            <a:r>
              <a:rPr lang="cs-CZ" sz="2800" b="1" dirty="0"/>
              <a:t>Nález Ústavního soudu </a:t>
            </a:r>
            <a:r>
              <a:rPr lang="cs-CZ" sz="2800" b="1" dirty="0" err="1"/>
              <a:t>Pl.ÚS</a:t>
            </a:r>
            <a:r>
              <a:rPr lang="cs-CZ" sz="2800" b="1" dirty="0"/>
              <a:t> 9/15</a:t>
            </a:r>
          </a:p>
          <a:p>
            <a:pPr marL="457200" indent="-457200">
              <a:buFont typeface="Arial" panose="020B0604020202020204" pitchFamily="34" charset="0"/>
              <a:buChar char="•"/>
            </a:pPr>
            <a:r>
              <a:rPr lang="cs-CZ" dirty="0"/>
              <a:t>Nezletilým poplatky neměly být do roku 2013 vůbec vyměřovány.</a:t>
            </a:r>
          </a:p>
          <a:p>
            <a:pPr marL="457200" indent="-457200">
              <a:buFont typeface="Arial" panose="020B0604020202020204" pitchFamily="34" charset="0"/>
              <a:buChar char="•"/>
            </a:pPr>
            <a:r>
              <a:rPr lang="cs-CZ" dirty="0"/>
              <a:t>Rozhodnutí o těchto poplatcích se stala nevykonatelnými a </a:t>
            </a:r>
            <a:r>
              <a:rPr lang="cs-CZ" b="1" dirty="0"/>
              <a:t>nelze je vymáhat.</a:t>
            </a:r>
          </a:p>
          <a:p>
            <a:pPr marL="457200" indent="-457200">
              <a:buFont typeface="Arial" panose="020B0604020202020204" pitchFamily="34" charset="0"/>
              <a:buChar char="•"/>
            </a:pPr>
            <a:r>
              <a:rPr lang="cs-CZ" dirty="0"/>
              <a:t>Obecní úřady jsou povinny neprodleně zastavit exekuci.</a:t>
            </a:r>
          </a:p>
          <a:p>
            <a:pPr marL="457200" indent="-457200">
              <a:buFont typeface="Arial" panose="020B0604020202020204" pitchFamily="34" charset="0"/>
              <a:buChar char="•"/>
            </a:pPr>
            <a:r>
              <a:rPr lang="cs-CZ" dirty="0"/>
              <a:t>Pozdější platby poplatníka za odpad </a:t>
            </a:r>
            <a:r>
              <a:rPr lang="cs-CZ" b="1" dirty="0"/>
              <a:t>nelze použít na úhradu jeho starých nedoplatků</a:t>
            </a:r>
            <a:r>
              <a:rPr lang="cs-CZ" dirty="0"/>
              <a:t>.</a:t>
            </a:r>
          </a:p>
        </p:txBody>
      </p:sp>
      <p:pic>
        <p:nvPicPr>
          <p:cNvPr id="7" name="Obrázek 6">
            <a:extLst>
              <a:ext uri="{FF2B5EF4-FFF2-40B4-BE49-F238E27FC236}">
                <a16:creationId xmlns:a16="http://schemas.microsoft.com/office/drawing/2014/main" id="{9C9BF4F1-1A58-4048-AE45-64616D0A1C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959" y="2603500"/>
            <a:ext cx="2966754" cy="2262150"/>
          </a:xfrm>
          <a:prstGeom prst="rect">
            <a:avLst/>
          </a:prstGeom>
        </p:spPr>
      </p:pic>
    </p:spTree>
    <p:extLst>
      <p:ext uri="{BB962C8B-B14F-4D97-AF65-F5344CB8AC3E}">
        <p14:creationId xmlns:p14="http://schemas.microsoft.com/office/powerpoint/2010/main" val="1692066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C20CBDE-4CB1-43F7-BA70-96DCBD883C99}"/>
              </a:ext>
            </a:extLst>
          </p:cNvPr>
          <p:cNvSpPr>
            <a:spLocks noGrp="1"/>
          </p:cNvSpPr>
          <p:nvPr>
            <p:ph type="title"/>
          </p:nvPr>
        </p:nvSpPr>
        <p:spPr/>
        <p:txBody>
          <a:bodyPr/>
          <a:lstStyle/>
          <a:p>
            <a:r>
              <a:rPr lang="pl-PL" dirty="0"/>
              <a:t>Poplatek za komunální odpad</a:t>
            </a:r>
            <a:br>
              <a:rPr lang="pl-PL" dirty="0"/>
            </a:br>
            <a:endParaRPr lang="cs-CZ" dirty="0"/>
          </a:p>
        </p:txBody>
      </p:sp>
      <p:sp>
        <p:nvSpPr>
          <p:cNvPr id="5" name="Zástupný symbol pro číslo snímku 4">
            <a:extLst>
              <a:ext uri="{FF2B5EF4-FFF2-40B4-BE49-F238E27FC236}">
                <a16:creationId xmlns:a16="http://schemas.microsoft.com/office/drawing/2014/main" id="{F67F8FFE-9AB4-4F4D-8241-6484235A45D2}"/>
              </a:ext>
            </a:extLst>
          </p:cNvPr>
          <p:cNvSpPr>
            <a:spLocks noGrp="1"/>
          </p:cNvSpPr>
          <p:nvPr>
            <p:ph type="sldNum" sz="quarter" idx="12"/>
          </p:nvPr>
        </p:nvSpPr>
        <p:spPr/>
        <p:txBody>
          <a:bodyPr/>
          <a:lstStyle/>
          <a:p>
            <a:fld id="{D83BD07D-5885-48DF-B570-0C7EF7FA7CBC}" type="slidenum">
              <a:rPr lang="cs-CZ" smtClean="0"/>
              <a:pPr/>
              <a:t>59</a:t>
            </a:fld>
            <a:endParaRPr lang="cs-CZ" dirty="0"/>
          </a:p>
        </p:txBody>
      </p:sp>
      <p:sp>
        <p:nvSpPr>
          <p:cNvPr id="8" name="Zástupný symbol pro text 7">
            <a:extLst>
              <a:ext uri="{FF2B5EF4-FFF2-40B4-BE49-F238E27FC236}">
                <a16:creationId xmlns:a16="http://schemas.microsoft.com/office/drawing/2014/main" id="{139E319B-FC97-4345-B83B-E4DCCB24FD10}"/>
              </a:ext>
            </a:extLst>
          </p:cNvPr>
          <p:cNvSpPr>
            <a:spLocks noGrp="1"/>
          </p:cNvSpPr>
          <p:nvPr>
            <p:ph type="body" sz="quarter" idx="15"/>
          </p:nvPr>
        </p:nvSpPr>
        <p:spPr/>
        <p:txBody>
          <a:bodyPr>
            <a:normAutofit/>
          </a:bodyPr>
          <a:lstStyle/>
          <a:p>
            <a:endParaRPr lang="cs-CZ" dirty="0"/>
          </a:p>
        </p:txBody>
      </p:sp>
      <p:sp>
        <p:nvSpPr>
          <p:cNvPr id="9" name="Zástupný symbol pro text 8"/>
          <p:cNvSpPr>
            <a:spLocks noGrp="1"/>
          </p:cNvSpPr>
          <p:nvPr>
            <p:ph type="body" sz="quarter" idx="16"/>
          </p:nvPr>
        </p:nvSpPr>
        <p:spPr/>
        <p:txBody>
          <a:bodyPr>
            <a:normAutofit fontScale="92500" lnSpcReduction="20000"/>
          </a:bodyPr>
          <a:lstStyle/>
          <a:p>
            <a:r>
              <a:rPr lang="cs-CZ" dirty="0"/>
              <a:t>§ 10b</a:t>
            </a:r>
          </a:p>
        </p:txBody>
      </p:sp>
      <p:sp>
        <p:nvSpPr>
          <p:cNvPr id="4" name="Zástupný symbol pro obsah 3">
            <a:extLst>
              <a:ext uri="{FF2B5EF4-FFF2-40B4-BE49-F238E27FC236}">
                <a16:creationId xmlns:a16="http://schemas.microsoft.com/office/drawing/2014/main" id="{61B6E95F-6E47-45A8-9E51-C0E6DBDF7F29}"/>
              </a:ext>
            </a:extLst>
          </p:cNvPr>
          <p:cNvSpPr>
            <a:spLocks noGrp="1"/>
          </p:cNvSpPr>
          <p:nvPr>
            <p:ph idx="1"/>
          </p:nvPr>
        </p:nvSpPr>
        <p:spPr>
          <a:xfrm>
            <a:off x="628650" y="1665976"/>
            <a:ext cx="8223250" cy="4439706"/>
          </a:xfrm>
        </p:spPr>
        <p:txBody>
          <a:bodyPr>
            <a:noAutofit/>
          </a:bodyPr>
          <a:lstStyle/>
          <a:p>
            <a:r>
              <a:rPr lang="cs-CZ" sz="2800" b="1" dirty="0"/>
              <a:t>Poplatky vyměřené nezletilým za roky 2013 - 2015</a:t>
            </a:r>
          </a:p>
          <a:p>
            <a:pPr marL="342900" indent="-342900">
              <a:buFont typeface="Arial" panose="020B0604020202020204" pitchFamily="34" charset="0"/>
              <a:buChar char="•"/>
            </a:pPr>
            <a:r>
              <a:rPr lang="cs-CZ" dirty="0"/>
              <a:t>Na tyto situace se rozhodnutí Ústavního soudu bezprostředně nevztahuje.</a:t>
            </a:r>
          </a:p>
          <a:p>
            <a:pPr marL="342900" indent="-342900">
              <a:buFont typeface="Arial" panose="020B0604020202020204" pitchFamily="34" charset="0"/>
              <a:buChar char="•"/>
            </a:pPr>
            <a:r>
              <a:rPr lang="cs-CZ" dirty="0"/>
              <a:t>Platební výměr nebyl zákonně doručen pro střet zájmů – nelze vymáhat </a:t>
            </a:r>
            <a:r>
              <a:rPr lang="cs-CZ" dirty="0">
                <a:solidFill>
                  <a:schemeClr val="accent1"/>
                </a:solidFill>
              </a:rPr>
              <a:t>(2129/2015/VOP).</a:t>
            </a:r>
          </a:p>
          <a:p>
            <a:pPr marL="342900" indent="-342900">
              <a:buFont typeface="Arial" panose="020B0604020202020204" pitchFamily="34" charset="0"/>
              <a:buChar char="•"/>
            </a:pPr>
            <a:r>
              <a:rPr lang="cs-CZ" dirty="0"/>
              <a:t>Platební výměr byl řádně doručen (</a:t>
            </a:r>
            <a:r>
              <a:rPr lang="cs-CZ" dirty="0">
                <a:hlinkClick r:id="rId3" tooltip="Otevření do nového okna"/>
              </a:rPr>
              <a:t>5817/2014/VOP</a:t>
            </a:r>
            <a:r>
              <a:rPr lang="cs-CZ" dirty="0"/>
              <a:t>) – podnět k přezkumnému řízení + přiměřená aplikace nálezu ÚS (?)</a:t>
            </a:r>
          </a:p>
          <a:p>
            <a:pPr marL="342900" indent="-342900">
              <a:buFont typeface="Arial" panose="020B0604020202020204" pitchFamily="34" charset="0"/>
              <a:buChar char="•"/>
            </a:pPr>
            <a:r>
              <a:rPr lang="cs-CZ" dirty="0"/>
              <a:t>Prominutí poplatku</a:t>
            </a:r>
          </a:p>
          <a:p>
            <a:pPr marL="342900" indent="-342900">
              <a:buFont typeface="Arial" panose="020B0604020202020204" pitchFamily="34" charset="0"/>
              <a:buChar char="•"/>
            </a:pPr>
            <a:endParaRPr lang="cs-CZ" dirty="0"/>
          </a:p>
          <a:p>
            <a:endParaRPr lang="cs-CZ" dirty="0"/>
          </a:p>
        </p:txBody>
      </p:sp>
    </p:spTree>
    <p:extLst>
      <p:ext uri="{BB962C8B-B14F-4D97-AF65-F5344CB8AC3E}">
        <p14:creationId xmlns:p14="http://schemas.microsoft.com/office/powerpoint/2010/main" val="2007437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3C21BA-3A2B-4F61-A234-26F9774434B8}"/>
              </a:ext>
            </a:extLst>
          </p:cNvPr>
          <p:cNvSpPr>
            <a:spLocks noGrp="1"/>
          </p:cNvSpPr>
          <p:nvPr>
            <p:ph type="title"/>
          </p:nvPr>
        </p:nvSpPr>
        <p:spPr/>
        <p:txBody>
          <a:bodyPr/>
          <a:lstStyle/>
          <a:p>
            <a:r>
              <a:rPr lang="cs-CZ" dirty="0"/>
              <a:t>VEŘEJNÝ OCHRÁNCE PRÁV</a:t>
            </a:r>
          </a:p>
        </p:txBody>
      </p:sp>
      <p:sp>
        <p:nvSpPr>
          <p:cNvPr id="3" name="Zástupný symbol pro číslo snímku 2">
            <a:extLst>
              <a:ext uri="{FF2B5EF4-FFF2-40B4-BE49-F238E27FC236}">
                <a16:creationId xmlns:a16="http://schemas.microsoft.com/office/drawing/2014/main" id="{FA8F32EA-FA0D-4ACA-BBA0-4C212832D314}"/>
              </a:ext>
            </a:extLst>
          </p:cNvPr>
          <p:cNvSpPr>
            <a:spLocks noGrp="1"/>
          </p:cNvSpPr>
          <p:nvPr>
            <p:ph type="sldNum" sz="quarter" idx="12"/>
          </p:nvPr>
        </p:nvSpPr>
        <p:spPr/>
        <p:txBody>
          <a:bodyPr/>
          <a:lstStyle/>
          <a:p>
            <a:fld id="{D83BD07D-5885-48DF-B570-0C7EF7FA7CBC}" type="slidenum">
              <a:rPr lang="cs-CZ" smtClean="0"/>
              <a:pPr/>
              <a:t>6</a:t>
            </a:fld>
            <a:endParaRPr lang="cs-CZ" dirty="0"/>
          </a:p>
        </p:txBody>
      </p:sp>
      <p:sp>
        <p:nvSpPr>
          <p:cNvPr id="4" name="Zástupný symbol pro text 3">
            <a:extLst>
              <a:ext uri="{FF2B5EF4-FFF2-40B4-BE49-F238E27FC236}">
                <a16:creationId xmlns:a16="http://schemas.microsoft.com/office/drawing/2014/main" id="{1E800AD2-AF41-47E5-8196-2089EB07FB7C}"/>
              </a:ext>
            </a:extLst>
          </p:cNvPr>
          <p:cNvSpPr>
            <a:spLocks noGrp="1"/>
          </p:cNvSpPr>
          <p:nvPr>
            <p:ph type="body" sz="quarter" idx="15"/>
          </p:nvPr>
        </p:nvSpPr>
        <p:spPr>
          <a:xfrm>
            <a:off x="628650" y="6478589"/>
            <a:ext cx="6233623" cy="365125"/>
          </a:xfrm>
        </p:spPr>
        <p:txBody>
          <a:bodyPr>
            <a:noAutofit/>
          </a:bodyPr>
          <a:lstStyle/>
          <a:p>
            <a:r>
              <a:rPr lang="cs-CZ" dirty="0"/>
              <a:t>Pokud ochránce nezjistí pochybení, nevydává závěrečné stanovisko.</a:t>
            </a:r>
          </a:p>
        </p:txBody>
      </p:sp>
      <p:sp>
        <p:nvSpPr>
          <p:cNvPr id="5" name="Zástupný symbol pro text 4">
            <a:extLst>
              <a:ext uri="{FF2B5EF4-FFF2-40B4-BE49-F238E27FC236}">
                <a16:creationId xmlns:a16="http://schemas.microsoft.com/office/drawing/2014/main" id="{5B75399B-60DC-4F09-8920-D0F9754D8060}"/>
              </a:ext>
            </a:extLst>
          </p:cNvPr>
          <p:cNvSpPr>
            <a:spLocks noGrp="1"/>
          </p:cNvSpPr>
          <p:nvPr>
            <p:ph type="body" sz="quarter" idx="16"/>
          </p:nvPr>
        </p:nvSpPr>
        <p:spPr/>
        <p:txBody>
          <a:bodyPr>
            <a:normAutofit fontScale="92500" lnSpcReduction="20000"/>
          </a:bodyPr>
          <a:lstStyle/>
          <a:p>
            <a:r>
              <a:rPr lang="cs-CZ" dirty="0"/>
              <a:t>Šetření</a:t>
            </a:r>
          </a:p>
        </p:txBody>
      </p:sp>
      <p:pic>
        <p:nvPicPr>
          <p:cNvPr id="13" name="Zástupný symbol obrázku 12">
            <a:extLst>
              <a:ext uri="{FF2B5EF4-FFF2-40B4-BE49-F238E27FC236}">
                <a16:creationId xmlns:a16="http://schemas.microsoft.com/office/drawing/2014/main" id="{F916D4D4-F0F2-45BA-96E9-7353EB3FF993}"/>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999" r="999"/>
          <a:stretch>
            <a:fillRect/>
          </a:stretch>
        </p:blipFill>
        <p:spPr/>
      </p:pic>
      <p:pic>
        <p:nvPicPr>
          <p:cNvPr id="17" name="Zástupný symbol obrázku 16">
            <a:extLst>
              <a:ext uri="{FF2B5EF4-FFF2-40B4-BE49-F238E27FC236}">
                <a16:creationId xmlns:a16="http://schemas.microsoft.com/office/drawing/2014/main" id="{62A1D1DF-A426-4F1C-8526-7B94CE63FD8C}"/>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969" r="969"/>
          <a:stretch>
            <a:fillRect/>
          </a:stretch>
        </p:blipFill>
        <p:spPr/>
      </p:pic>
      <p:pic>
        <p:nvPicPr>
          <p:cNvPr id="15" name="Zástupný symbol obrázku 14">
            <a:extLst>
              <a:ext uri="{FF2B5EF4-FFF2-40B4-BE49-F238E27FC236}">
                <a16:creationId xmlns:a16="http://schemas.microsoft.com/office/drawing/2014/main" id="{EAD960AD-3DE7-4CE2-AE57-F2AE628F42A1}"/>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l="999" r="999"/>
          <a:stretch>
            <a:fillRect/>
          </a:stretch>
        </p:blipFill>
        <p:spPr/>
      </p:pic>
      <p:sp>
        <p:nvSpPr>
          <p:cNvPr id="9" name="Zástupný symbol pro text 8">
            <a:extLst>
              <a:ext uri="{FF2B5EF4-FFF2-40B4-BE49-F238E27FC236}">
                <a16:creationId xmlns:a16="http://schemas.microsoft.com/office/drawing/2014/main" id="{2E4C6E5A-36AC-4B55-82CE-5E7715044763}"/>
              </a:ext>
            </a:extLst>
          </p:cNvPr>
          <p:cNvSpPr>
            <a:spLocks noGrp="1"/>
          </p:cNvSpPr>
          <p:nvPr>
            <p:ph type="body" sz="quarter" idx="20"/>
          </p:nvPr>
        </p:nvSpPr>
        <p:spPr/>
        <p:txBody>
          <a:bodyPr>
            <a:normAutofit/>
          </a:bodyPr>
          <a:lstStyle/>
          <a:p>
            <a:r>
              <a:rPr lang="cs-CZ" sz="2100" b="1" dirty="0"/>
              <a:t>Zahájení šetření</a:t>
            </a:r>
          </a:p>
          <a:p>
            <a:pPr marL="342900" indent="-342900">
              <a:buFont typeface="Arial" panose="020B0604020202020204" pitchFamily="34" charset="0"/>
              <a:buChar char="•"/>
            </a:pPr>
            <a:r>
              <a:rPr lang="cs-CZ" sz="2100" dirty="0"/>
              <a:t>Výzva úřadu</a:t>
            </a:r>
          </a:p>
          <a:p>
            <a:pPr marL="342900" indent="-342900">
              <a:buFont typeface="Arial" panose="020B0604020202020204" pitchFamily="34" charset="0"/>
              <a:buChar char="•"/>
            </a:pPr>
            <a:r>
              <a:rPr lang="cs-CZ" sz="2100" dirty="0"/>
              <a:t>Jednání s úřadem</a:t>
            </a:r>
          </a:p>
          <a:p>
            <a:pPr marL="342900" indent="-342900">
              <a:buFont typeface="Arial" panose="020B0604020202020204" pitchFamily="34" charset="0"/>
              <a:buChar char="•"/>
            </a:pPr>
            <a:r>
              <a:rPr lang="cs-CZ" sz="2100" dirty="0"/>
              <a:t>Upuštění od výzvy či jednání</a:t>
            </a:r>
          </a:p>
        </p:txBody>
      </p:sp>
      <p:sp>
        <p:nvSpPr>
          <p:cNvPr id="10" name="Zástupný symbol pro text 9">
            <a:extLst>
              <a:ext uri="{FF2B5EF4-FFF2-40B4-BE49-F238E27FC236}">
                <a16:creationId xmlns:a16="http://schemas.microsoft.com/office/drawing/2014/main" id="{CDB0CC2D-E55B-4A63-B784-A4A6C369E1C9}"/>
              </a:ext>
            </a:extLst>
          </p:cNvPr>
          <p:cNvSpPr>
            <a:spLocks noGrp="1"/>
          </p:cNvSpPr>
          <p:nvPr>
            <p:ph type="body" sz="quarter" idx="21"/>
          </p:nvPr>
        </p:nvSpPr>
        <p:spPr/>
        <p:txBody>
          <a:bodyPr>
            <a:normAutofit/>
          </a:bodyPr>
          <a:lstStyle/>
          <a:p>
            <a:r>
              <a:rPr lang="cs-CZ" sz="2100" b="1" dirty="0"/>
              <a:t>Zpráva o šetření</a:t>
            </a:r>
          </a:p>
          <a:p>
            <a:pPr marL="342900" indent="-342900">
              <a:buFont typeface="Arial" panose="020B0604020202020204" pitchFamily="34" charset="0"/>
              <a:buChar char="•"/>
            </a:pPr>
            <a:r>
              <a:rPr lang="cs-CZ" sz="2100" dirty="0"/>
              <a:t>Pochybení zjištěno</a:t>
            </a:r>
          </a:p>
          <a:p>
            <a:pPr marL="342900" indent="-342900">
              <a:buFont typeface="Arial" panose="020B0604020202020204" pitchFamily="34" charset="0"/>
              <a:buChar char="•"/>
            </a:pPr>
            <a:r>
              <a:rPr lang="cs-CZ" sz="2100" dirty="0"/>
              <a:t>Pochybení nezjištěno</a:t>
            </a:r>
          </a:p>
        </p:txBody>
      </p:sp>
      <p:sp>
        <p:nvSpPr>
          <p:cNvPr id="11" name="Zástupný symbol pro text 10">
            <a:extLst>
              <a:ext uri="{FF2B5EF4-FFF2-40B4-BE49-F238E27FC236}">
                <a16:creationId xmlns:a16="http://schemas.microsoft.com/office/drawing/2014/main" id="{CBBD6D73-31FA-4283-A2F5-4E9038D73D12}"/>
              </a:ext>
            </a:extLst>
          </p:cNvPr>
          <p:cNvSpPr>
            <a:spLocks noGrp="1"/>
          </p:cNvSpPr>
          <p:nvPr>
            <p:ph type="body" sz="quarter" idx="22"/>
          </p:nvPr>
        </p:nvSpPr>
        <p:spPr/>
        <p:txBody>
          <a:bodyPr>
            <a:normAutofit/>
          </a:bodyPr>
          <a:lstStyle/>
          <a:p>
            <a:r>
              <a:rPr lang="cs-CZ" sz="2100" b="1" dirty="0"/>
              <a:t>Závěrečné stanovisko</a:t>
            </a:r>
          </a:p>
          <a:p>
            <a:pPr marL="342900" indent="-342900">
              <a:buFont typeface="Arial" panose="020B0604020202020204" pitchFamily="34" charset="0"/>
              <a:buChar char="•"/>
            </a:pPr>
            <a:r>
              <a:rPr lang="cs-CZ" sz="2100" dirty="0"/>
              <a:t>Včetně návrhu opatření k nápravě</a:t>
            </a:r>
          </a:p>
        </p:txBody>
      </p:sp>
    </p:spTree>
    <p:extLst>
      <p:ext uri="{BB962C8B-B14F-4D97-AF65-F5344CB8AC3E}">
        <p14:creationId xmlns:p14="http://schemas.microsoft.com/office/powerpoint/2010/main" val="2968934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541338"/>
            <a:r>
              <a:rPr lang="cs-CZ" sz="2800" dirty="0"/>
              <a:t>Poplatek za obecní systém </a:t>
            </a:r>
            <a:r>
              <a:rPr lang="cs-CZ" sz="2800" dirty="0" smtClean="0"/>
              <a:t/>
            </a:r>
            <a:br>
              <a:rPr lang="cs-CZ" sz="2800" dirty="0" smtClean="0"/>
            </a:br>
            <a:r>
              <a:rPr lang="cs-CZ" sz="2800" dirty="0" smtClean="0"/>
              <a:t>odpadového hospodářství</a:t>
            </a:r>
            <a:br>
              <a:rPr lang="cs-CZ" sz="2800" dirty="0" smtClean="0"/>
            </a:br>
            <a:r>
              <a:rPr lang="cs-CZ" sz="2400" dirty="0"/>
              <a:t>(§ 10e + </a:t>
            </a:r>
            <a:r>
              <a:rPr lang="cs-CZ" sz="2400" dirty="0" smtClean="0"/>
              <a:t>násl. ZMP)</a:t>
            </a:r>
            <a:endParaRPr lang="cs-CZ" sz="2400" dirty="0"/>
          </a:p>
        </p:txBody>
      </p:sp>
      <p:sp>
        <p:nvSpPr>
          <p:cNvPr id="3" name="Zástupný symbol pro obsah 2"/>
          <p:cNvSpPr>
            <a:spLocks noGrp="1"/>
          </p:cNvSpPr>
          <p:nvPr>
            <p:ph idx="1"/>
          </p:nvPr>
        </p:nvSpPr>
        <p:spPr/>
        <p:txBody>
          <a:bodyPr>
            <a:normAutofit lnSpcReduction="10000"/>
          </a:bodyPr>
          <a:lstStyle/>
          <a:p>
            <a:r>
              <a:rPr lang="cs-CZ" sz="2800" b="1" dirty="0"/>
              <a:t>Předmět poplatku</a:t>
            </a:r>
          </a:p>
          <a:p>
            <a:r>
              <a:rPr lang="cs-CZ" dirty="0"/>
              <a:t>Možnost využívat systém možnost využívat obecní systém odpadového hospodářství, která je dána</a:t>
            </a:r>
          </a:p>
          <a:p>
            <a:pPr marL="342900" indent="-342900">
              <a:buFont typeface="Arial" panose="020B0604020202020204" pitchFamily="34" charset="0"/>
              <a:buChar char="•"/>
            </a:pPr>
            <a:r>
              <a:rPr lang="cs-CZ" dirty="0"/>
              <a:t>přihlášením v této obci,</a:t>
            </a:r>
          </a:p>
          <a:p>
            <a:pPr marL="342900" indent="-342900">
              <a:buFont typeface="Arial" panose="020B0604020202020204" pitchFamily="34" charset="0"/>
              <a:buChar char="•"/>
            </a:pPr>
            <a:r>
              <a:rPr lang="cs-CZ" dirty="0"/>
              <a:t>vlastnictvím jednotlivé nemovité věci zahrnující byt, rodinný dům nebo stavbu pro rodinnou rekreaci, ve které není přihlášena žádná fyzická osoba a která se nachází na území této obce.</a:t>
            </a:r>
          </a:p>
          <a:p>
            <a:endParaRPr lang="cs-CZ" dirty="0"/>
          </a:p>
          <a:p>
            <a:r>
              <a:rPr lang="cs-CZ" dirty="0"/>
              <a:t>Až na výjimky </a:t>
            </a:r>
            <a:r>
              <a:rPr lang="cs-CZ" b="1" dirty="0"/>
              <a:t>nezáleží na tom, zda v obci poplatník skutečně žije a vytváří odpad</a:t>
            </a:r>
            <a:r>
              <a:rPr lang="cs-CZ" dirty="0"/>
              <a:t>, resp. využívá systému odstraňování komunálního odpadu.</a:t>
            </a: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60</a:t>
            </a:fld>
            <a:endParaRPr lang="cs-CZ"/>
          </a:p>
        </p:txBody>
      </p:sp>
    </p:spTree>
    <p:extLst>
      <p:ext uri="{BB962C8B-B14F-4D97-AF65-F5344CB8AC3E}">
        <p14:creationId xmlns:p14="http://schemas.microsoft.com/office/powerpoint/2010/main" val="376794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541338"/>
            <a:r>
              <a:rPr lang="cs-CZ" sz="2800" dirty="0"/>
              <a:t>Poplatek za obecní systém </a:t>
            </a:r>
            <a:r>
              <a:rPr lang="cs-CZ" sz="2800" dirty="0" smtClean="0"/>
              <a:t/>
            </a:r>
            <a:br>
              <a:rPr lang="cs-CZ" sz="2800" dirty="0" smtClean="0"/>
            </a:br>
            <a:r>
              <a:rPr lang="cs-CZ" sz="2800" dirty="0" smtClean="0"/>
              <a:t>odpadového hospodářství</a:t>
            </a:r>
            <a:br>
              <a:rPr lang="cs-CZ" sz="2800" dirty="0" smtClean="0"/>
            </a:br>
            <a:r>
              <a:rPr lang="cs-CZ" sz="2400" dirty="0"/>
              <a:t>(§ 10e + násl. ZMP)</a:t>
            </a:r>
          </a:p>
        </p:txBody>
      </p:sp>
      <p:sp>
        <p:nvSpPr>
          <p:cNvPr id="3" name="Zástupný symbol pro obsah 2"/>
          <p:cNvSpPr>
            <a:spLocks noGrp="1"/>
          </p:cNvSpPr>
          <p:nvPr>
            <p:ph idx="1"/>
          </p:nvPr>
        </p:nvSpPr>
        <p:spPr/>
        <p:txBody>
          <a:bodyPr>
            <a:normAutofit fontScale="92500" lnSpcReduction="20000"/>
          </a:bodyPr>
          <a:lstStyle/>
          <a:p>
            <a:r>
              <a:rPr lang="cs-CZ" sz="2600" b="1" dirty="0"/>
              <a:t>Poplatník</a:t>
            </a:r>
          </a:p>
          <a:p>
            <a:pPr marL="342900" indent="-342900">
              <a:buFont typeface="Arial" panose="020B0604020202020204" pitchFamily="34" charset="0"/>
              <a:buChar char="•"/>
            </a:pPr>
            <a:r>
              <a:rPr lang="cs-CZ" dirty="0"/>
              <a:t>fyzická osoba přihlášená v obci (§16c ZMP) nebo</a:t>
            </a:r>
          </a:p>
          <a:p>
            <a:pPr marL="342900" indent="-342900">
              <a:buFont typeface="Arial" panose="020B0604020202020204" pitchFamily="34" charset="0"/>
              <a:buChar char="•"/>
            </a:pPr>
            <a:r>
              <a:rPr lang="cs-CZ" dirty="0"/>
              <a:t>vlastník nemovité věci zahrnující byt, rodinný dům nebo stavbu pro rodinnou rekreaci, ve které není přihlášena žádná fyzická osoba a která je umístěna na území obce </a:t>
            </a:r>
          </a:p>
          <a:p>
            <a:endParaRPr lang="cs-CZ" dirty="0" smtClean="0"/>
          </a:p>
          <a:p>
            <a:r>
              <a:rPr lang="cs-CZ" b="1" dirty="0"/>
              <a:t>Byt</a:t>
            </a:r>
            <a:r>
              <a:rPr lang="cs-CZ" dirty="0"/>
              <a:t> = </a:t>
            </a:r>
            <a:r>
              <a:rPr lang="cs-CZ" dirty="0" smtClean="0"/>
              <a:t>místnost </a:t>
            </a:r>
            <a:r>
              <a:rPr lang="cs-CZ" dirty="0"/>
              <a:t>nebo soubor místností, které jsou částí domu, tvoří obytný prostor a jsou určeny a užívány k účelu </a:t>
            </a:r>
            <a:r>
              <a:rPr lang="cs-CZ" dirty="0" smtClean="0"/>
              <a:t>bydlení</a:t>
            </a:r>
            <a:r>
              <a:rPr lang="cs-CZ" dirty="0"/>
              <a:t> </a:t>
            </a:r>
            <a:r>
              <a:rPr lang="cs-CZ" dirty="0" smtClean="0"/>
              <a:t>(§ 2236/1 OZ) + vymezená jednotka dle zákona </a:t>
            </a:r>
            <a:r>
              <a:rPr lang="cs-CZ" smtClean="0"/>
              <a:t>o vlastnictví bytů </a:t>
            </a:r>
            <a:r>
              <a:rPr lang="cs-CZ" dirty="0" smtClean="0"/>
              <a:t>(§ 10q ZMP)</a:t>
            </a:r>
          </a:p>
          <a:p>
            <a:r>
              <a:rPr lang="cs-CZ" dirty="0" smtClean="0"/>
              <a:t>Zachována </a:t>
            </a:r>
            <a:r>
              <a:rPr lang="cs-CZ" dirty="0"/>
              <a:t>solidární poplatková povinnost spoluvlastníků (§10p ZMP</a:t>
            </a:r>
            <a:r>
              <a:rPr lang="cs-CZ" dirty="0" smtClean="0"/>
              <a:t>), poplatníkem </a:t>
            </a:r>
            <a:r>
              <a:rPr lang="cs-CZ" dirty="0"/>
              <a:t>se lze opět stát z obou </a:t>
            </a:r>
            <a:r>
              <a:rPr lang="cs-CZ" dirty="0" smtClean="0"/>
              <a:t>důvodů.</a:t>
            </a:r>
            <a:endParaRPr lang="cs-CZ" dirty="0"/>
          </a:p>
          <a:p>
            <a:r>
              <a:rPr lang="cs-CZ" b="1" dirty="0"/>
              <a:t>NOVĚ</a:t>
            </a:r>
            <a:r>
              <a:rPr lang="cs-CZ" dirty="0"/>
              <a:t> – Poplatníkem je i </a:t>
            </a:r>
            <a:r>
              <a:rPr lang="cs-CZ" b="1" dirty="0"/>
              <a:t>právnická osoba </a:t>
            </a:r>
            <a:r>
              <a:rPr lang="cs-CZ" dirty="0"/>
              <a:t>(např. družstvo, obchodní společnost atd.) + </a:t>
            </a:r>
            <a:r>
              <a:rPr lang="cs-CZ" b="1" dirty="0" err="1"/>
              <a:t>svěřenský</a:t>
            </a:r>
            <a:r>
              <a:rPr lang="cs-CZ" b="1" dirty="0"/>
              <a:t> fond, podílový fond nebo fond obhospodařovaný penzijní společností</a:t>
            </a:r>
            <a:r>
              <a:rPr lang="cs-CZ" dirty="0"/>
              <a:t>, do kterých je vložena nemovitost (§ 10r ZMP)</a:t>
            </a:r>
          </a:p>
          <a:p>
            <a:endParaRPr lang="cs-CZ"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61</a:t>
            </a:fld>
            <a:endParaRPr lang="cs-CZ"/>
          </a:p>
        </p:txBody>
      </p:sp>
    </p:spTree>
    <p:extLst>
      <p:ext uri="{BB962C8B-B14F-4D97-AF65-F5344CB8AC3E}">
        <p14:creationId xmlns:p14="http://schemas.microsoft.com/office/powerpoint/2010/main" val="41765552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541338"/>
            <a:r>
              <a:rPr lang="cs-CZ" sz="2800" dirty="0"/>
              <a:t>Poplatek za obecní systém </a:t>
            </a:r>
            <a:r>
              <a:rPr lang="cs-CZ" sz="2800" dirty="0" smtClean="0"/>
              <a:t/>
            </a:r>
            <a:br>
              <a:rPr lang="cs-CZ" sz="2800" dirty="0" smtClean="0"/>
            </a:br>
            <a:r>
              <a:rPr lang="cs-CZ" sz="2800" dirty="0" smtClean="0"/>
              <a:t>odpadového hospodářství</a:t>
            </a:r>
            <a:br>
              <a:rPr lang="cs-CZ" sz="2800" dirty="0" smtClean="0"/>
            </a:br>
            <a:r>
              <a:rPr lang="cs-CZ" sz="2400" dirty="0"/>
              <a:t>(§ 10e + násl. ZMP)</a:t>
            </a:r>
          </a:p>
        </p:txBody>
      </p:sp>
      <p:sp>
        <p:nvSpPr>
          <p:cNvPr id="3" name="Zástupný symbol pro obsah 2"/>
          <p:cNvSpPr>
            <a:spLocks noGrp="1"/>
          </p:cNvSpPr>
          <p:nvPr>
            <p:ph idx="1"/>
          </p:nvPr>
        </p:nvSpPr>
        <p:spPr/>
        <p:txBody>
          <a:bodyPr>
            <a:normAutofit lnSpcReduction="10000"/>
          </a:bodyPr>
          <a:lstStyle/>
          <a:p>
            <a:r>
              <a:rPr lang="cs-CZ" b="1" dirty="0"/>
              <a:t>Osvobození od poplatku</a:t>
            </a:r>
          </a:p>
          <a:p>
            <a:r>
              <a:rPr lang="cs-CZ" sz="2200" dirty="0" smtClean="0"/>
              <a:t>pouze </a:t>
            </a:r>
            <a:r>
              <a:rPr lang="cs-CZ" sz="2200" dirty="0"/>
              <a:t>pro poplatníky z důvodu přihlášení v obci: </a:t>
            </a:r>
          </a:p>
          <a:p>
            <a:pPr marL="342900" indent="-342900">
              <a:buFont typeface="Arial" panose="020B0604020202020204" pitchFamily="34" charset="0"/>
              <a:buChar char="•"/>
            </a:pPr>
            <a:r>
              <a:rPr lang="cs-CZ" sz="2200" dirty="0"/>
              <a:t>zachovány stávající zákonné důvody pro osvobození od poplatku za systém → tj. pro osoby umístěné ve vybraných typech pobytových zařízení</a:t>
            </a:r>
          </a:p>
          <a:p>
            <a:r>
              <a:rPr lang="cs-CZ" sz="2200" dirty="0"/>
              <a:t>+ nově poplatníci, kteří platí </a:t>
            </a:r>
            <a:r>
              <a:rPr lang="cs-CZ" sz="2200" b="1" dirty="0"/>
              <a:t>poplatek za odkládání komunálního odpadu z nemovité věci </a:t>
            </a:r>
            <a:r>
              <a:rPr lang="cs-CZ" sz="2200" dirty="0"/>
              <a:t>v jiné obci, v níž skutečně žijí (mají zde bydliště</a:t>
            </a:r>
            <a:r>
              <a:rPr lang="cs-CZ" sz="2200" dirty="0" smtClean="0"/>
              <a:t>)</a:t>
            </a:r>
            <a:endParaRPr lang="cs-CZ" sz="2200" dirty="0"/>
          </a:p>
          <a:p>
            <a:r>
              <a:rPr lang="cs-CZ" sz="2200" dirty="0"/>
              <a:t>+ poplatníci, kteří mají bydliště v jiné obci a platí </a:t>
            </a:r>
            <a:r>
              <a:rPr lang="cs-CZ" sz="2200" dirty="0" smtClean="0"/>
              <a:t>zde </a:t>
            </a:r>
            <a:r>
              <a:rPr lang="cs-CZ" sz="2200" b="1" dirty="0" smtClean="0"/>
              <a:t>poplatek za komunální odpad dle §17a zákona o odpadech </a:t>
            </a:r>
            <a:r>
              <a:rPr lang="cs-CZ" sz="2200" dirty="0" smtClean="0"/>
              <a:t>(</a:t>
            </a:r>
            <a:r>
              <a:rPr lang="cs-CZ" sz="2200" dirty="0"/>
              <a:t>viz přechodná ustanovení </a:t>
            </a:r>
            <a:r>
              <a:rPr lang="cs-CZ" sz="2200" dirty="0" err="1"/>
              <a:t>z.č</a:t>
            </a:r>
            <a:r>
              <a:rPr lang="cs-CZ" sz="2200" dirty="0"/>
              <a:t>. 543/2020 Sb.)</a:t>
            </a:r>
          </a:p>
          <a:p>
            <a:r>
              <a:rPr lang="cs-CZ" sz="2200" dirty="0"/>
              <a:t>+ poplatníci </a:t>
            </a:r>
            <a:r>
              <a:rPr lang="cs-CZ" sz="2200" b="1" dirty="0"/>
              <a:t>omezení na základě zákona na osobní svobodě </a:t>
            </a:r>
            <a:r>
              <a:rPr lang="cs-CZ" sz="2200" dirty="0"/>
              <a:t>(s výjimkou osoby vykonávající trest domácího vězení).</a:t>
            </a:r>
          </a:p>
          <a:p>
            <a:endParaRPr lang="cs-CZ"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62</a:t>
            </a:fld>
            <a:endParaRPr lang="cs-CZ"/>
          </a:p>
        </p:txBody>
      </p:sp>
    </p:spTree>
    <p:extLst>
      <p:ext uri="{BB962C8B-B14F-4D97-AF65-F5344CB8AC3E}">
        <p14:creationId xmlns:p14="http://schemas.microsoft.com/office/powerpoint/2010/main" val="28069280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541338"/>
            <a:r>
              <a:rPr lang="cs-CZ" sz="2800" dirty="0"/>
              <a:t>Poplatek za obecní systém </a:t>
            </a:r>
            <a:r>
              <a:rPr lang="cs-CZ" sz="2800" dirty="0" smtClean="0"/>
              <a:t/>
            </a:r>
            <a:br>
              <a:rPr lang="cs-CZ" sz="2800" dirty="0" smtClean="0"/>
            </a:br>
            <a:r>
              <a:rPr lang="cs-CZ" sz="2800" dirty="0" smtClean="0"/>
              <a:t>odpadového hospodářství</a:t>
            </a:r>
            <a:br>
              <a:rPr lang="cs-CZ" sz="2800" dirty="0" smtClean="0"/>
            </a:br>
            <a:r>
              <a:rPr lang="cs-CZ" sz="2400" dirty="0"/>
              <a:t>(§ 10e + násl. ZMP)</a:t>
            </a:r>
          </a:p>
        </p:txBody>
      </p:sp>
      <p:sp>
        <p:nvSpPr>
          <p:cNvPr id="3" name="Zástupný symbol pro obsah 2"/>
          <p:cNvSpPr>
            <a:spLocks noGrp="1"/>
          </p:cNvSpPr>
          <p:nvPr>
            <p:ph idx="1"/>
          </p:nvPr>
        </p:nvSpPr>
        <p:spPr>
          <a:xfrm>
            <a:off x="628650" y="1678676"/>
            <a:ext cx="8354483" cy="4439706"/>
          </a:xfrm>
        </p:spPr>
        <p:txBody>
          <a:bodyPr>
            <a:normAutofit/>
          </a:bodyPr>
          <a:lstStyle/>
          <a:p>
            <a:r>
              <a:rPr lang="cs-CZ" sz="2200" b="1" dirty="0"/>
              <a:t>Sazba </a:t>
            </a:r>
          </a:p>
          <a:p>
            <a:pPr marL="342900" indent="-342900">
              <a:buFont typeface="Arial" panose="020B0604020202020204" pitchFamily="34" charset="0"/>
              <a:buChar char="•"/>
            </a:pPr>
            <a:r>
              <a:rPr lang="cs-CZ" sz="2200" dirty="0"/>
              <a:t>až 1 200 </a:t>
            </a:r>
            <a:r>
              <a:rPr lang="cs-CZ" sz="2200" dirty="0" smtClean="0"/>
              <a:t>Kč/ kalendářní rok = poplatkové období</a:t>
            </a:r>
            <a:endParaRPr lang="cs-CZ" sz="2200" dirty="0"/>
          </a:p>
          <a:p>
            <a:pPr marL="342900" indent="-342900">
              <a:buFont typeface="Arial" panose="020B0604020202020204" pitchFamily="34" charset="0"/>
              <a:buChar char="•"/>
            </a:pPr>
            <a:r>
              <a:rPr lang="cs-CZ" sz="2200" dirty="0"/>
              <a:t>snížení o 1/12 za kalendářní </a:t>
            </a:r>
            <a:r>
              <a:rPr lang="cs-CZ" sz="2200" dirty="0" smtClean="0"/>
              <a:t>měsíc= dílčí období, </a:t>
            </a:r>
            <a:r>
              <a:rPr lang="cs-CZ" sz="2200" dirty="0"/>
              <a:t>na jehož konci není naplněn předmět poplatku/naplněn důvod pro osvobození od poplatku</a:t>
            </a:r>
          </a:p>
          <a:p>
            <a:r>
              <a:rPr lang="cs-CZ" sz="2200" b="1" dirty="0"/>
              <a:t>Způsob placení</a:t>
            </a:r>
          </a:p>
          <a:p>
            <a:pPr marL="342900" indent="-342900">
              <a:buFont typeface="Arial" panose="020B0604020202020204" pitchFamily="34" charset="0"/>
              <a:buChar char="•"/>
            </a:pPr>
            <a:r>
              <a:rPr lang="cs-CZ" sz="2200" dirty="0"/>
              <a:t>za fyzické osoby tvořící domácnost může poplatek platit jedna osoba/za fyzické osoby žijící v rodinném nebo bytovém domě může poplatek platit vlastník nebo správce → vyplývá z DŘ (§ 164 odst. 4 DŘ) </a:t>
            </a:r>
          </a:p>
          <a:p>
            <a:pPr marL="342900" indent="-342900">
              <a:buFont typeface="Arial" panose="020B0604020202020204" pitchFamily="34" charset="0"/>
              <a:buChar char="•"/>
            </a:pPr>
            <a:r>
              <a:rPr lang="cs-CZ" sz="2200" dirty="0"/>
              <a:t>povinnost informovat veřejnost, jakým způsobem má být platba provedená za více poplatníků identifikována (§ 56 daňového </a:t>
            </a:r>
            <a:r>
              <a:rPr lang="cs-CZ" sz="2200" dirty="0" smtClean="0"/>
              <a:t>řádu)</a:t>
            </a:r>
            <a:endParaRPr lang="cs-CZ" sz="2200" dirty="0"/>
          </a:p>
          <a:p>
            <a:endParaRPr lang="cs-CZ" sz="2200" dirty="0" smtClean="0"/>
          </a:p>
          <a:p>
            <a:endParaRPr lang="cs-CZ"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63</a:t>
            </a:fld>
            <a:endParaRPr lang="cs-CZ"/>
          </a:p>
        </p:txBody>
      </p:sp>
    </p:spTree>
    <p:extLst>
      <p:ext uri="{BB962C8B-B14F-4D97-AF65-F5344CB8AC3E}">
        <p14:creationId xmlns:p14="http://schemas.microsoft.com/office/powerpoint/2010/main" val="17031480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Poplatek za obecní systém </a:t>
            </a:r>
            <a:br>
              <a:rPr lang="cs-CZ" sz="3200" dirty="0"/>
            </a:br>
            <a:r>
              <a:rPr lang="cs-CZ" sz="3200" dirty="0"/>
              <a:t>odpadového hospodářství</a:t>
            </a:r>
            <a:br>
              <a:rPr lang="cs-CZ" sz="3200" dirty="0"/>
            </a:br>
            <a:r>
              <a:rPr lang="cs-CZ" sz="2400" dirty="0"/>
              <a:t>(§ 10e + násl. ZMP)</a:t>
            </a:r>
            <a:endParaRPr lang="cs-CZ" sz="2000" dirty="0"/>
          </a:p>
        </p:txBody>
      </p:sp>
      <p:sp>
        <p:nvSpPr>
          <p:cNvPr id="3" name="Zástupný symbol pro obsah 2"/>
          <p:cNvSpPr>
            <a:spLocks noGrp="1"/>
          </p:cNvSpPr>
          <p:nvPr>
            <p:ph idx="1"/>
          </p:nvPr>
        </p:nvSpPr>
        <p:spPr/>
        <p:txBody>
          <a:bodyPr>
            <a:normAutofit lnSpcReduction="10000"/>
          </a:bodyPr>
          <a:lstStyle/>
          <a:p>
            <a:r>
              <a:rPr lang="cs-CZ" b="1" dirty="0" smtClean="0"/>
              <a:t>Příklad na krácení poplatku</a:t>
            </a:r>
          </a:p>
          <a:p>
            <a:r>
              <a:rPr lang="cs-CZ" sz="2200" dirty="0" smtClean="0"/>
              <a:t>Pan Přelétavý </a:t>
            </a:r>
            <a:r>
              <a:rPr lang="cs-CZ" sz="2200" dirty="0"/>
              <a:t>se v březnu přestěhuje ze Staré vsi do Nové vsi a přehlásí si sem adresu evidovaného trvalého pobytu</a:t>
            </a:r>
            <a:r>
              <a:rPr lang="cs-CZ" sz="2200" dirty="0" smtClean="0"/>
              <a:t>. Obě mají zavedený poplatek za obecní systém odpadového hospodářství. Jak bude platit poplatek?</a:t>
            </a:r>
            <a:endParaRPr lang="cs-CZ" sz="2200" dirty="0"/>
          </a:p>
          <a:p>
            <a:r>
              <a:rPr lang="cs-CZ" sz="2200" dirty="0"/>
              <a:t> </a:t>
            </a:r>
          </a:p>
          <a:p>
            <a:pPr marL="342900" indent="-342900">
              <a:buFont typeface="Arial" panose="020B0604020202020204" pitchFamily="34" charset="0"/>
              <a:buChar char="•"/>
            </a:pPr>
            <a:r>
              <a:rPr lang="cs-CZ" sz="2200" dirty="0"/>
              <a:t>Poplatek v obci Stará ves se </a:t>
            </a:r>
            <a:r>
              <a:rPr lang="cs-CZ" sz="2200" dirty="0" smtClean="0"/>
              <a:t>snižuje </a:t>
            </a:r>
            <a:r>
              <a:rPr lang="cs-CZ" sz="2200" dirty="0"/>
              <a:t>o 1/12 za každý měsíc, na jehož konci již neměl v této obci evidován trvalý pobyt (tj. za měsíce březen až </a:t>
            </a:r>
            <a:r>
              <a:rPr lang="cs-CZ" sz="2200" dirty="0" smtClean="0"/>
              <a:t>prosince) → ve </a:t>
            </a:r>
            <a:r>
              <a:rPr lang="cs-CZ" sz="2200" dirty="0"/>
              <a:t>Staré vsi </a:t>
            </a:r>
            <a:r>
              <a:rPr lang="cs-CZ" sz="2200" b="1" dirty="0" smtClean="0"/>
              <a:t>zaplatí poplatek </a:t>
            </a:r>
            <a:r>
              <a:rPr lang="cs-CZ" sz="2200" b="1" dirty="0"/>
              <a:t>pouze za měsíce leden až únor</a:t>
            </a:r>
            <a:r>
              <a:rPr lang="cs-CZ" sz="2200" dirty="0"/>
              <a:t>. </a:t>
            </a:r>
            <a:endParaRPr lang="cs-CZ" sz="2200" dirty="0" smtClean="0"/>
          </a:p>
          <a:p>
            <a:pPr marL="342900" indent="-342900">
              <a:buFont typeface="Arial" panose="020B0604020202020204" pitchFamily="34" charset="0"/>
              <a:buChar char="•"/>
            </a:pPr>
            <a:r>
              <a:rPr lang="cs-CZ" sz="2200" dirty="0" smtClean="0"/>
              <a:t>V</a:t>
            </a:r>
            <a:r>
              <a:rPr lang="cs-CZ" sz="2200" dirty="0"/>
              <a:t> obci Nová ves </a:t>
            </a:r>
            <a:r>
              <a:rPr lang="cs-CZ" sz="2200" dirty="0" smtClean="0"/>
              <a:t>mu vznikne </a:t>
            </a:r>
            <a:r>
              <a:rPr lang="cs-CZ" sz="2200" dirty="0"/>
              <a:t>poplatková </a:t>
            </a:r>
            <a:r>
              <a:rPr lang="cs-CZ" sz="2200" b="1" dirty="0"/>
              <a:t>povinnost za měsíce březen až prosinec</a:t>
            </a:r>
            <a:r>
              <a:rPr lang="cs-CZ" sz="2200" dirty="0"/>
              <a:t>. K poslednímu dni měsíce března totiž již měl </a:t>
            </a:r>
            <a:r>
              <a:rPr lang="cs-CZ" sz="2200" dirty="0" smtClean="0"/>
              <a:t>evidovaný </a:t>
            </a:r>
            <a:r>
              <a:rPr lang="cs-CZ" sz="2200" dirty="0"/>
              <a:t>trvalý pobyt v Nové vsi.</a:t>
            </a:r>
          </a:p>
          <a:p>
            <a:endParaRPr lang="cs-CZ"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64</a:t>
            </a:fld>
            <a:endParaRPr lang="cs-CZ"/>
          </a:p>
        </p:txBody>
      </p:sp>
      <p:sp>
        <p:nvSpPr>
          <p:cNvPr id="5" name="Zástupný symbol pro text 4"/>
          <p:cNvSpPr>
            <a:spLocks noGrp="1"/>
          </p:cNvSpPr>
          <p:nvPr>
            <p:ph type="body" sz="quarter" idx="15"/>
          </p:nvPr>
        </p:nvSpPr>
        <p:spPr/>
        <p:txBody>
          <a:bodyPr/>
          <a:lstStyle/>
          <a:p>
            <a:endParaRPr lang="cs-CZ"/>
          </a:p>
        </p:txBody>
      </p:sp>
    </p:spTree>
    <p:extLst>
      <p:ext uri="{BB962C8B-B14F-4D97-AF65-F5344CB8AC3E}">
        <p14:creationId xmlns:p14="http://schemas.microsoft.com/office/powerpoint/2010/main" val="34569816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541338"/>
            <a:r>
              <a:rPr lang="cs-CZ" sz="2800" dirty="0"/>
              <a:t>Poplatek za odkládání </a:t>
            </a:r>
            <a:br>
              <a:rPr lang="cs-CZ" sz="2800" dirty="0"/>
            </a:br>
            <a:r>
              <a:rPr lang="cs-CZ" sz="2800" dirty="0" smtClean="0"/>
              <a:t>komunálního </a:t>
            </a:r>
            <a:r>
              <a:rPr lang="cs-CZ" sz="2800" dirty="0"/>
              <a:t>odpadu </a:t>
            </a:r>
            <a:r>
              <a:rPr lang="cs-CZ" sz="2800" dirty="0" smtClean="0"/>
              <a:t/>
            </a:r>
            <a:br>
              <a:rPr lang="cs-CZ" sz="2800" dirty="0" smtClean="0"/>
            </a:br>
            <a:r>
              <a:rPr lang="cs-CZ" sz="2800" dirty="0" smtClean="0"/>
              <a:t>z </a:t>
            </a:r>
            <a:r>
              <a:rPr lang="cs-CZ" sz="2800" dirty="0"/>
              <a:t>nemovité </a:t>
            </a:r>
            <a:r>
              <a:rPr lang="cs-CZ" sz="2800" dirty="0" smtClean="0"/>
              <a:t>věci </a:t>
            </a:r>
            <a:r>
              <a:rPr lang="cs-CZ" sz="2400" dirty="0"/>
              <a:t>(§ 10i + násl. ZMP)</a:t>
            </a:r>
            <a:endParaRPr lang="cs-CZ" sz="2800" dirty="0"/>
          </a:p>
        </p:txBody>
      </p:sp>
      <p:sp>
        <p:nvSpPr>
          <p:cNvPr id="3" name="Zástupný symbol pro obsah 2"/>
          <p:cNvSpPr>
            <a:spLocks noGrp="1"/>
          </p:cNvSpPr>
          <p:nvPr>
            <p:ph idx="1"/>
          </p:nvPr>
        </p:nvSpPr>
        <p:spPr>
          <a:xfrm>
            <a:off x="628650" y="1678676"/>
            <a:ext cx="8354483" cy="4439706"/>
          </a:xfrm>
        </p:spPr>
        <p:txBody>
          <a:bodyPr>
            <a:normAutofit/>
          </a:bodyPr>
          <a:lstStyle/>
          <a:p>
            <a:r>
              <a:rPr lang="cs-CZ" sz="2800" b="1" dirty="0"/>
              <a:t>Předmět poplatku</a:t>
            </a:r>
          </a:p>
          <a:p>
            <a:pPr marL="342900" indent="-342900">
              <a:buFont typeface="Arial" panose="020B0604020202020204" pitchFamily="34" charset="0"/>
              <a:buChar char="•"/>
            </a:pPr>
            <a:r>
              <a:rPr lang="cs-CZ" dirty="0"/>
              <a:t>odkládání směsného komunálního odpadu z jednotlivé nemovité věci zahrnující byt, rodinný dům nebo stavbu pro rodinnou rekreaci, která se nachází na území obce</a:t>
            </a:r>
          </a:p>
          <a:p>
            <a:pPr marL="342900" indent="-342900">
              <a:buFont typeface="Arial" panose="020B0604020202020204" pitchFamily="34" charset="0"/>
              <a:buChar char="•"/>
            </a:pPr>
            <a:r>
              <a:rPr lang="cs-CZ" dirty="0"/>
              <a:t>záleží na množství odpadu (hmotnost - kg/objem odpadu - l)/objednaném objemu popelnic (kapacita -l) → „více odpadu = více platí“</a:t>
            </a:r>
          </a:p>
          <a:p>
            <a:pPr marL="342900" indent="-342900">
              <a:buFont typeface="Arial" panose="020B0604020202020204" pitchFamily="34" charset="0"/>
              <a:buChar char="•"/>
            </a:pPr>
            <a:r>
              <a:rPr lang="cs-CZ" dirty="0"/>
              <a:t>možnost zavést minimální dílčí základ</a:t>
            </a:r>
          </a:p>
          <a:p>
            <a:endParaRPr lang="cs-CZ" sz="2200" dirty="0"/>
          </a:p>
          <a:p>
            <a:r>
              <a:rPr lang="cs-CZ" sz="2200" b="1" dirty="0"/>
              <a:t>Co když jde o nevyužívanou nemovitost/lidi žijící natolik alternativním způsobem života, že žádný odpad neprodukují?</a:t>
            </a:r>
            <a:endParaRPr lang="cs-CZ" sz="2200" b="1" dirty="0" smtClean="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65</a:t>
            </a:fld>
            <a:endParaRPr lang="cs-CZ"/>
          </a:p>
        </p:txBody>
      </p:sp>
    </p:spTree>
    <p:extLst>
      <p:ext uri="{BB962C8B-B14F-4D97-AF65-F5344CB8AC3E}">
        <p14:creationId xmlns:p14="http://schemas.microsoft.com/office/powerpoint/2010/main" val="42907850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541338"/>
            <a:r>
              <a:rPr lang="cs-CZ" sz="2800" dirty="0"/>
              <a:t>Poplatek za odkládání </a:t>
            </a:r>
            <a:br>
              <a:rPr lang="cs-CZ" sz="2800" dirty="0"/>
            </a:br>
            <a:r>
              <a:rPr lang="cs-CZ" sz="2800" dirty="0" smtClean="0"/>
              <a:t>komunálního </a:t>
            </a:r>
            <a:r>
              <a:rPr lang="cs-CZ" sz="2800" dirty="0"/>
              <a:t>odpadu </a:t>
            </a:r>
            <a:r>
              <a:rPr lang="cs-CZ" sz="2800" dirty="0" smtClean="0"/>
              <a:t/>
            </a:r>
            <a:br>
              <a:rPr lang="cs-CZ" sz="2800" dirty="0" smtClean="0"/>
            </a:br>
            <a:r>
              <a:rPr lang="cs-CZ" sz="2800" dirty="0" smtClean="0"/>
              <a:t>z </a:t>
            </a:r>
            <a:r>
              <a:rPr lang="cs-CZ" sz="2800" dirty="0"/>
              <a:t>nemovité </a:t>
            </a:r>
            <a:r>
              <a:rPr lang="cs-CZ" sz="2800" dirty="0" smtClean="0"/>
              <a:t>věci </a:t>
            </a:r>
            <a:r>
              <a:rPr lang="cs-CZ" sz="2400" dirty="0"/>
              <a:t>(§ 10i + násl. ZMP)</a:t>
            </a:r>
          </a:p>
        </p:txBody>
      </p:sp>
      <p:sp>
        <p:nvSpPr>
          <p:cNvPr id="3" name="Zástupný symbol pro obsah 2"/>
          <p:cNvSpPr>
            <a:spLocks noGrp="1"/>
          </p:cNvSpPr>
          <p:nvPr>
            <p:ph idx="1"/>
          </p:nvPr>
        </p:nvSpPr>
        <p:spPr>
          <a:xfrm>
            <a:off x="628650" y="1678676"/>
            <a:ext cx="8354483" cy="4439706"/>
          </a:xfrm>
        </p:spPr>
        <p:txBody>
          <a:bodyPr>
            <a:normAutofit/>
          </a:bodyPr>
          <a:lstStyle/>
          <a:p>
            <a:r>
              <a:rPr lang="cs-CZ" sz="2800" b="1" dirty="0"/>
              <a:t>Poplatník poplatku</a:t>
            </a:r>
          </a:p>
          <a:p>
            <a:pPr marL="342900" indent="-342900">
              <a:buFont typeface="Arial" panose="020B0604020202020204" pitchFamily="34" charset="0"/>
              <a:buChar char="•"/>
            </a:pPr>
            <a:r>
              <a:rPr lang="cs-CZ" dirty="0"/>
              <a:t>fyzická osoba, která má v nemovité věci bydliště</a:t>
            </a:r>
          </a:p>
          <a:p>
            <a:pPr marL="342900" indent="-342900">
              <a:buFont typeface="Arial" panose="020B0604020202020204" pitchFamily="34" charset="0"/>
              <a:buChar char="•"/>
            </a:pPr>
            <a:r>
              <a:rPr lang="cs-CZ" dirty="0"/>
              <a:t>vlastník nemovité věci (fyzická i právnická osoba, fondy), ve které nemá bydliště žádná fyzická osoba→ solidární povinnost spoluvlastníků</a:t>
            </a:r>
          </a:p>
          <a:p>
            <a:endParaRPr lang="cs-CZ" dirty="0"/>
          </a:p>
          <a:p>
            <a:r>
              <a:rPr lang="cs-CZ" b="1" dirty="0"/>
              <a:t>Bydliště (§ 80 OZ):</a:t>
            </a:r>
            <a:r>
              <a:rPr lang="cs-CZ" dirty="0"/>
              <a:t>  místo, kde se osoba zdržuje s úmyslem žít tam trvale (s výhradou změny okolností), není-li takové místo, pak je bydliště osoby v místě, kde žije, kde má majetek, popřípadě místo, kde měla bydliště naposledy.</a:t>
            </a:r>
          </a:p>
          <a:p>
            <a:endParaRPr lang="cs-CZ" b="1" dirty="0" smtClean="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66</a:t>
            </a:fld>
            <a:endParaRPr lang="cs-CZ"/>
          </a:p>
        </p:txBody>
      </p:sp>
    </p:spTree>
    <p:extLst>
      <p:ext uri="{BB962C8B-B14F-4D97-AF65-F5344CB8AC3E}">
        <p14:creationId xmlns:p14="http://schemas.microsoft.com/office/powerpoint/2010/main" val="36298291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541338"/>
            <a:r>
              <a:rPr lang="cs-CZ" sz="2800" dirty="0"/>
              <a:t>Poplatek za odkládání </a:t>
            </a:r>
            <a:br>
              <a:rPr lang="cs-CZ" sz="2800" dirty="0"/>
            </a:br>
            <a:r>
              <a:rPr lang="cs-CZ" sz="2800" dirty="0" smtClean="0"/>
              <a:t>komunálního </a:t>
            </a:r>
            <a:r>
              <a:rPr lang="cs-CZ" sz="2800" dirty="0"/>
              <a:t>odpadu </a:t>
            </a:r>
            <a:r>
              <a:rPr lang="cs-CZ" sz="2800" dirty="0" smtClean="0"/>
              <a:t/>
            </a:r>
            <a:br>
              <a:rPr lang="cs-CZ" sz="2800" dirty="0" smtClean="0"/>
            </a:br>
            <a:r>
              <a:rPr lang="cs-CZ" sz="2800" dirty="0" smtClean="0"/>
              <a:t>z </a:t>
            </a:r>
            <a:r>
              <a:rPr lang="cs-CZ" sz="2800" dirty="0"/>
              <a:t>nemovité </a:t>
            </a:r>
            <a:r>
              <a:rPr lang="cs-CZ" sz="2800" dirty="0" smtClean="0"/>
              <a:t>věci </a:t>
            </a:r>
            <a:r>
              <a:rPr lang="cs-CZ" sz="2400" dirty="0"/>
              <a:t>(§ 10i + násl. ZMP)</a:t>
            </a:r>
          </a:p>
        </p:txBody>
      </p:sp>
      <p:sp>
        <p:nvSpPr>
          <p:cNvPr id="3" name="Zástupný symbol pro obsah 2"/>
          <p:cNvSpPr>
            <a:spLocks noGrp="1"/>
          </p:cNvSpPr>
          <p:nvPr>
            <p:ph idx="1"/>
          </p:nvPr>
        </p:nvSpPr>
        <p:spPr>
          <a:xfrm>
            <a:off x="628650" y="1678676"/>
            <a:ext cx="8354483" cy="4439706"/>
          </a:xfrm>
        </p:spPr>
        <p:txBody>
          <a:bodyPr>
            <a:normAutofit lnSpcReduction="10000"/>
          </a:bodyPr>
          <a:lstStyle/>
          <a:p>
            <a:pPr marL="109728"/>
            <a:r>
              <a:rPr lang="cs-CZ" sz="2800" b="1" dirty="0"/>
              <a:t>Plátce poplatku</a:t>
            </a:r>
          </a:p>
          <a:p>
            <a:pPr marL="566928" indent="-457200">
              <a:buFont typeface="Wingdings" panose="05000000000000000000" pitchFamily="2" charset="2"/>
              <a:buChar char="§"/>
            </a:pPr>
            <a:r>
              <a:rPr lang="cs-CZ" sz="2800" dirty="0"/>
              <a:t>společenství vlastníků jednotek, pokud pro dům vzniklo, nebo</a:t>
            </a:r>
          </a:p>
          <a:p>
            <a:pPr marL="566928" indent="-457200">
              <a:buFont typeface="Wingdings" panose="05000000000000000000" pitchFamily="2" charset="2"/>
              <a:buChar char="§"/>
            </a:pPr>
            <a:r>
              <a:rPr lang="cs-CZ" sz="2800" dirty="0"/>
              <a:t>vlastník nemovité věci (fyzická i právnická osoba, fondy) v ostatních případech → solidární povinnost spoluvlastníků</a:t>
            </a:r>
          </a:p>
          <a:p>
            <a:pPr marL="109728"/>
            <a:endParaRPr lang="cs-CZ" sz="2800" dirty="0"/>
          </a:p>
          <a:p>
            <a:pPr marL="109728"/>
            <a:r>
              <a:rPr lang="cs-CZ" sz="2800" dirty="0"/>
              <a:t>Plátce poplatku je povinen vybrat poplatek od poplatníka = pouze mezi ním a OÚ vzniká veřejnoprávní vztah.</a:t>
            </a:r>
          </a:p>
          <a:p>
            <a:pPr marL="109728"/>
            <a:r>
              <a:rPr lang="cs-CZ" sz="2800" b="1" dirty="0">
                <a:cs typeface="Calibri Light" panose="020F0302020204030204" pitchFamily="34" charset="0"/>
              </a:rPr>
              <a:t>Jak se může poplatník bránit postupu plátce poplatku?</a:t>
            </a:r>
          </a:p>
          <a:p>
            <a:endParaRPr lang="cs-CZ" sz="2200" b="1" dirty="0" smtClean="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67</a:t>
            </a:fld>
            <a:endParaRPr lang="cs-CZ"/>
          </a:p>
        </p:txBody>
      </p:sp>
    </p:spTree>
    <p:extLst>
      <p:ext uri="{BB962C8B-B14F-4D97-AF65-F5344CB8AC3E}">
        <p14:creationId xmlns:p14="http://schemas.microsoft.com/office/powerpoint/2010/main" val="33639417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541338"/>
            <a:r>
              <a:rPr lang="cs-CZ" sz="2800" dirty="0"/>
              <a:t>Poplatek za odkládání </a:t>
            </a:r>
            <a:br>
              <a:rPr lang="cs-CZ" sz="2800" dirty="0"/>
            </a:br>
            <a:r>
              <a:rPr lang="cs-CZ" sz="2800" dirty="0" smtClean="0"/>
              <a:t>komunálního </a:t>
            </a:r>
            <a:r>
              <a:rPr lang="cs-CZ" sz="2800" dirty="0"/>
              <a:t>odpadu </a:t>
            </a:r>
            <a:r>
              <a:rPr lang="cs-CZ" sz="2800" dirty="0" smtClean="0"/>
              <a:t/>
            </a:r>
            <a:br>
              <a:rPr lang="cs-CZ" sz="2800" dirty="0" smtClean="0"/>
            </a:br>
            <a:r>
              <a:rPr lang="cs-CZ" sz="2800" dirty="0" smtClean="0"/>
              <a:t>z </a:t>
            </a:r>
            <a:r>
              <a:rPr lang="cs-CZ" sz="2800" dirty="0"/>
              <a:t>nemovité </a:t>
            </a:r>
            <a:r>
              <a:rPr lang="cs-CZ" sz="2800" dirty="0" smtClean="0"/>
              <a:t>věci </a:t>
            </a:r>
            <a:r>
              <a:rPr lang="cs-CZ" sz="2400" dirty="0"/>
              <a:t>(§ 10i + násl. ZMP)</a:t>
            </a:r>
          </a:p>
        </p:txBody>
      </p:sp>
      <p:sp>
        <p:nvSpPr>
          <p:cNvPr id="3" name="Zástupný symbol pro obsah 2"/>
          <p:cNvSpPr>
            <a:spLocks noGrp="1"/>
          </p:cNvSpPr>
          <p:nvPr>
            <p:ph idx="1"/>
          </p:nvPr>
        </p:nvSpPr>
        <p:spPr>
          <a:xfrm>
            <a:off x="628650" y="1678676"/>
            <a:ext cx="8354483" cy="4439706"/>
          </a:xfrm>
        </p:spPr>
        <p:txBody>
          <a:bodyPr>
            <a:normAutofit/>
          </a:bodyPr>
          <a:lstStyle/>
          <a:p>
            <a:r>
              <a:rPr lang="cs-CZ" sz="2800" b="1" dirty="0"/>
              <a:t>Základ dílčího poplatku za </a:t>
            </a:r>
            <a:r>
              <a:rPr lang="cs-CZ" sz="2800" b="1" dirty="0" smtClean="0"/>
              <a:t>kalendářní měsíc </a:t>
            </a:r>
            <a:r>
              <a:rPr lang="cs-CZ" sz="2800" b="1" dirty="0"/>
              <a:t>a sazba</a:t>
            </a:r>
          </a:p>
          <a:p>
            <a:pPr marL="342900" indent="-342900">
              <a:buFont typeface="Arial" panose="020B0604020202020204" pitchFamily="34" charset="0"/>
              <a:buChar char="•"/>
            </a:pPr>
            <a:r>
              <a:rPr lang="cs-CZ" sz="2800" dirty="0"/>
              <a:t>Hmotnost (kg) – až 6 Kč za kg</a:t>
            </a:r>
          </a:p>
          <a:p>
            <a:pPr marL="342900" indent="-342900">
              <a:buFont typeface="Arial" panose="020B0604020202020204" pitchFamily="34" charset="0"/>
              <a:buChar char="•"/>
            </a:pPr>
            <a:r>
              <a:rPr lang="cs-CZ" sz="2800" dirty="0"/>
              <a:t>Objem odpadu (l) – až 1 Kč za l</a:t>
            </a:r>
          </a:p>
          <a:p>
            <a:pPr marL="342900" indent="-342900">
              <a:buFont typeface="Arial" panose="020B0604020202020204" pitchFamily="34" charset="0"/>
              <a:buChar char="•"/>
            </a:pPr>
            <a:r>
              <a:rPr lang="cs-CZ" sz="2800" dirty="0"/>
              <a:t>Kapacita nádob (l) – až 1 Kč za l</a:t>
            </a:r>
          </a:p>
          <a:p>
            <a:endParaRPr lang="cs-CZ" sz="2800" b="1" dirty="0"/>
          </a:p>
          <a:p>
            <a:r>
              <a:rPr lang="cs-CZ" sz="2800" b="1" dirty="0"/>
              <a:t>Minimální základ dílčího poplatku</a:t>
            </a:r>
          </a:p>
          <a:p>
            <a:pPr marL="342900" indent="-342900">
              <a:buFont typeface="Arial" panose="020B0604020202020204" pitchFamily="34" charset="0"/>
              <a:buChar char="•"/>
            </a:pPr>
            <a:r>
              <a:rPr lang="cs-CZ" sz="2800" dirty="0"/>
              <a:t>10 kg hmotnosti </a:t>
            </a:r>
            <a:r>
              <a:rPr lang="cs-CZ" sz="2800" dirty="0" smtClean="0"/>
              <a:t>odpadu</a:t>
            </a:r>
            <a:endParaRPr lang="cs-CZ" sz="2800" dirty="0"/>
          </a:p>
          <a:p>
            <a:pPr marL="342900" indent="-342900">
              <a:buFont typeface="Arial" panose="020B0604020202020204" pitchFamily="34" charset="0"/>
              <a:buChar char="•"/>
            </a:pPr>
            <a:r>
              <a:rPr lang="cs-CZ" sz="2800" dirty="0"/>
              <a:t>60 l objemu odpadu/kapacity soustřeďovacích </a:t>
            </a:r>
            <a:r>
              <a:rPr lang="cs-CZ" sz="2800" dirty="0" smtClean="0"/>
              <a:t>prostředků</a:t>
            </a:r>
            <a:endParaRPr lang="cs-CZ" sz="2800" dirty="0"/>
          </a:p>
          <a:p>
            <a:endParaRPr lang="cs-CZ" sz="2200" b="1" dirty="0" smtClean="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68</a:t>
            </a:fld>
            <a:endParaRPr lang="cs-CZ"/>
          </a:p>
        </p:txBody>
      </p:sp>
    </p:spTree>
    <p:extLst>
      <p:ext uri="{BB962C8B-B14F-4D97-AF65-F5344CB8AC3E}">
        <p14:creationId xmlns:p14="http://schemas.microsoft.com/office/powerpoint/2010/main" val="34672956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541338"/>
            <a:r>
              <a:rPr lang="cs-CZ" sz="2800" dirty="0"/>
              <a:t>Poplatek za odkládání </a:t>
            </a:r>
            <a:br>
              <a:rPr lang="cs-CZ" sz="2800" dirty="0"/>
            </a:br>
            <a:r>
              <a:rPr lang="cs-CZ" sz="2800" dirty="0" smtClean="0"/>
              <a:t>komunálního </a:t>
            </a:r>
            <a:r>
              <a:rPr lang="cs-CZ" sz="2800" dirty="0"/>
              <a:t>odpadu </a:t>
            </a:r>
            <a:r>
              <a:rPr lang="cs-CZ" sz="2800" dirty="0" smtClean="0"/>
              <a:t/>
            </a:r>
            <a:br>
              <a:rPr lang="cs-CZ" sz="2800" dirty="0" smtClean="0"/>
            </a:br>
            <a:r>
              <a:rPr lang="cs-CZ" sz="2800" dirty="0" smtClean="0"/>
              <a:t>z </a:t>
            </a:r>
            <a:r>
              <a:rPr lang="cs-CZ" sz="2800" dirty="0"/>
              <a:t>nemovité </a:t>
            </a:r>
            <a:r>
              <a:rPr lang="cs-CZ" sz="2800" dirty="0" smtClean="0"/>
              <a:t>věci </a:t>
            </a:r>
            <a:r>
              <a:rPr lang="cs-CZ" sz="2400" dirty="0"/>
              <a:t>(§ 10i + násl. ZMP)</a:t>
            </a:r>
          </a:p>
        </p:txBody>
      </p:sp>
      <p:sp>
        <p:nvSpPr>
          <p:cNvPr id="3" name="Zástupný symbol pro obsah 2"/>
          <p:cNvSpPr>
            <a:spLocks noGrp="1"/>
          </p:cNvSpPr>
          <p:nvPr>
            <p:ph idx="1"/>
          </p:nvPr>
        </p:nvSpPr>
        <p:spPr>
          <a:xfrm>
            <a:off x="628650" y="1678676"/>
            <a:ext cx="8354483" cy="4439706"/>
          </a:xfrm>
        </p:spPr>
        <p:txBody>
          <a:bodyPr>
            <a:normAutofit lnSpcReduction="10000"/>
          </a:bodyPr>
          <a:lstStyle/>
          <a:p>
            <a:r>
              <a:rPr lang="cs-CZ" b="1" dirty="0"/>
              <a:t>Výpočet</a:t>
            </a:r>
          </a:p>
          <a:p>
            <a:pPr marL="342900" indent="-342900">
              <a:buFont typeface="Arial" panose="020B0604020202020204" pitchFamily="34" charset="0"/>
              <a:buChar char="•"/>
            </a:pPr>
            <a:r>
              <a:rPr lang="cs-CZ" dirty="0" smtClean="0"/>
              <a:t>Dílčí </a:t>
            </a:r>
            <a:r>
              <a:rPr lang="cs-CZ" dirty="0"/>
              <a:t>poplatek (</a:t>
            </a:r>
            <a:r>
              <a:rPr lang="cs-CZ" dirty="0" smtClean="0"/>
              <a:t>za </a:t>
            </a:r>
            <a:r>
              <a:rPr lang="cs-CZ" dirty="0"/>
              <a:t>kalendářní </a:t>
            </a:r>
            <a:r>
              <a:rPr lang="cs-CZ" dirty="0" smtClean="0"/>
              <a:t>měsíc – rozhodný stav k jeho konci) </a:t>
            </a:r>
            <a:r>
              <a:rPr lang="cs-CZ" dirty="0"/>
              <a:t>= součin základu dílčího poplatku zaokrouhleného na celé kilogramy nebo litry nahoru a sazby pro tento </a:t>
            </a:r>
            <a:r>
              <a:rPr lang="cs-CZ" dirty="0" smtClean="0"/>
              <a:t>základ  </a:t>
            </a:r>
            <a:endParaRPr lang="cs-CZ" dirty="0"/>
          </a:p>
          <a:p>
            <a:pPr marL="342900" indent="-342900">
              <a:buFont typeface="Arial" panose="020B0604020202020204" pitchFamily="34" charset="0"/>
              <a:buChar char="•"/>
            </a:pPr>
            <a:r>
              <a:rPr lang="cs-CZ" dirty="0"/>
              <a:t>Finální poplatková povinnost (za kalendářní rok)= součet dílčích poplatků za jednotlivá dílčí období</a:t>
            </a:r>
          </a:p>
          <a:p>
            <a:pPr marL="342900" indent="-342900">
              <a:buFont typeface="Arial" panose="020B0604020202020204" pitchFamily="34" charset="0"/>
              <a:buChar char="•"/>
            </a:pPr>
            <a:r>
              <a:rPr lang="cs-CZ" dirty="0"/>
              <a:t>Plátce rozdělí poplatek připadající na nemovitost na poplatníky, vybere ho od nich a odvede obci.</a:t>
            </a:r>
          </a:p>
          <a:p>
            <a:pPr marL="342900" indent="-342900">
              <a:buFont typeface="Arial" panose="020B0604020202020204" pitchFamily="34" charset="0"/>
              <a:buChar char="•"/>
            </a:pPr>
            <a:r>
              <a:rPr lang="cs-CZ" b="1" dirty="0"/>
              <a:t>Pokud se platí podle hmotnosti nebo objemu, obecní úřad poplatek nejprve vyměří plátci (nový §11 odst. 4 ZMP)</a:t>
            </a:r>
            <a:r>
              <a:rPr lang="cs-CZ" dirty="0"/>
              <a:t> → splatnost 30 dnů ode dne doručení platebního výměru nebo hromadného předpisného seznamu. Zvýšení se vyměřuje zvlášť</a:t>
            </a:r>
            <a:r>
              <a:rPr lang="cs-CZ" dirty="0" smtClean="0"/>
              <a:t>.</a:t>
            </a:r>
            <a:endParaRPr lang="cs-CZ"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69</a:t>
            </a:fld>
            <a:endParaRPr lang="cs-CZ"/>
          </a:p>
        </p:txBody>
      </p:sp>
    </p:spTree>
    <p:extLst>
      <p:ext uri="{BB962C8B-B14F-4D97-AF65-F5344CB8AC3E}">
        <p14:creationId xmlns:p14="http://schemas.microsoft.com/office/powerpoint/2010/main" val="410669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66CCDA16-0280-4A65-9825-65C46C49A221}"/>
              </a:ext>
            </a:extLst>
          </p:cNvPr>
          <p:cNvSpPr>
            <a:spLocks noGrp="1"/>
          </p:cNvSpPr>
          <p:nvPr>
            <p:ph type="body" sz="quarter" idx="13"/>
          </p:nvPr>
        </p:nvSpPr>
        <p:spPr>
          <a:xfrm>
            <a:off x="6414041" y="1678676"/>
            <a:ext cx="2160000" cy="2160000"/>
          </a:xfrm>
        </p:spPr>
        <p:txBody>
          <a:bodyPr>
            <a:normAutofit/>
          </a:bodyPr>
          <a:lstStyle/>
          <a:p>
            <a:r>
              <a:rPr lang="cs-CZ" sz="1900" dirty="0"/>
              <a:t>Šetření ochránce neznamená automaticky pochybení úřadu</a:t>
            </a:r>
          </a:p>
        </p:txBody>
      </p:sp>
      <p:sp>
        <p:nvSpPr>
          <p:cNvPr id="3" name="Nadpis 2">
            <a:extLst>
              <a:ext uri="{FF2B5EF4-FFF2-40B4-BE49-F238E27FC236}">
                <a16:creationId xmlns:a16="http://schemas.microsoft.com/office/drawing/2014/main" id="{6C20CBDE-4CB1-43F7-BA70-96DCBD883C99}"/>
              </a:ext>
            </a:extLst>
          </p:cNvPr>
          <p:cNvSpPr>
            <a:spLocks noGrp="1"/>
          </p:cNvSpPr>
          <p:nvPr>
            <p:ph type="title"/>
          </p:nvPr>
        </p:nvSpPr>
        <p:spPr/>
        <p:txBody>
          <a:bodyPr/>
          <a:lstStyle/>
          <a:p>
            <a:r>
              <a:rPr lang="cs-CZ" dirty="0"/>
              <a:t>VEŘEJNÝ OCHRÁNCE PRÁV</a:t>
            </a:r>
          </a:p>
        </p:txBody>
      </p:sp>
      <p:sp>
        <p:nvSpPr>
          <p:cNvPr id="4" name="Zástupný symbol pro obsah 3">
            <a:extLst>
              <a:ext uri="{FF2B5EF4-FFF2-40B4-BE49-F238E27FC236}">
                <a16:creationId xmlns:a16="http://schemas.microsoft.com/office/drawing/2014/main" id="{61B6E95F-6E47-45A8-9E51-C0E6DBDF7F29}"/>
              </a:ext>
            </a:extLst>
          </p:cNvPr>
          <p:cNvSpPr>
            <a:spLocks noGrp="1"/>
          </p:cNvSpPr>
          <p:nvPr>
            <p:ph idx="1"/>
          </p:nvPr>
        </p:nvSpPr>
        <p:spPr>
          <a:xfrm>
            <a:off x="527662" y="1678676"/>
            <a:ext cx="5716190" cy="4307702"/>
          </a:xfrm>
        </p:spPr>
        <p:txBody>
          <a:bodyPr>
            <a:normAutofit fontScale="85000" lnSpcReduction="20000"/>
          </a:bodyPr>
          <a:lstStyle/>
          <a:p>
            <a:pPr>
              <a:defRPr/>
            </a:pPr>
            <a:r>
              <a:rPr lang="cs-CZ" sz="3200" b="1" dirty="0"/>
              <a:t>Opatření k nápravě</a:t>
            </a:r>
          </a:p>
          <a:p>
            <a:pPr>
              <a:defRPr/>
            </a:pPr>
            <a:endParaRPr lang="cs-CZ" sz="3200" dirty="0"/>
          </a:p>
          <a:p>
            <a:pPr marL="457200" indent="-457200">
              <a:buFont typeface="Arial" panose="020B0604020202020204" pitchFamily="34" charset="0"/>
              <a:buChar char="•"/>
              <a:defRPr/>
            </a:pPr>
            <a:r>
              <a:rPr lang="cs-CZ" sz="2900" dirty="0"/>
              <a:t>Zahájení řízení o </a:t>
            </a:r>
            <a:r>
              <a:rPr lang="cs-CZ" sz="2900" b="1" dirty="0"/>
              <a:t>přezkoumání rozhodnutí</a:t>
            </a:r>
            <a:r>
              <a:rPr lang="cs-CZ" sz="2900" dirty="0"/>
              <a:t>, úkonu nebo postupu úřadu, lze-li jej zahájit z úřední moci</a:t>
            </a:r>
          </a:p>
          <a:p>
            <a:pPr marL="457200" indent="-457200">
              <a:buFont typeface="Arial" panose="020B0604020202020204" pitchFamily="34" charset="0"/>
              <a:buChar char="•"/>
              <a:defRPr/>
            </a:pPr>
            <a:r>
              <a:rPr lang="cs-CZ" sz="2900" dirty="0"/>
              <a:t>Provedení úkonu k odstranění nečinnosti</a:t>
            </a:r>
          </a:p>
          <a:p>
            <a:pPr marL="457200" indent="-457200">
              <a:buFont typeface="Arial" panose="020B0604020202020204" pitchFamily="34" charset="0"/>
              <a:buChar char="•"/>
              <a:defRPr/>
            </a:pPr>
            <a:r>
              <a:rPr lang="cs-CZ" sz="2900" dirty="0"/>
              <a:t>Zahájení disciplinárního nebo obdobného řízení</a:t>
            </a:r>
          </a:p>
          <a:p>
            <a:pPr marL="457200" indent="-457200">
              <a:buFont typeface="Arial" panose="020B0604020202020204" pitchFamily="34" charset="0"/>
              <a:buChar char="•"/>
              <a:defRPr/>
            </a:pPr>
            <a:r>
              <a:rPr lang="cs-CZ" sz="2900" dirty="0"/>
              <a:t>Zahájení stíhání pro trestný čin, přestupek nebo jiný správní delikt</a:t>
            </a:r>
          </a:p>
          <a:p>
            <a:pPr marL="457200" indent="-457200">
              <a:buFont typeface="Arial" panose="020B0604020202020204" pitchFamily="34" charset="0"/>
              <a:buChar char="•"/>
              <a:defRPr/>
            </a:pPr>
            <a:r>
              <a:rPr lang="cs-CZ" sz="2900" dirty="0"/>
              <a:t>Poskytnutí náhrady škody nebo uplatnění nároku na náhradu škody</a:t>
            </a:r>
          </a:p>
        </p:txBody>
      </p:sp>
      <p:sp>
        <p:nvSpPr>
          <p:cNvPr id="5" name="Zástupný symbol pro číslo snímku 4">
            <a:extLst>
              <a:ext uri="{FF2B5EF4-FFF2-40B4-BE49-F238E27FC236}">
                <a16:creationId xmlns:a16="http://schemas.microsoft.com/office/drawing/2014/main" id="{F67F8FFE-9AB4-4F4D-8241-6484235A45D2}"/>
              </a:ext>
            </a:extLst>
          </p:cNvPr>
          <p:cNvSpPr>
            <a:spLocks noGrp="1"/>
          </p:cNvSpPr>
          <p:nvPr>
            <p:ph type="sldNum" sz="quarter" idx="12"/>
          </p:nvPr>
        </p:nvSpPr>
        <p:spPr/>
        <p:txBody>
          <a:bodyPr/>
          <a:lstStyle/>
          <a:p>
            <a:fld id="{D83BD07D-5885-48DF-B570-0C7EF7FA7CBC}" type="slidenum">
              <a:rPr lang="cs-CZ" smtClean="0"/>
              <a:pPr/>
              <a:t>7</a:t>
            </a:fld>
            <a:endParaRPr lang="cs-CZ" dirty="0"/>
          </a:p>
        </p:txBody>
      </p:sp>
      <p:sp>
        <p:nvSpPr>
          <p:cNvPr id="7" name="Zástupný symbol pro text 6">
            <a:extLst>
              <a:ext uri="{FF2B5EF4-FFF2-40B4-BE49-F238E27FC236}">
                <a16:creationId xmlns:a16="http://schemas.microsoft.com/office/drawing/2014/main" id="{09CA2FCF-62AF-48E0-9DCB-C579A5E66A83}"/>
              </a:ext>
            </a:extLst>
          </p:cNvPr>
          <p:cNvSpPr>
            <a:spLocks noGrp="1"/>
          </p:cNvSpPr>
          <p:nvPr>
            <p:ph type="body" sz="quarter" idx="14"/>
          </p:nvPr>
        </p:nvSpPr>
        <p:spPr>
          <a:xfrm>
            <a:off x="628650" y="6478589"/>
            <a:ext cx="5716191" cy="365125"/>
          </a:xfrm>
        </p:spPr>
        <p:txBody>
          <a:bodyPr>
            <a:normAutofit fontScale="77500" lnSpcReduction="20000"/>
          </a:bodyPr>
          <a:lstStyle/>
          <a:p>
            <a:r>
              <a:rPr lang="cs-CZ" dirty="0"/>
              <a:t>Zákonný výčet opatření k nápravě je demonstrativní.</a:t>
            </a:r>
          </a:p>
        </p:txBody>
      </p:sp>
      <p:sp>
        <p:nvSpPr>
          <p:cNvPr id="8" name="Zástupný symbol pro text 7">
            <a:extLst>
              <a:ext uri="{FF2B5EF4-FFF2-40B4-BE49-F238E27FC236}">
                <a16:creationId xmlns:a16="http://schemas.microsoft.com/office/drawing/2014/main" id="{139E319B-FC97-4345-B83B-E4DCCB24FD10}"/>
              </a:ext>
            </a:extLst>
          </p:cNvPr>
          <p:cNvSpPr>
            <a:spLocks noGrp="1"/>
          </p:cNvSpPr>
          <p:nvPr>
            <p:ph type="body" sz="quarter" idx="15"/>
          </p:nvPr>
        </p:nvSpPr>
        <p:spPr>
          <a:xfrm>
            <a:off x="569957" y="871622"/>
            <a:ext cx="5476001" cy="405266"/>
          </a:xfrm>
        </p:spPr>
        <p:txBody>
          <a:bodyPr>
            <a:normAutofit fontScale="92500" lnSpcReduction="10000"/>
          </a:bodyPr>
          <a:lstStyle/>
          <a:p>
            <a:r>
              <a:rPr lang="cs-CZ" sz="2600" b="1" dirty="0">
                <a:solidFill>
                  <a:schemeClr val="bg1"/>
                </a:solidFill>
              </a:rPr>
              <a:t>Šetření</a:t>
            </a:r>
          </a:p>
        </p:txBody>
      </p:sp>
    </p:spTree>
    <p:extLst>
      <p:ext uri="{BB962C8B-B14F-4D97-AF65-F5344CB8AC3E}">
        <p14:creationId xmlns:p14="http://schemas.microsoft.com/office/powerpoint/2010/main" val="18258329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Autofit/>
          </a:bodyPr>
          <a:lstStyle/>
          <a:p>
            <a:pPr fontAlgn="ctr"/>
            <a:r>
              <a:rPr lang="pl-PL" dirty="0"/>
              <a:t>Poplatek za zhodnocení stavebního pozemku</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70</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79182"/>
            <a:ext cx="6156711" cy="365125"/>
          </a:xfrm>
        </p:spPr>
        <p:txBody>
          <a:bodyPr>
            <a:noAutofit/>
          </a:bodyPr>
          <a:lstStyle/>
          <a:p>
            <a:endParaRPr lang="cs-CZ" sz="1400"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 10c</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628650" y="1678676"/>
            <a:ext cx="7945391" cy="1451386"/>
          </a:xfrm>
        </p:spPr>
        <p:txBody>
          <a:bodyPr>
            <a:normAutofit/>
          </a:bodyPr>
          <a:lstStyle/>
          <a:p>
            <a:r>
              <a:rPr lang="cs-CZ" sz="3600" b="1" dirty="0"/>
              <a:t>Předmět poplatku</a:t>
            </a:r>
          </a:p>
          <a:p>
            <a:pPr marL="342900" indent="-342900">
              <a:buFont typeface="Arial" panose="020B0604020202020204" pitchFamily="34" charset="0"/>
              <a:buChar char="•"/>
            </a:pPr>
            <a:r>
              <a:rPr lang="cs-CZ" b="1" dirty="0">
                <a:solidFill>
                  <a:srgbClr val="008276"/>
                </a:solidFill>
              </a:rPr>
              <a:t>Zhodnocení</a:t>
            </a:r>
            <a:r>
              <a:rPr lang="cs-CZ" dirty="0"/>
              <a:t> </a:t>
            </a:r>
            <a:r>
              <a:rPr lang="cs-CZ" b="1" dirty="0">
                <a:solidFill>
                  <a:srgbClr val="008276"/>
                </a:solidFill>
              </a:rPr>
              <a:t>pozemku</a:t>
            </a:r>
            <a:r>
              <a:rPr lang="cs-CZ" dirty="0"/>
              <a:t> </a:t>
            </a:r>
            <a:r>
              <a:rPr lang="cs-CZ" b="1" dirty="0">
                <a:solidFill>
                  <a:srgbClr val="008276"/>
                </a:solidFill>
              </a:rPr>
              <a:t>možností připojení </a:t>
            </a:r>
            <a:r>
              <a:rPr lang="cs-CZ" dirty="0"/>
              <a:t>na obcí vybudovanou stavbu vodovodu nebo kanalizace.</a:t>
            </a:r>
          </a:p>
        </p:txBody>
      </p:sp>
      <p:pic>
        <p:nvPicPr>
          <p:cNvPr id="7" name="Obrázek 6">
            <a:extLst>
              <a:ext uri="{FF2B5EF4-FFF2-40B4-BE49-F238E27FC236}">
                <a16:creationId xmlns:a16="http://schemas.microsoft.com/office/drawing/2014/main" id="{6932CC60-B5BE-4531-B4A5-4AF2300755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385" y="3268377"/>
            <a:ext cx="4441656" cy="2831544"/>
          </a:xfrm>
          <a:prstGeom prst="rect">
            <a:avLst/>
          </a:prstGeom>
        </p:spPr>
      </p:pic>
      <p:sp>
        <p:nvSpPr>
          <p:cNvPr id="11" name="Zástupný symbol pro obsah 5">
            <a:extLst>
              <a:ext uri="{FF2B5EF4-FFF2-40B4-BE49-F238E27FC236}">
                <a16:creationId xmlns:a16="http://schemas.microsoft.com/office/drawing/2014/main" id="{43CBEF28-34C4-455E-A9E6-EC3566B4D301}"/>
              </a:ext>
            </a:extLst>
          </p:cNvPr>
          <p:cNvSpPr txBox="1">
            <a:spLocks/>
          </p:cNvSpPr>
          <p:nvPr/>
        </p:nvSpPr>
        <p:spPr>
          <a:xfrm>
            <a:off x="628649" y="3798276"/>
            <a:ext cx="3319097" cy="2198077"/>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rgbClr val="008276"/>
              </a:buClr>
              <a:buFont typeface="Arial" panose="020B0604020202020204" pitchFamily="34" charset="0"/>
              <a:buNone/>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8276"/>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Calibri" panose="020F0502020204030204" pitchFamily="34" charset="0"/>
              <a:buChar char="→"/>
            </a:pPr>
            <a:r>
              <a:rPr lang="cs-CZ" dirty="0" smtClean="0"/>
              <a:t>Není </a:t>
            </a:r>
            <a:r>
              <a:rPr lang="cs-CZ" dirty="0"/>
              <a:t>rozhodné, zda poplatník svou nemovitost připojí.</a:t>
            </a:r>
          </a:p>
        </p:txBody>
      </p:sp>
    </p:spTree>
    <p:extLst>
      <p:ext uri="{BB962C8B-B14F-4D97-AF65-F5344CB8AC3E}">
        <p14:creationId xmlns:p14="http://schemas.microsoft.com/office/powerpoint/2010/main" val="9767766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Autofit/>
          </a:bodyPr>
          <a:lstStyle/>
          <a:p>
            <a:pPr fontAlgn="ctr"/>
            <a:r>
              <a:rPr lang="pl-PL" dirty="0"/>
              <a:t>Poplatek za zhodnocení stavebního pozemku</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71</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79182"/>
            <a:ext cx="6156711" cy="365125"/>
          </a:xfrm>
        </p:spPr>
        <p:txBody>
          <a:bodyPr>
            <a:noAutofit/>
          </a:bodyPr>
          <a:lstStyle/>
          <a:p>
            <a:endParaRPr lang="cs-CZ" sz="1400"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 10c</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628650" y="2039475"/>
            <a:ext cx="7945391" cy="4439706"/>
          </a:xfrm>
        </p:spPr>
        <p:txBody>
          <a:bodyPr>
            <a:normAutofit/>
          </a:bodyPr>
          <a:lstStyle/>
          <a:p>
            <a:r>
              <a:rPr lang="cs-CZ" sz="3600" b="1" dirty="0"/>
              <a:t>Poplatník</a:t>
            </a:r>
          </a:p>
          <a:p>
            <a:pPr marL="342900" indent="-342900">
              <a:buFont typeface="Arial" panose="020B0604020202020204" pitchFamily="34" charset="0"/>
              <a:buChar char="•"/>
            </a:pPr>
            <a:r>
              <a:rPr lang="cs-CZ" dirty="0" smtClean="0"/>
              <a:t>Vlastník </a:t>
            </a:r>
            <a:r>
              <a:rPr lang="cs-CZ" dirty="0"/>
              <a:t>zhodnoceného stavebního </a:t>
            </a:r>
            <a:r>
              <a:rPr lang="cs-CZ" dirty="0" smtClean="0"/>
              <a:t>pozemku.</a:t>
            </a:r>
            <a:endParaRPr lang="cs-CZ" dirty="0"/>
          </a:p>
          <a:p>
            <a:pPr marL="342900" indent="-342900">
              <a:buFont typeface="Arial" panose="020B0604020202020204" pitchFamily="34" charset="0"/>
              <a:buChar char="•"/>
            </a:pPr>
            <a:r>
              <a:rPr lang="cs-CZ" dirty="0"/>
              <a:t>M</a:t>
            </a:r>
            <a:r>
              <a:rPr lang="cs-CZ" dirty="0" smtClean="0"/>
              <a:t>á-li </a:t>
            </a:r>
            <a:r>
              <a:rPr lang="cs-CZ" dirty="0"/>
              <a:t>k tomuto stavebnímu pozemku vlastnické právo více subjektů, jsou povinny platit poplatek </a:t>
            </a:r>
            <a:r>
              <a:rPr lang="cs-CZ" b="1" dirty="0"/>
              <a:t>společně a </a:t>
            </a:r>
            <a:r>
              <a:rPr lang="cs-CZ" b="1" dirty="0" smtClean="0"/>
              <a:t>nerozdílně</a:t>
            </a:r>
            <a:r>
              <a:rPr lang="cs-CZ" dirty="0" smtClean="0"/>
              <a:t>.</a:t>
            </a:r>
            <a:endParaRPr lang="cs-CZ" dirty="0"/>
          </a:p>
          <a:p>
            <a:pPr marL="342900" indent="-342900">
              <a:buFont typeface="Arial" panose="020B0604020202020204" pitchFamily="34" charset="0"/>
              <a:buChar char="•"/>
            </a:pPr>
            <a:endParaRPr lang="cs-CZ" dirty="0"/>
          </a:p>
          <a:p>
            <a:pPr marL="342900" indent="-342900">
              <a:buFont typeface="Calibri" panose="020F0502020204030204" pitchFamily="34" charset="0"/>
              <a:buChar char="→"/>
            </a:pPr>
            <a:r>
              <a:rPr lang="cs-CZ" dirty="0" smtClean="0"/>
              <a:t>V </a:t>
            </a:r>
            <a:r>
              <a:rPr lang="cs-CZ" dirty="0"/>
              <a:t>případě prodeje bude poplatníkem stále původní </a:t>
            </a:r>
            <a:r>
              <a:rPr lang="cs-CZ" dirty="0" smtClean="0"/>
              <a:t>vlastník.</a:t>
            </a:r>
            <a:endParaRPr lang="cs-CZ" dirty="0"/>
          </a:p>
        </p:txBody>
      </p:sp>
    </p:spTree>
    <p:extLst>
      <p:ext uri="{BB962C8B-B14F-4D97-AF65-F5344CB8AC3E}">
        <p14:creationId xmlns:p14="http://schemas.microsoft.com/office/powerpoint/2010/main" val="33498268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Autofit/>
          </a:bodyPr>
          <a:lstStyle/>
          <a:p>
            <a:pPr fontAlgn="ctr"/>
            <a:r>
              <a:rPr lang="pl-PL" dirty="0"/>
              <a:t>Poplatek za zhodnocení stavebního pozemku</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72</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79182"/>
            <a:ext cx="6156711" cy="365125"/>
          </a:xfrm>
        </p:spPr>
        <p:txBody>
          <a:bodyPr>
            <a:noAutofit/>
          </a:bodyPr>
          <a:lstStyle/>
          <a:p>
            <a:endParaRPr lang="cs-CZ" sz="1400"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 10c</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p:txBody>
          <a:bodyPr>
            <a:normAutofit/>
          </a:bodyPr>
          <a:lstStyle/>
          <a:p>
            <a:r>
              <a:rPr lang="cs-CZ" sz="3600" b="1" dirty="0"/>
              <a:t>Sazba poplatku</a:t>
            </a:r>
          </a:p>
          <a:p>
            <a:pPr marL="342900" indent="-342900">
              <a:buFont typeface="Arial" panose="020B0604020202020204" pitchFamily="34" charset="0"/>
              <a:buChar char="•"/>
            </a:pPr>
            <a:r>
              <a:rPr lang="cs-CZ" dirty="0"/>
              <a:t>Nesmí přesáhnout </a:t>
            </a:r>
            <a:r>
              <a:rPr lang="cs-CZ" b="1" dirty="0">
                <a:solidFill>
                  <a:schemeClr val="accent1"/>
                </a:solidFill>
              </a:rPr>
              <a:t>rozdíl</a:t>
            </a:r>
            <a:r>
              <a:rPr lang="cs-CZ" dirty="0"/>
              <a:t> „zhodnoceného“ a „nezhodnoceného“ pozemku.</a:t>
            </a:r>
          </a:p>
          <a:p>
            <a:pPr marL="342900" indent="-342900">
              <a:buFont typeface="Arial" panose="020B0604020202020204" pitchFamily="34" charset="0"/>
              <a:buChar char="•"/>
            </a:pPr>
            <a:r>
              <a:rPr lang="cs-CZ" dirty="0"/>
              <a:t>Cena stavebního pozemku v obci se stanoví podle zákona o oceňování majetku v kalendářním roce, ve kterém nabylo právní moci kolaudační rozhodnutí nebo nabyl právních účinků kolaudační souhlas.</a:t>
            </a:r>
          </a:p>
          <a:p>
            <a:pPr marL="342900" indent="-342900">
              <a:buFont typeface="Arial" panose="020B0604020202020204" pitchFamily="34" charset="0"/>
              <a:buChar char="•"/>
            </a:pPr>
            <a:r>
              <a:rPr lang="cs-CZ" dirty="0" smtClean="0"/>
              <a:t>Výše </a:t>
            </a:r>
            <a:r>
              <a:rPr lang="cs-CZ" dirty="0"/>
              <a:t>sazby na 1 m</a:t>
            </a:r>
            <a:r>
              <a:rPr lang="cs-CZ" baseline="30000" dirty="0"/>
              <a:t>2</a:t>
            </a:r>
            <a:r>
              <a:rPr lang="cs-CZ" dirty="0"/>
              <a:t> zhodnoceného stavebního pozemku stanoví obec v obecně závazné vyhlášce, kterou může obec vydat </a:t>
            </a:r>
            <a:r>
              <a:rPr lang="cs-CZ" b="1" dirty="0"/>
              <a:t>nejpozději v kalendářním roce</a:t>
            </a:r>
            <a:r>
              <a:rPr lang="cs-CZ" dirty="0"/>
              <a:t>, kdy nabylo právní moci kolaudační rozhodnutí.</a:t>
            </a:r>
          </a:p>
        </p:txBody>
      </p:sp>
    </p:spTree>
    <p:extLst>
      <p:ext uri="{BB962C8B-B14F-4D97-AF65-F5344CB8AC3E}">
        <p14:creationId xmlns:p14="http://schemas.microsoft.com/office/powerpoint/2010/main" val="41478115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Autofit/>
          </a:bodyPr>
          <a:lstStyle/>
          <a:p>
            <a:pPr fontAlgn="ctr"/>
            <a:r>
              <a:rPr lang="pl-PL" dirty="0"/>
              <a:t>Poplatek za zhodnocení stavebního pozemku</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73</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79182"/>
            <a:ext cx="6156711" cy="365125"/>
          </a:xfrm>
        </p:spPr>
        <p:txBody>
          <a:bodyPr>
            <a:noAutofit/>
          </a:bodyPr>
          <a:lstStyle/>
          <a:p>
            <a:endParaRPr lang="cs-CZ" sz="1400"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 10c</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628650" y="1678676"/>
            <a:ext cx="4655527" cy="4439706"/>
          </a:xfrm>
        </p:spPr>
        <p:txBody>
          <a:bodyPr>
            <a:normAutofit/>
          </a:bodyPr>
          <a:lstStyle/>
          <a:p>
            <a:pPr marL="342900" indent="-342900">
              <a:buFont typeface="Arial" panose="020B0604020202020204" pitchFamily="34" charset="0"/>
              <a:buChar char="•"/>
            </a:pPr>
            <a:endParaRPr lang="cs-CZ" dirty="0" smtClean="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r>
              <a:rPr lang="cs-CZ" dirty="0" smtClean="0"/>
              <a:t>Nelze </a:t>
            </a:r>
            <a:r>
              <a:rPr lang="cs-CZ" dirty="0"/>
              <a:t>zpoplatnit </a:t>
            </a:r>
            <a:r>
              <a:rPr lang="cs-CZ" b="1" dirty="0"/>
              <a:t>vybudování jiných sítí</a:t>
            </a:r>
            <a:r>
              <a:rPr lang="cs-CZ" dirty="0"/>
              <a:t>, např. elektrické sítě.</a:t>
            </a:r>
          </a:p>
          <a:p>
            <a:pPr marL="342900" indent="-342900">
              <a:buFont typeface="Arial" panose="020B0604020202020204" pitchFamily="34" charset="0"/>
              <a:buChar char="•"/>
            </a:pPr>
            <a:r>
              <a:rPr lang="cs-CZ" dirty="0"/>
              <a:t>Obce často osvobozují osoby, které na stavbu přispěly.</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p:txBody>
      </p:sp>
      <p:pic>
        <p:nvPicPr>
          <p:cNvPr id="8" name="Obrázek 7">
            <a:extLst>
              <a:ext uri="{FF2B5EF4-FFF2-40B4-BE49-F238E27FC236}">
                <a16:creationId xmlns:a16="http://schemas.microsoft.com/office/drawing/2014/main" id="{FAAFFD80-32D3-453D-A086-A3C96C14B8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3489" y="2075367"/>
            <a:ext cx="2591860" cy="3603455"/>
          </a:xfrm>
          <a:prstGeom prst="rect">
            <a:avLst/>
          </a:prstGeom>
        </p:spPr>
      </p:pic>
    </p:spTree>
    <p:extLst>
      <p:ext uri="{BB962C8B-B14F-4D97-AF65-F5344CB8AC3E}">
        <p14:creationId xmlns:p14="http://schemas.microsoft.com/office/powerpoint/2010/main" val="32556572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rmAutofit/>
          </a:bodyPr>
          <a:lstStyle/>
          <a:p>
            <a:pPr fontAlgn="ctr"/>
            <a:r>
              <a:rPr lang="pl-PL" dirty="0"/>
              <a:t>Ohlášení</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74</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79182"/>
            <a:ext cx="6156711" cy="365125"/>
          </a:xfrm>
        </p:spPr>
        <p:txBody>
          <a:bodyPr>
            <a:noAutofit/>
          </a:bodyPr>
          <a:lstStyle/>
          <a:p>
            <a:endParaRPr lang="cs-CZ" sz="1400"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 14a</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628651" y="1678675"/>
            <a:ext cx="4370640" cy="4800506"/>
          </a:xfrm>
        </p:spPr>
        <p:txBody>
          <a:bodyPr>
            <a:normAutofit/>
          </a:bodyPr>
          <a:lstStyle/>
          <a:p>
            <a:r>
              <a:rPr lang="cs-CZ" sz="3000" b="1" dirty="0"/>
              <a:t>Účel ohlášení</a:t>
            </a:r>
          </a:p>
          <a:p>
            <a:endParaRPr lang="cs-CZ" sz="3000" b="1" dirty="0"/>
          </a:p>
          <a:p>
            <a:pPr marL="342900" indent="-342900">
              <a:buFont typeface="Arial" panose="020B0604020202020204" pitchFamily="34" charset="0"/>
              <a:buChar char="•"/>
            </a:pPr>
            <a:r>
              <a:rPr lang="cs-CZ" dirty="0"/>
              <a:t>Účelem ohlášení je získat </a:t>
            </a:r>
            <a:r>
              <a:rPr lang="cs-CZ" b="1" dirty="0"/>
              <a:t>informace důležité pro výkon správy </a:t>
            </a:r>
            <a:r>
              <a:rPr lang="cs-CZ" dirty="0"/>
              <a:t>místní poplatků.</a:t>
            </a:r>
          </a:p>
          <a:p>
            <a:pPr marL="857250" lvl="1" indent="-342900"/>
            <a:r>
              <a:rPr lang="cs-CZ" sz="2400" dirty="0"/>
              <a:t>Obce mohou </a:t>
            </a:r>
            <a:r>
              <a:rPr lang="cs-CZ" sz="2400" b="1" dirty="0">
                <a:solidFill>
                  <a:srgbClr val="008276"/>
                </a:solidFill>
              </a:rPr>
              <a:t>zveřejnit formulář</a:t>
            </a:r>
            <a:r>
              <a:rPr lang="cs-CZ" sz="2400" dirty="0"/>
              <a:t>, který usnadňuje práci poplatníkům i úředním osobám.</a:t>
            </a: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3941" y="1615156"/>
            <a:ext cx="3484223" cy="4648911"/>
          </a:xfrm>
          <a:prstGeom prst="rect">
            <a:avLst/>
          </a:prstGeom>
        </p:spPr>
      </p:pic>
    </p:spTree>
    <p:extLst>
      <p:ext uri="{BB962C8B-B14F-4D97-AF65-F5344CB8AC3E}">
        <p14:creationId xmlns:p14="http://schemas.microsoft.com/office/powerpoint/2010/main" val="15848774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rmAutofit/>
          </a:bodyPr>
          <a:lstStyle/>
          <a:p>
            <a:pPr fontAlgn="ctr"/>
            <a:r>
              <a:rPr lang="pl-PL" dirty="0"/>
              <a:t>Ohlášení</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75</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79182"/>
            <a:ext cx="6156711" cy="365125"/>
          </a:xfrm>
        </p:spPr>
        <p:txBody>
          <a:bodyPr>
            <a:noAutofit/>
          </a:bodyPr>
          <a:lstStyle/>
          <a:p>
            <a:endParaRPr lang="cs-CZ" sz="1400"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 14a</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628650" y="1678675"/>
            <a:ext cx="7945391" cy="5004136"/>
          </a:xfrm>
        </p:spPr>
        <p:txBody>
          <a:bodyPr>
            <a:normAutofit/>
          </a:bodyPr>
          <a:lstStyle/>
          <a:p>
            <a:r>
              <a:rPr lang="cs-CZ" sz="3200" b="1" dirty="0"/>
              <a:t>Obsah ohlášení</a:t>
            </a:r>
          </a:p>
          <a:p>
            <a:pPr marL="457200" indent="-457200">
              <a:buFont typeface="Arial" panose="020B0604020202020204" pitchFamily="34" charset="0"/>
              <a:buChar char="•"/>
            </a:pPr>
            <a:r>
              <a:rPr lang="cs-CZ" sz="2800" b="1" dirty="0" smtClean="0"/>
              <a:t>Identifikace poplatníka.</a:t>
            </a:r>
            <a:endParaRPr lang="cs-CZ" sz="2800" dirty="0" smtClean="0"/>
          </a:p>
          <a:p>
            <a:pPr marL="457200" indent="-457200">
              <a:buFont typeface="Arial" panose="020B0604020202020204" pitchFamily="34" charset="0"/>
              <a:buChar char="•"/>
            </a:pPr>
            <a:r>
              <a:rPr lang="cs-CZ" sz="2800" b="1" dirty="0" smtClean="0"/>
              <a:t>Bankovní </a:t>
            </a:r>
            <a:r>
              <a:rPr lang="cs-CZ" sz="2800" b="1" dirty="0"/>
              <a:t>účty </a:t>
            </a:r>
            <a:r>
              <a:rPr lang="cs-CZ" sz="2800" dirty="0"/>
              <a:t>(i zahraniční), souvisí-li předmět poplatku s podnikatelskou činností.</a:t>
            </a:r>
          </a:p>
          <a:p>
            <a:pPr marL="457200" indent="-457200">
              <a:buFont typeface="Arial" panose="020B0604020202020204" pitchFamily="34" charset="0"/>
              <a:buChar char="•"/>
            </a:pPr>
            <a:r>
              <a:rPr lang="cs-CZ" sz="2800" b="1" dirty="0"/>
              <a:t>Údaje rozhodné pro stanovení </a:t>
            </a:r>
            <a:r>
              <a:rPr lang="cs-CZ" sz="2800" b="1" dirty="0" smtClean="0"/>
              <a:t>poplatku</a:t>
            </a:r>
            <a:r>
              <a:rPr lang="cs-CZ" sz="2800" dirty="0" smtClean="0"/>
              <a:t>.</a:t>
            </a:r>
            <a:endParaRPr lang="cs-CZ" sz="2800" dirty="0"/>
          </a:p>
          <a:p>
            <a:pPr marL="457200" indent="-457200">
              <a:buFont typeface="Arial" panose="020B0604020202020204" pitchFamily="34" charset="0"/>
              <a:buChar char="•"/>
            </a:pPr>
            <a:r>
              <a:rPr lang="cs-CZ" sz="2800" dirty="0"/>
              <a:t>Poplatník usazený jinde než v EU, smluvním státě Dohody o Evropském hospodářském prostoru </a:t>
            </a:r>
            <a:r>
              <a:rPr lang="cs-CZ" sz="2800" dirty="0">
                <a:solidFill>
                  <a:srgbClr val="008276"/>
                </a:solidFill>
              </a:rPr>
              <a:t>(pozn. Island, Norsko) </a:t>
            </a:r>
            <a:r>
              <a:rPr lang="cs-CZ" sz="2800" dirty="0"/>
              <a:t>či </a:t>
            </a:r>
            <a:r>
              <a:rPr lang="cs-CZ" sz="2800" dirty="0" smtClean="0"/>
              <a:t>Švýcarské konfederace, uvede navíc </a:t>
            </a:r>
            <a:r>
              <a:rPr lang="cs-CZ" sz="2800" b="1" dirty="0" smtClean="0"/>
              <a:t>zmocněnce pro doručování v tuzemsku</a:t>
            </a:r>
            <a:r>
              <a:rPr lang="cs-CZ" sz="2800" dirty="0" smtClean="0"/>
              <a:t>.</a:t>
            </a:r>
            <a:endParaRPr lang="cs-CZ" sz="2800" dirty="0"/>
          </a:p>
        </p:txBody>
      </p:sp>
    </p:spTree>
    <p:extLst>
      <p:ext uri="{BB962C8B-B14F-4D97-AF65-F5344CB8AC3E}">
        <p14:creationId xmlns:p14="http://schemas.microsoft.com/office/powerpoint/2010/main" val="39139328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rmAutofit/>
          </a:bodyPr>
          <a:lstStyle/>
          <a:p>
            <a:pPr fontAlgn="ctr"/>
            <a:r>
              <a:rPr lang="pl-PL" dirty="0"/>
              <a:t>Ohlášení</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76</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79182"/>
            <a:ext cx="6156711" cy="365125"/>
          </a:xfrm>
        </p:spPr>
        <p:txBody>
          <a:bodyPr>
            <a:noAutofit/>
          </a:bodyPr>
          <a:lstStyle/>
          <a:p>
            <a:endParaRPr lang="cs-CZ" sz="1400"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 14a</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628650" y="1678675"/>
            <a:ext cx="7945391" cy="5004136"/>
          </a:xfrm>
        </p:spPr>
        <p:txBody>
          <a:bodyPr>
            <a:normAutofit/>
          </a:bodyPr>
          <a:lstStyle/>
          <a:p>
            <a:pPr marL="109728"/>
            <a:r>
              <a:rPr lang="cs-CZ" sz="3200" b="1" dirty="0"/>
              <a:t>Kdy podat ohlášení?</a:t>
            </a:r>
          </a:p>
          <a:p>
            <a:pPr marL="342900" indent="-342900">
              <a:buFont typeface="Arial" panose="020B0604020202020204" pitchFamily="34" charset="0"/>
              <a:buChar char="•"/>
            </a:pPr>
            <a:r>
              <a:rPr lang="cs-CZ" sz="2800" dirty="0" smtClean="0"/>
              <a:t>Zákon nestanovuje, </a:t>
            </a:r>
            <a:r>
              <a:rPr lang="cs-CZ" sz="2800" dirty="0"/>
              <a:t>do kdy má poplatník podat </a:t>
            </a:r>
            <a:r>
              <a:rPr lang="cs-CZ" sz="2800" dirty="0" smtClean="0"/>
              <a:t>ohlášení.</a:t>
            </a:r>
          </a:p>
          <a:p>
            <a:pPr marL="971550" lvl="1" indent="-457200">
              <a:buFont typeface="Calibri" panose="020F0502020204030204" pitchFamily="34" charset="0"/>
              <a:buChar char="→"/>
            </a:pPr>
            <a:r>
              <a:rPr lang="cs-CZ" sz="2800" dirty="0" smtClean="0"/>
              <a:t>Lhůtu </a:t>
            </a:r>
            <a:r>
              <a:rPr lang="cs-CZ" sz="2800" dirty="0"/>
              <a:t>musí stanovit obec v </a:t>
            </a:r>
            <a:r>
              <a:rPr lang="cs-CZ" sz="2800" dirty="0" err="1"/>
              <a:t>OZV</a:t>
            </a:r>
            <a:r>
              <a:rPr lang="cs-CZ" sz="2800" dirty="0"/>
              <a:t>.</a:t>
            </a:r>
          </a:p>
          <a:p>
            <a:pPr marL="109728"/>
            <a:endParaRPr lang="cs-CZ" sz="3200" dirty="0" smtClean="0"/>
          </a:p>
          <a:p>
            <a:pPr marL="457200" indent="-457200">
              <a:buFont typeface="Arial" panose="020B0604020202020204" pitchFamily="34" charset="0"/>
              <a:buChar char="•"/>
            </a:pPr>
            <a:r>
              <a:rPr lang="cs-CZ" sz="2800" b="1" dirty="0"/>
              <a:t>Změnu údajů </a:t>
            </a:r>
            <a:r>
              <a:rPr lang="cs-CZ" sz="2800" dirty="0"/>
              <a:t>musí poplatník oznámit do 15 dnů ode dne, kdy nastala </a:t>
            </a:r>
            <a:r>
              <a:rPr lang="cs-CZ" sz="2800" dirty="0" smtClean="0"/>
              <a:t>(</a:t>
            </a:r>
            <a:r>
              <a:rPr lang="cs-CZ" sz="2800" dirty="0">
                <a:solidFill>
                  <a:srgbClr val="008276"/>
                </a:solidFill>
              </a:rPr>
              <a:t>o</a:t>
            </a:r>
            <a:r>
              <a:rPr lang="cs-CZ" sz="2800" dirty="0" smtClean="0">
                <a:solidFill>
                  <a:srgbClr val="008276"/>
                </a:solidFill>
              </a:rPr>
              <a:t>d </a:t>
            </a:r>
            <a:r>
              <a:rPr lang="cs-CZ" sz="2800" dirty="0">
                <a:solidFill>
                  <a:srgbClr val="008276"/>
                </a:solidFill>
              </a:rPr>
              <a:t>roku 2020 </a:t>
            </a:r>
            <a:r>
              <a:rPr lang="cs-CZ" sz="2800" dirty="0"/>
              <a:t>může obec v </a:t>
            </a:r>
            <a:r>
              <a:rPr lang="cs-CZ" sz="2800" dirty="0" err="1"/>
              <a:t>OZV</a:t>
            </a:r>
            <a:r>
              <a:rPr lang="cs-CZ" sz="2800" dirty="0"/>
              <a:t> prodloužit).</a:t>
            </a:r>
          </a:p>
        </p:txBody>
      </p:sp>
    </p:spTree>
    <p:extLst>
      <p:ext uri="{BB962C8B-B14F-4D97-AF65-F5344CB8AC3E}">
        <p14:creationId xmlns:p14="http://schemas.microsoft.com/office/powerpoint/2010/main" val="19431500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rmAutofit/>
          </a:bodyPr>
          <a:lstStyle/>
          <a:p>
            <a:pPr fontAlgn="ctr"/>
            <a:r>
              <a:rPr lang="pl-PL" dirty="0"/>
              <a:t>Ohlášení</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77</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79182"/>
            <a:ext cx="6156711" cy="365125"/>
          </a:xfrm>
        </p:spPr>
        <p:txBody>
          <a:bodyPr>
            <a:noAutofit/>
          </a:bodyPr>
          <a:lstStyle/>
          <a:p>
            <a:endParaRPr lang="cs-CZ" sz="1400"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 14a</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p:txBody>
          <a:bodyPr>
            <a:normAutofit/>
          </a:bodyPr>
          <a:lstStyle/>
          <a:p>
            <a:r>
              <a:rPr lang="cs-CZ" sz="3000" b="1" dirty="0"/>
              <a:t>Ohlášení nároku na </a:t>
            </a:r>
            <a:r>
              <a:rPr lang="cs-CZ" sz="3000" b="1" dirty="0" smtClean="0"/>
              <a:t>osvobození</a:t>
            </a:r>
          </a:p>
          <a:p>
            <a:pPr marL="342900" indent="-342900">
              <a:buFont typeface="Arial" panose="020B0604020202020204" pitchFamily="34" charset="0"/>
              <a:buChar char="•"/>
            </a:pPr>
            <a:r>
              <a:rPr lang="cs-CZ" sz="2800" dirty="0" smtClean="0"/>
              <a:t>Je </a:t>
            </a:r>
            <a:r>
              <a:rPr lang="cs-CZ" sz="2800" dirty="0"/>
              <a:t>možné vyžadovat ohlašovací povinnost osob, které mají podle zákona či obecně závazné vyhlášky nárok na osvobození od placení místního poplatku </a:t>
            </a:r>
            <a:r>
              <a:rPr lang="cs-CZ" sz="2800" dirty="0">
                <a:solidFill>
                  <a:srgbClr val="008276"/>
                </a:solidFill>
              </a:rPr>
              <a:t>(nález ÚS </a:t>
            </a:r>
            <a:r>
              <a:rPr lang="cs-CZ" sz="2800" dirty="0" err="1">
                <a:solidFill>
                  <a:srgbClr val="008276"/>
                </a:solidFill>
              </a:rPr>
              <a:t>Pl</a:t>
            </a:r>
            <a:r>
              <a:rPr lang="cs-CZ" sz="2800" dirty="0">
                <a:solidFill>
                  <a:srgbClr val="008276"/>
                </a:solidFill>
              </a:rPr>
              <a:t>. ÚS 30/06</a:t>
            </a:r>
            <a:r>
              <a:rPr lang="cs-CZ" sz="2800" dirty="0" smtClean="0">
                <a:solidFill>
                  <a:srgbClr val="008276"/>
                </a:solidFill>
              </a:rPr>
              <a:t>)</a:t>
            </a:r>
            <a:r>
              <a:rPr lang="cs-CZ" sz="2800" dirty="0" smtClean="0"/>
              <a:t>.</a:t>
            </a:r>
          </a:p>
          <a:p>
            <a:pPr marL="342900" indent="-342900">
              <a:buFont typeface="Arial" panose="020B0604020202020204" pitchFamily="34" charset="0"/>
              <a:buChar char="•"/>
            </a:pPr>
            <a:endParaRPr lang="cs-CZ" sz="2800" dirty="0"/>
          </a:p>
          <a:p>
            <a:pPr marL="342900" indent="-342900">
              <a:buFont typeface="Calibri" panose="020F0502020204030204" pitchFamily="34" charset="0"/>
              <a:buChar char="→"/>
            </a:pPr>
            <a:r>
              <a:rPr lang="cs-CZ" sz="2800" dirty="0"/>
              <a:t>Splnění ohlašovací </a:t>
            </a:r>
            <a:r>
              <a:rPr lang="cs-CZ" sz="2800" dirty="0" smtClean="0"/>
              <a:t>povinnosti ve lhůtě </a:t>
            </a:r>
            <a:r>
              <a:rPr lang="cs-CZ" sz="2800" dirty="0"/>
              <a:t>= </a:t>
            </a:r>
            <a:r>
              <a:rPr lang="cs-CZ" sz="2800" b="1" dirty="0">
                <a:solidFill>
                  <a:srgbClr val="008276"/>
                </a:solidFill>
              </a:rPr>
              <a:t>osvobození</a:t>
            </a:r>
            <a:r>
              <a:rPr lang="cs-CZ" sz="2800" dirty="0"/>
              <a:t>.</a:t>
            </a:r>
          </a:p>
          <a:p>
            <a:pPr marL="342900" indent="-342900">
              <a:buFont typeface="Arial" panose="020B0604020202020204" pitchFamily="34" charset="0"/>
              <a:buChar char="•"/>
            </a:pPr>
            <a:endParaRPr lang="cs-CZ" sz="2400" dirty="0"/>
          </a:p>
        </p:txBody>
      </p:sp>
    </p:spTree>
    <p:extLst>
      <p:ext uri="{BB962C8B-B14F-4D97-AF65-F5344CB8AC3E}">
        <p14:creationId xmlns:p14="http://schemas.microsoft.com/office/powerpoint/2010/main" val="18061975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rmAutofit/>
          </a:bodyPr>
          <a:lstStyle/>
          <a:p>
            <a:pPr fontAlgn="ctr"/>
            <a:r>
              <a:rPr lang="pl-PL" dirty="0"/>
              <a:t>Ohlášení</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78</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79182"/>
            <a:ext cx="6156711" cy="365125"/>
          </a:xfrm>
        </p:spPr>
        <p:txBody>
          <a:bodyPr>
            <a:noAutofit/>
          </a:bodyPr>
          <a:lstStyle/>
          <a:p>
            <a:endParaRPr lang="cs-CZ" sz="1400"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 14a</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p:txBody>
          <a:bodyPr>
            <a:normAutofit/>
          </a:bodyPr>
          <a:lstStyle/>
          <a:p>
            <a:r>
              <a:rPr lang="cs-CZ" sz="3200" b="1" dirty="0"/>
              <a:t>Vynětí z poplatkové </a:t>
            </a:r>
            <a:r>
              <a:rPr lang="cs-CZ" sz="3200" b="1" dirty="0" smtClean="0"/>
              <a:t>povinnosti</a:t>
            </a:r>
          </a:p>
          <a:p>
            <a:pPr marL="342900" indent="-342900">
              <a:buFont typeface="Arial" panose="020B0604020202020204" pitchFamily="34" charset="0"/>
              <a:buChar char="•"/>
            </a:pPr>
            <a:r>
              <a:rPr lang="cs-CZ" dirty="0"/>
              <a:t>Osoba nepodléhající poplatkové povinnosti </a:t>
            </a:r>
            <a:r>
              <a:rPr lang="cs-CZ" b="1" dirty="0"/>
              <a:t>není poplatník a nemá ohlašovací povinnost</a:t>
            </a:r>
            <a:r>
              <a:rPr lang="cs-CZ" dirty="0"/>
              <a:t>.</a:t>
            </a:r>
          </a:p>
          <a:p>
            <a:pPr marL="342900" indent="-342900">
              <a:buFont typeface="Arial" panose="020B0604020202020204" pitchFamily="34" charset="0"/>
              <a:buChar char="•"/>
            </a:pPr>
            <a:r>
              <a:rPr lang="cs-CZ" dirty="0"/>
              <a:t>V důkazním řízení by však musela správci poplatku vyvrátit, že je poplatníkem</a:t>
            </a:r>
            <a:r>
              <a:rPr lang="cs-CZ" dirty="0" smtClean="0"/>
              <a:t>.</a:t>
            </a:r>
          </a:p>
          <a:p>
            <a:endParaRPr lang="cs-CZ" sz="2800" dirty="0" smtClean="0"/>
          </a:p>
          <a:p>
            <a:r>
              <a:rPr lang="cs-CZ" sz="2800" b="1" dirty="0" smtClean="0"/>
              <a:t>Výjimka</a:t>
            </a:r>
            <a:r>
              <a:rPr lang="cs-CZ" sz="2800" b="1" dirty="0"/>
              <a:t>?</a:t>
            </a:r>
          </a:p>
          <a:p>
            <a:pPr marL="342900" indent="-342900">
              <a:buFont typeface="Arial" panose="020B0604020202020204" pitchFamily="34" charset="0"/>
              <a:buChar char="•"/>
            </a:pPr>
            <a:r>
              <a:rPr lang="cs-CZ" sz="2800" dirty="0" smtClean="0"/>
              <a:t>Zavedení </a:t>
            </a:r>
            <a:r>
              <a:rPr lang="cs-CZ" sz="2800" dirty="0"/>
              <a:t>ohlašovací povinnost držitelů psů mladších tří měsíců je podle názoru Ústavního soudu v pořádku </a:t>
            </a:r>
            <a:r>
              <a:rPr lang="cs-CZ" sz="2800" dirty="0">
                <a:solidFill>
                  <a:srgbClr val="008276"/>
                </a:solidFill>
              </a:rPr>
              <a:t>(nález ÚS </a:t>
            </a:r>
            <a:r>
              <a:rPr lang="cs-CZ" sz="2800" dirty="0" err="1">
                <a:solidFill>
                  <a:srgbClr val="008276"/>
                </a:solidFill>
              </a:rPr>
              <a:t>Pl</a:t>
            </a:r>
            <a:r>
              <a:rPr lang="cs-CZ" sz="2800" dirty="0">
                <a:solidFill>
                  <a:srgbClr val="008276"/>
                </a:solidFill>
              </a:rPr>
              <a:t>. ÚS 30/06)</a:t>
            </a:r>
            <a:r>
              <a:rPr lang="cs-CZ" sz="2800" dirty="0"/>
              <a:t>.</a:t>
            </a:r>
          </a:p>
          <a:p>
            <a:pPr marL="342900" indent="-342900">
              <a:buFont typeface="Arial" panose="020B0604020202020204" pitchFamily="34" charset="0"/>
              <a:buChar char="•"/>
            </a:pPr>
            <a:endParaRPr lang="cs-CZ" sz="2800" dirty="0"/>
          </a:p>
          <a:p>
            <a:pPr marL="857250" lvl="1" indent="-342900"/>
            <a:endParaRPr lang="cs-CZ" sz="2400" dirty="0"/>
          </a:p>
          <a:p>
            <a:pPr marL="857250" lvl="1" indent="-342900"/>
            <a:endParaRPr lang="cs-CZ" sz="2400" dirty="0"/>
          </a:p>
          <a:p>
            <a:pPr marL="857250" lvl="1" indent="-342900"/>
            <a:endParaRPr lang="cs-CZ" dirty="0"/>
          </a:p>
        </p:txBody>
      </p:sp>
    </p:spTree>
    <p:extLst>
      <p:ext uri="{BB962C8B-B14F-4D97-AF65-F5344CB8AC3E}">
        <p14:creationId xmlns:p14="http://schemas.microsoft.com/office/powerpoint/2010/main" val="21249913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rmAutofit/>
          </a:bodyPr>
          <a:lstStyle/>
          <a:p>
            <a:pPr fontAlgn="ctr"/>
            <a:r>
              <a:rPr lang="pl-PL" dirty="0"/>
              <a:t>Ohlášení</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79</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79182"/>
            <a:ext cx="6156711" cy="365125"/>
          </a:xfrm>
        </p:spPr>
        <p:txBody>
          <a:bodyPr>
            <a:noAutofit/>
          </a:bodyPr>
          <a:lstStyle/>
          <a:p>
            <a:endParaRPr lang="cs-CZ" sz="1400"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 14a</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p:txBody>
          <a:bodyPr>
            <a:normAutofit/>
          </a:bodyPr>
          <a:lstStyle/>
          <a:p>
            <a:r>
              <a:rPr lang="cs-CZ" dirty="0"/>
              <a:t>Pokud poplatník nesplní povinnost ohlásit údaj rozhodný pro osvobození nebo úlevu, </a:t>
            </a:r>
            <a:r>
              <a:rPr lang="cs-CZ" b="1" dirty="0"/>
              <a:t>nárok na osvobození nebo úlevu zaniká</a:t>
            </a:r>
            <a:r>
              <a:rPr lang="cs-CZ" dirty="0"/>
              <a:t>.</a:t>
            </a:r>
          </a:p>
          <a:p>
            <a:pPr marL="857250" lvl="1" indent="-342900"/>
            <a:r>
              <a:rPr lang="cs-CZ" sz="2400" dirty="0"/>
              <a:t>Platí u poplatkových povinností vzniklých od roku 2018. </a:t>
            </a:r>
            <a:r>
              <a:rPr lang="cs-CZ" sz="2400" dirty="0">
                <a:solidFill>
                  <a:srgbClr val="008276"/>
                </a:solidFill>
              </a:rPr>
              <a:t>(Čl. VIII zákona č. 170/2017 Sb.)</a:t>
            </a:r>
            <a:endParaRPr lang="cs-CZ" sz="2400" dirty="0"/>
          </a:p>
          <a:p>
            <a:pPr marL="857250" lvl="1" indent="-342900"/>
            <a:r>
              <a:rPr lang="cs-CZ" sz="2400" b="1" dirty="0"/>
              <a:t>Výkladový problém 1</a:t>
            </a:r>
            <a:r>
              <a:rPr lang="cs-CZ" sz="2400" dirty="0"/>
              <a:t>: Musí starobní důchodci každý rok oznamovat nárok na osvobození?</a:t>
            </a:r>
          </a:p>
          <a:p>
            <a:pPr marL="857250" lvl="1" indent="-342900"/>
            <a:r>
              <a:rPr lang="cs-CZ" sz="2400" b="1" dirty="0"/>
              <a:t>Výkladový problém 2</a:t>
            </a:r>
            <a:r>
              <a:rPr lang="cs-CZ" sz="2400" dirty="0"/>
              <a:t>: Musí poplatník ohlásit i údaje, které správce poplatku má k dispozici? </a:t>
            </a:r>
            <a:endParaRPr lang="cs-CZ" sz="2400" dirty="0" smtClean="0"/>
          </a:p>
          <a:p>
            <a:pPr marL="857250" lvl="1" indent="-342900"/>
            <a:r>
              <a:rPr lang="cs-CZ" sz="2400" b="1" dirty="0"/>
              <a:t>Výkladový problém 3</a:t>
            </a:r>
            <a:r>
              <a:rPr lang="cs-CZ" sz="2400" dirty="0"/>
              <a:t>: Je možné podat ohlášení za jiného?</a:t>
            </a:r>
          </a:p>
          <a:p>
            <a:pPr marL="857250" lvl="1" indent="-342900"/>
            <a:endParaRPr lang="cs-CZ" sz="2400" dirty="0"/>
          </a:p>
          <a:p>
            <a:pPr marL="342900" indent="-342900">
              <a:buFont typeface="Arial" panose="020B0604020202020204" pitchFamily="34" charset="0"/>
              <a:buChar char="•"/>
            </a:pPr>
            <a:endParaRPr lang="cs-CZ" sz="2800" dirty="0"/>
          </a:p>
          <a:p>
            <a:pPr marL="857250" lvl="1" indent="-342900"/>
            <a:endParaRPr lang="cs-CZ" sz="2400" dirty="0"/>
          </a:p>
          <a:p>
            <a:pPr marL="857250" lvl="1" indent="-342900"/>
            <a:endParaRPr lang="cs-CZ" sz="2400" dirty="0"/>
          </a:p>
          <a:p>
            <a:pPr marL="857250" lvl="1" indent="-342900"/>
            <a:endParaRPr lang="cs-CZ" dirty="0"/>
          </a:p>
        </p:txBody>
      </p:sp>
    </p:spTree>
    <p:extLst>
      <p:ext uri="{BB962C8B-B14F-4D97-AF65-F5344CB8AC3E}">
        <p14:creationId xmlns:p14="http://schemas.microsoft.com/office/powerpoint/2010/main" val="328537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C20CBDE-4CB1-43F7-BA70-96DCBD883C99}"/>
              </a:ext>
            </a:extLst>
          </p:cNvPr>
          <p:cNvSpPr>
            <a:spLocks noGrp="1"/>
          </p:cNvSpPr>
          <p:nvPr>
            <p:ph type="title"/>
          </p:nvPr>
        </p:nvSpPr>
        <p:spPr/>
        <p:txBody>
          <a:bodyPr/>
          <a:lstStyle/>
          <a:p>
            <a:r>
              <a:rPr lang="cs-CZ" dirty="0"/>
              <a:t>VEŘEJNÝ OCHRÁNCE PRÁV</a:t>
            </a:r>
          </a:p>
        </p:txBody>
      </p:sp>
      <p:sp>
        <p:nvSpPr>
          <p:cNvPr id="5" name="Zástupný symbol pro číslo snímku 4">
            <a:extLst>
              <a:ext uri="{FF2B5EF4-FFF2-40B4-BE49-F238E27FC236}">
                <a16:creationId xmlns:a16="http://schemas.microsoft.com/office/drawing/2014/main" id="{F67F8FFE-9AB4-4F4D-8241-6484235A45D2}"/>
              </a:ext>
            </a:extLst>
          </p:cNvPr>
          <p:cNvSpPr>
            <a:spLocks noGrp="1"/>
          </p:cNvSpPr>
          <p:nvPr>
            <p:ph type="sldNum" sz="quarter" idx="12"/>
          </p:nvPr>
        </p:nvSpPr>
        <p:spPr/>
        <p:txBody>
          <a:bodyPr/>
          <a:lstStyle/>
          <a:p>
            <a:fld id="{D83BD07D-5885-48DF-B570-0C7EF7FA7CBC}" type="slidenum">
              <a:rPr lang="cs-CZ" smtClean="0"/>
              <a:pPr/>
              <a:t>8</a:t>
            </a:fld>
            <a:endParaRPr lang="cs-CZ" dirty="0"/>
          </a:p>
        </p:txBody>
      </p:sp>
      <p:sp>
        <p:nvSpPr>
          <p:cNvPr id="7" name="Zástupný symbol pro text 6">
            <a:extLst>
              <a:ext uri="{FF2B5EF4-FFF2-40B4-BE49-F238E27FC236}">
                <a16:creationId xmlns:a16="http://schemas.microsoft.com/office/drawing/2014/main" id="{09CA2FCF-62AF-48E0-9DCB-C579A5E66A83}"/>
              </a:ext>
            </a:extLst>
          </p:cNvPr>
          <p:cNvSpPr>
            <a:spLocks noGrp="1"/>
          </p:cNvSpPr>
          <p:nvPr>
            <p:ph type="body" sz="quarter" idx="16"/>
          </p:nvPr>
        </p:nvSpPr>
        <p:spPr/>
        <p:txBody>
          <a:bodyPr>
            <a:normAutofit fontScale="92500" lnSpcReduction="20000"/>
          </a:bodyPr>
          <a:lstStyle/>
          <a:p>
            <a:r>
              <a:rPr lang="cs-CZ" dirty="0"/>
              <a:t>Šetření</a:t>
            </a:r>
          </a:p>
        </p:txBody>
      </p:sp>
      <p:sp>
        <p:nvSpPr>
          <p:cNvPr id="8" name="Zástupný symbol pro text 7">
            <a:extLst>
              <a:ext uri="{FF2B5EF4-FFF2-40B4-BE49-F238E27FC236}">
                <a16:creationId xmlns:a16="http://schemas.microsoft.com/office/drawing/2014/main" id="{139E319B-FC97-4345-B83B-E4DCCB24FD10}"/>
              </a:ext>
            </a:extLst>
          </p:cNvPr>
          <p:cNvSpPr>
            <a:spLocks noGrp="1"/>
          </p:cNvSpPr>
          <p:nvPr>
            <p:ph idx="1"/>
          </p:nvPr>
        </p:nvSpPr>
        <p:spPr/>
        <p:txBody>
          <a:bodyPr>
            <a:normAutofit/>
          </a:bodyPr>
          <a:lstStyle/>
          <a:p>
            <a:r>
              <a:rPr lang="cs-CZ" sz="2800" b="1" dirty="0"/>
              <a:t>V oblasti poplatků bývá jako opatření k nápravě typicky: </a:t>
            </a:r>
          </a:p>
          <a:p>
            <a:pPr marL="342900" indent="-342900">
              <a:buFont typeface="Arial" panose="020B0604020202020204" pitchFamily="34" charset="0"/>
              <a:buChar char="•"/>
            </a:pPr>
            <a:r>
              <a:rPr lang="cs-CZ" dirty="0"/>
              <a:t>Vrácení neoprávněně vymoženého poplatku</a:t>
            </a:r>
          </a:p>
          <a:p>
            <a:pPr marL="342900" indent="-342900">
              <a:buFont typeface="Arial" panose="020B0604020202020204" pitchFamily="34" charset="0"/>
              <a:buChar char="•"/>
            </a:pPr>
            <a:r>
              <a:rPr lang="cs-CZ" dirty="0" smtClean="0"/>
              <a:t>Dodržení </a:t>
            </a:r>
            <a:r>
              <a:rPr lang="cs-CZ" dirty="0"/>
              <a:t>správného procesního postupu</a:t>
            </a:r>
          </a:p>
          <a:p>
            <a:pPr marL="342900" indent="-342900">
              <a:buFont typeface="Arial" panose="020B0604020202020204" pitchFamily="34" charset="0"/>
              <a:buChar char="•"/>
            </a:pPr>
            <a:r>
              <a:rPr lang="cs-CZ" dirty="0"/>
              <a:t>Změna praxe (metodiky) do </a:t>
            </a:r>
            <a:r>
              <a:rPr lang="cs-CZ" dirty="0" smtClean="0"/>
              <a:t>budoucna</a:t>
            </a:r>
          </a:p>
          <a:p>
            <a:pPr marL="342900" indent="-342900">
              <a:buFont typeface="Arial" panose="020B0604020202020204" pitchFamily="34" charset="0"/>
              <a:buChar char="•"/>
            </a:pPr>
            <a:r>
              <a:rPr lang="cs-CZ" dirty="0" smtClean="0"/>
              <a:t>Prominutí poplatku</a:t>
            </a:r>
            <a:endParaRPr lang="cs-CZ" dirty="0"/>
          </a:p>
        </p:txBody>
      </p:sp>
    </p:spTree>
    <p:extLst>
      <p:ext uri="{BB962C8B-B14F-4D97-AF65-F5344CB8AC3E}">
        <p14:creationId xmlns:p14="http://schemas.microsoft.com/office/powerpoint/2010/main" val="4774348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rmAutofit/>
          </a:bodyPr>
          <a:lstStyle/>
          <a:p>
            <a:pPr fontAlgn="ctr"/>
            <a:r>
              <a:rPr lang="pl-PL" dirty="0"/>
              <a:t>Ohlášení</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80</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79182"/>
            <a:ext cx="6156711" cy="365125"/>
          </a:xfrm>
        </p:spPr>
        <p:txBody>
          <a:bodyPr>
            <a:noAutofit/>
          </a:bodyPr>
          <a:lstStyle/>
          <a:p>
            <a:endParaRPr lang="cs-CZ" sz="1400"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 14a</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p:txBody>
          <a:bodyPr>
            <a:normAutofit lnSpcReduction="10000"/>
          </a:bodyPr>
          <a:lstStyle/>
          <a:p>
            <a:r>
              <a:rPr lang="cs-CZ" sz="2800" b="1" dirty="0" smtClean="0"/>
              <a:t>Výkladový problém 1</a:t>
            </a:r>
          </a:p>
          <a:p>
            <a:pPr marL="342900" indent="-342900">
              <a:buFont typeface="Arial" panose="020B0604020202020204" pitchFamily="34" charset="0"/>
              <a:buChar char="•"/>
            </a:pPr>
            <a:r>
              <a:rPr lang="cs-CZ" b="1" dirty="0" smtClean="0"/>
              <a:t>Ombudsman</a:t>
            </a:r>
            <a:r>
              <a:rPr lang="cs-CZ" dirty="0" smtClean="0"/>
              <a:t>: </a:t>
            </a:r>
            <a:r>
              <a:rPr lang="cs-CZ" b="1" dirty="0" smtClean="0">
                <a:solidFill>
                  <a:srgbClr val="008276"/>
                </a:solidFill>
              </a:rPr>
              <a:t>Nevyžadovat</a:t>
            </a:r>
            <a:r>
              <a:rPr lang="cs-CZ" b="1" dirty="0" smtClean="0"/>
              <a:t> </a:t>
            </a:r>
            <a:r>
              <a:rPr lang="cs-CZ" dirty="0"/>
              <a:t>splnění ohlašovací povinnosti </a:t>
            </a:r>
            <a:r>
              <a:rPr lang="cs-CZ" dirty="0" smtClean="0"/>
              <a:t>opakovaně každý rok. Status starobního důchodce osoba časem neztrácí (až na výjimky).</a:t>
            </a:r>
          </a:p>
          <a:p>
            <a:pPr marL="342900" indent="-342900">
              <a:buFont typeface="Arial" panose="020B0604020202020204" pitchFamily="34" charset="0"/>
              <a:buChar char="•"/>
            </a:pPr>
            <a:r>
              <a:rPr lang="cs-CZ" sz="2400" b="1" dirty="0" smtClean="0"/>
              <a:t>MF</a:t>
            </a:r>
            <a:r>
              <a:rPr lang="cs-CZ" dirty="0"/>
              <a:t>: „Zákon o místních poplatcích, v platném znění, výslovně nestanoví „povinnost doložit důvod osvobození znovu v každém následujícím kalendářním roce do 15. ledna“, </a:t>
            </a:r>
            <a:r>
              <a:rPr lang="cs-CZ" b="1" dirty="0"/>
              <a:t>taková povinnost z ustanovení zákona ani </a:t>
            </a:r>
            <a:r>
              <a:rPr lang="cs-CZ" b="1" dirty="0" smtClean="0"/>
              <a:t>nevyplývá</a:t>
            </a:r>
            <a:r>
              <a:rPr lang="cs-CZ" dirty="0" smtClean="0"/>
              <a:t>“.</a:t>
            </a:r>
          </a:p>
          <a:p>
            <a:pPr marL="857250" lvl="1" indent="-342900">
              <a:buFont typeface="Calibri" panose="020F0502020204030204" pitchFamily="34" charset="0"/>
              <a:buChar char="→"/>
            </a:pPr>
            <a:r>
              <a:rPr lang="cs-CZ" sz="2400" dirty="0" smtClean="0"/>
              <a:t>MF řešilo případ držitele průkazky </a:t>
            </a:r>
            <a:r>
              <a:rPr lang="cs-CZ" sz="2400" dirty="0" err="1" smtClean="0"/>
              <a:t>ZTP</a:t>
            </a:r>
            <a:r>
              <a:rPr lang="cs-CZ" sz="2400" dirty="0" smtClean="0"/>
              <a:t>/P.</a:t>
            </a:r>
            <a:endParaRPr lang="cs-CZ" sz="2400" dirty="0"/>
          </a:p>
          <a:p>
            <a:pPr marL="342900" indent="-342900">
              <a:buFont typeface="Arial" panose="020B0604020202020204" pitchFamily="34" charset="0"/>
              <a:buChar char="•"/>
            </a:pPr>
            <a:endParaRPr lang="cs-CZ" sz="2800" dirty="0"/>
          </a:p>
          <a:p>
            <a:pPr marL="3257550" lvl="8" indent="-342900"/>
            <a:r>
              <a:rPr lang="cs-CZ" sz="2800" dirty="0" smtClean="0">
                <a:solidFill>
                  <a:srgbClr val="008276"/>
                </a:solidFill>
              </a:rPr>
              <a:t>Jiná situace u studentů?</a:t>
            </a:r>
            <a:endParaRPr lang="cs-CZ" sz="2800" dirty="0">
              <a:solidFill>
                <a:srgbClr val="008276"/>
              </a:solidFill>
            </a:endParaRPr>
          </a:p>
          <a:p>
            <a:pPr marL="857250" lvl="1" indent="-342900"/>
            <a:endParaRPr lang="cs-CZ" sz="2400" dirty="0"/>
          </a:p>
          <a:p>
            <a:pPr marL="857250" lvl="1" indent="-342900"/>
            <a:endParaRPr lang="cs-CZ" dirty="0"/>
          </a:p>
        </p:txBody>
      </p:sp>
    </p:spTree>
    <p:extLst>
      <p:ext uri="{BB962C8B-B14F-4D97-AF65-F5344CB8AC3E}">
        <p14:creationId xmlns:p14="http://schemas.microsoft.com/office/powerpoint/2010/main" val="40389470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rmAutofit/>
          </a:bodyPr>
          <a:lstStyle/>
          <a:p>
            <a:pPr fontAlgn="ctr"/>
            <a:r>
              <a:rPr lang="pl-PL" dirty="0"/>
              <a:t>Ohlášení</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81</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79182"/>
            <a:ext cx="6156711" cy="365125"/>
          </a:xfrm>
        </p:spPr>
        <p:txBody>
          <a:bodyPr>
            <a:noAutofit/>
          </a:bodyPr>
          <a:lstStyle/>
          <a:p>
            <a:endParaRPr lang="cs-CZ" sz="1400"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 14a</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p:txBody>
          <a:bodyPr>
            <a:normAutofit/>
          </a:bodyPr>
          <a:lstStyle/>
          <a:p>
            <a:r>
              <a:rPr lang="cs-CZ" sz="2800" b="1" dirty="0" smtClean="0"/>
              <a:t>Výkladový problém 2</a:t>
            </a:r>
          </a:p>
          <a:p>
            <a:pPr marL="342900" indent="-342900">
              <a:buFont typeface="Arial" panose="020B0604020202020204" pitchFamily="34" charset="0"/>
              <a:buChar char="•"/>
            </a:pPr>
            <a:r>
              <a:rPr lang="cs-CZ" b="1" dirty="0" smtClean="0"/>
              <a:t>Ombudsman</a:t>
            </a:r>
            <a:r>
              <a:rPr lang="cs-CZ" dirty="0" smtClean="0"/>
              <a:t>: </a:t>
            </a:r>
            <a:r>
              <a:rPr lang="cs-CZ" b="1" dirty="0" smtClean="0"/>
              <a:t>Nevyžadovat </a:t>
            </a:r>
            <a:r>
              <a:rPr lang="cs-CZ" dirty="0"/>
              <a:t>splnění ohlašovací povinnosti ohledně údajů ze základního registru obyvatel (typicky údaj o věku či místu trvalého pobytu).</a:t>
            </a:r>
          </a:p>
          <a:p>
            <a:pPr marL="342900" indent="-342900">
              <a:buFont typeface="Arial" panose="020B0604020202020204" pitchFamily="34" charset="0"/>
              <a:buChar char="•"/>
            </a:pPr>
            <a:r>
              <a:rPr lang="cs-CZ" sz="2400" b="1" dirty="0" smtClean="0"/>
              <a:t>MF</a:t>
            </a:r>
            <a:r>
              <a:rPr lang="cs-CZ" dirty="0" smtClean="0"/>
              <a:t>: Nevyžadovat </a:t>
            </a:r>
            <a:r>
              <a:rPr lang="cs-CZ" dirty="0"/>
              <a:t>údajů ze základního registru obyvatel za základě </a:t>
            </a:r>
            <a:r>
              <a:rPr lang="cs-CZ" b="1" dirty="0"/>
              <a:t>zásady vstřícnosti</a:t>
            </a:r>
            <a:r>
              <a:rPr lang="cs-CZ" dirty="0"/>
              <a:t>.</a:t>
            </a:r>
          </a:p>
          <a:p>
            <a:endParaRPr lang="cs-CZ" dirty="0" smtClean="0"/>
          </a:p>
          <a:p>
            <a:r>
              <a:rPr lang="cs-CZ" dirty="0" smtClean="0"/>
              <a:t>Novinka: </a:t>
            </a:r>
            <a:r>
              <a:rPr lang="cs-CZ" b="1" dirty="0" smtClean="0">
                <a:solidFill>
                  <a:schemeClr val="accent1"/>
                </a:solidFill>
              </a:rPr>
              <a:t>Od </a:t>
            </a:r>
            <a:r>
              <a:rPr lang="cs-CZ" b="1" dirty="0">
                <a:solidFill>
                  <a:schemeClr val="accent1"/>
                </a:solidFill>
              </a:rPr>
              <a:t>roku </a:t>
            </a:r>
            <a:r>
              <a:rPr lang="cs-CZ" b="1" dirty="0" smtClean="0">
                <a:solidFill>
                  <a:schemeClr val="accent1"/>
                </a:solidFill>
              </a:rPr>
              <a:t>2020 </a:t>
            </a:r>
            <a:r>
              <a:rPr lang="cs-CZ" dirty="0" smtClean="0"/>
              <a:t>obce mají možnost </a:t>
            </a:r>
            <a:r>
              <a:rPr lang="cs-CZ" dirty="0"/>
              <a:t>v obecně závazné vyhlášce </a:t>
            </a:r>
            <a:r>
              <a:rPr lang="cs-CZ" b="1" dirty="0"/>
              <a:t>vyloučit povinnost podat ohlášení</a:t>
            </a:r>
            <a:r>
              <a:rPr lang="cs-CZ" dirty="0" smtClean="0"/>
              <a:t>. Okruh neohlašovaných údajů musí obec zveřejnit.</a:t>
            </a:r>
            <a:endParaRPr lang="cs-CZ" dirty="0"/>
          </a:p>
          <a:p>
            <a:pPr marL="342900" indent="-342900">
              <a:buFont typeface="Arial" panose="020B0604020202020204" pitchFamily="34" charset="0"/>
              <a:buChar char="•"/>
            </a:pPr>
            <a:endParaRPr lang="cs-CZ" sz="2400" dirty="0" smtClean="0"/>
          </a:p>
          <a:p>
            <a:pPr lvl="1" indent="0">
              <a:buNone/>
            </a:pPr>
            <a:endParaRPr lang="cs-CZ" sz="2400" dirty="0"/>
          </a:p>
          <a:p>
            <a:pPr marL="857250" lvl="1" indent="-342900"/>
            <a:endParaRPr lang="cs-CZ" dirty="0"/>
          </a:p>
        </p:txBody>
      </p:sp>
    </p:spTree>
    <p:extLst>
      <p:ext uri="{BB962C8B-B14F-4D97-AF65-F5344CB8AC3E}">
        <p14:creationId xmlns:p14="http://schemas.microsoft.com/office/powerpoint/2010/main" val="20420178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rmAutofit/>
          </a:bodyPr>
          <a:lstStyle/>
          <a:p>
            <a:pPr fontAlgn="ctr"/>
            <a:r>
              <a:rPr lang="pl-PL" dirty="0"/>
              <a:t>Ohlášení</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82</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79182"/>
            <a:ext cx="6156711" cy="365125"/>
          </a:xfrm>
        </p:spPr>
        <p:txBody>
          <a:bodyPr>
            <a:noAutofit/>
          </a:bodyPr>
          <a:lstStyle/>
          <a:p>
            <a:endParaRPr lang="cs-CZ" sz="1400" dirty="0"/>
          </a:p>
          <a:p>
            <a:endParaRPr lang="cs-CZ" sz="1400"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 14a</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628650" y="1678676"/>
            <a:ext cx="7746229" cy="1944741"/>
          </a:xfrm>
        </p:spPr>
        <p:txBody>
          <a:bodyPr>
            <a:normAutofit/>
          </a:bodyPr>
          <a:lstStyle/>
          <a:p>
            <a:r>
              <a:rPr lang="cs-CZ" sz="3000" b="1" dirty="0" smtClean="0"/>
              <a:t>Výkladový problém 3</a:t>
            </a:r>
          </a:p>
          <a:p>
            <a:pPr marL="457200" indent="-457200">
              <a:buFont typeface="Arial" panose="020B0604020202020204" pitchFamily="34" charset="0"/>
              <a:buChar char="•"/>
            </a:pPr>
            <a:r>
              <a:rPr lang="cs-CZ" dirty="0"/>
              <a:t>V praxi se vyskytují situace, kdy například ředitel domova pro seniory podá </a:t>
            </a:r>
            <a:r>
              <a:rPr lang="cs-CZ" b="1" dirty="0"/>
              <a:t>hromadné ohlášení</a:t>
            </a:r>
            <a:r>
              <a:rPr lang="cs-CZ" dirty="0"/>
              <a:t>, ve kterém oznámí pobyt mnoha poplatníků v domově (pro účely přiznání nároku na osvobození).</a:t>
            </a:r>
          </a:p>
          <a:p>
            <a:pPr marL="971550" lvl="1" indent="-457200"/>
            <a:endParaRPr lang="cs-CZ" sz="2400" dirty="0"/>
          </a:p>
          <a:p>
            <a:pPr marL="971550" lvl="1" indent="-457200"/>
            <a:endParaRPr lang="cs-CZ" sz="2400" dirty="0"/>
          </a:p>
          <a:p>
            <a:pPr lvl="1" indent="0">
              <a:buNone/>
            </a:pPr>
            <a:endParaRPr lang="cs-CZ" sz="1400" dirty="0"/>
          </a:p>
        </p:txBody>
      </p:sp>
      <p:sp>
        <p:nvSpPr>
          <p:cNvPr id="7" name="TextovéPole 6"/>
          <p:cNvSpPr txBox="1"/>
          <p:nvPr/>
        </p:nvSpPr>
        <p:spPr>
          <a:xfrm>
            <a:off x="543192" y="3877094"/>
            <a:ext cx="8030849" cy="3385542"/>
          </a:xfrm>
          <a:prstGeom prst="rect">
            <a:avLst/>
          </a:prstGeom>
          <a:noFill/>
        </p:spPr>
        <p:txBody>
          <a:bodyPr wrap="square" rtlCol="0">
            <a:spAutoFit/>
          </a:bodyPr>
          <a:lstStyle/>
          <a:p>
            <a:r>
              <a:rPr lang="cs-CZ" sz="2800" dirty="0">
                <a:solidFill>
                  <a:srgbClr val="008276"/>
                </a:solidFill>
              </a:rPr>
              <a:t>Má správce daně povinnost k ohlášení přihlédnout?</a:t>
            </a:r>
          </a:p>
          <a:p>
            <a:pPr marL="342900" indent="-342900">
              <a:buFont typeface="Calibri" panose="020F0502020204030204" pitchFamily="34" charset="0"/>
              <a:buChar char="→"/>
            </a:pPr>
            <a:r>
              <a:rPr lang="cs-CZ" sz="2400" dirty="0"/>
              <a:t>Podání bez plné moci trpí vadou, proto by obecní úřad měl vyzvat ředitele domova k </a:t>
            </a:r>
            <a:r>
              <a:rPr lang="cs-CZ" sz="2400" b="1" dirty="0"/>
              <a:t>doložení plné moci </a:t>
            </a:r>
            <a:r>
              <a:rPr lang="cs-CZ" sz="2400" dirty="0"/>
              <a:t>(§ 74 </a:t>
            </a:r>
            <a:r>
              <a:rPr lang="cs-CZ" sz="2400" dirty="0" err="1"/>
              <a:t>DŘ</a:t>
            </a:r>
            <a:r>
              <a:rPr lang="cs-CZ" sz="2400" dirty="0" smtClean="0"/>
              <a:t>).</a:t>
            </a:r>
          </a:p>
          <a:p>
            <a:pPr marL="342900" indent="-342900">
              <a:buFont typeface="Calibri" panose="020F0502020204030204" pitchFamily="34" charset="0"/>
              <a:buChar char="→"/>
            </a:pPr>
            <a:r>
              <a:rPr lang="cs-CZ" sz="2400" dirty="0"/>
              <a:t>Doplní-li plnou moc ve lhůtě, hledí se na podání, jako by bylo učiněno řádně a </a:t>
            </a:r>
            <a:r>
              <a:rPr lang="cs-CZ" sz="2400" dirty="0" smtClean="0"/>
              <a:t>včas.</a:t>
            </a:r>
          </a:p>
          <a:p>
            <a:pPr marL="342900" indent="-342900">
              <a:buFont typeface="Calibri" panose="020F0502020204030204" pitchFamily="34" charset="0"/>
              <a:buChar char="→"/>
            </a:pPr>
            <a:r>
              <a:rPr lang="cs-CZ" sz="2400" dirty="0"/>
              <a:t>Nemusí se jednat pouze o domov pro seniory</a:t>
            </a:r>
            <a:r>
              <a:rPr lang="cs-CZ" sz="2400" dirty="0" smtClean="0"/>
              <a:t>.</a:t>
            </a:r>
            <a:endParaRPr lang="cs-CZ" sz="2400" dirty="0"/>
          </a:p>
          <a:p>
            <a:pPr marL="342900" indent="-342900">
              <a:buFont typeface="Calibri" panose="020F0502020204030204" pitchFamily="34" charset="0"/>
              <a:buChar char="→"/>
            </a:pPr>
            <a:endParaRPr lang="cs-CZ" sz="2400" dirty="0"/>
          </a:p>
          <a:p>
            <a:pPr marL="342900" indent="-342900">
              <a:buFont typeface="Arial" panose="020B0604020202020204" pitchFamily="34" charset="0"/>
              <a:buChar char="•"/>
            </a:pPr>
            <a:endParaRPr lang="cs-CZ" sz="2400" dirty="0"/>
          </a:p>
          <a:p>
            <a:endParaRPr lang="cs-CZ" dirty="0"/>
          </a:p>
        </p:txBody>
      </p:sp>
    </p:spTree>
    <p:extLst>
      <p:ext uri="{BB962C8B-B14F-4D97-AF65-F5344CB8AC3E}">
        <p14:creationId xmlns:p14="http://schemas.microsoft.com/office/powerpoint/2010/main" val="3649490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rmAutofit/>
          </a:bodyPr>
          <a:lstStyle/>
          <a:p>
            <a:pPr fontAlgn="ctr"/>
            <a:r>
              <a:rPr lang="pl-PL" dirty="0"/>
              <a:t>Vyměření</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83</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79182"/>
            <a:ext cx="6156711" cy="365125"/>
          </a:xfrm>
        </p:spPr>
        <p:txBody>
          <a:bodyPr>
            <a:noAutofit/>
          </a:bodyPr>
          <a:lstStyle/>
          <a:p>
            <a:endParaRPr lang="cs-CZ" sz="1400" dirty="0"/>
          </a:p>
          <a:p>
            <a:endParaRPr lang="cs-CZ" sz="1400"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 11</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628650" y="1678675"/>
            <a:ext cx="7945391" cy="4800506"/>
          </a:xfrm>
        </p:spPr>
        <p:txBody>
          <a:bodyPr>
            <a:normAutofit/>
          </a:bodyPr>
          <a:lstStyle/>
          <a:p>
            <a:pPr marL="342900" indent="-342900">
              <a:buFont typeface="Arial" panose="020B0604020202020204" pitchFamily="34" charset="0"/>
              <a:buChar char="•"/>
            </a:pPr>
            <a:r>
              <a:rPr lang="cs-CZ" dirty="0"/>
              <a:t>Nebudou-li poplatky zaplaceny </a:t>
            </a:r>
            <a:r>
              <a:rPr lang="cs-CZ" b="1" dirty="0"/>
              <a:t>poplatníkem</a:t>
            </a:r>
            <a:r>
              <a:rPr lang="cs-CZ" dirty="0"/>
              <a:t> </a:t>
            </a:r>
            <a:r>
              <a:rPr lang="cs-CZ" b="1" dirty="0"/>
              <a:t>včas nebo ve správné výši</a:t>
            </a:r>
            <a:r>
              <a:rPr lang="cs-CZ" dirty="0"/>
              <a:t>, vyměří mu obecní úřad poplatek </a:t>
            </a:r>
            <a:r>
              <a:rPr lang="cs-CZ" b="1" dirty="0"/>
              <a:t>platebním výměrem nebo hromadným předpisným seznamem</a:t>
            </a:r>
            <a:r>
              <a:rPr lang="cs-CZ" dirty="0"/>
              <a:t>.</a:t>
            </a:r>
          </a:p>
          <a:p>
            <a:pPr marL="342900" indent="-342900">
              <a:buFont typeface="Arial" panose="020B0604020202020204" pitchFamily="34" charset="0"/>
              <a:buChar char="•"/>
            </a:pPr>
            <a:r>
              <a:rPr lang="cs-CZ" dirty="0"/>
              <a:t>Nebudou-li poplatky odvedeny </a:t>
            </a:r>
            <a:r>
              <a:rPr lang="cs-CZ" b="1" dirty="0"/>
              <a:t>plátcem</a:t>
            </a:r>
            <a:r>
              <a:rPr lang="cs-CZ" dirty="0"/>
              <a:t> poplatku včas nebo ve správné výši, vyměří mu obecní úřad poplatek platebním výměrem k přímé úhradě.</a:t>
            </a: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7656" y="3877095"/>
            <a:ext cx="3506385" cy="2408973"/>
          </a:xfrm>
          <a:prstGeom prst="rect">
            <a:avLst/>
          </a:prstGeom>
        </p:spPr>
      </p:pic>
      <p:sp>
        <p:nvSpPr>
          <p:cNvPr id="7" name="TextovéPole 6"/>
          <p:cNvSpPr txBox="1"/>
          <p:nvPr/>
        </p:nvSpPr>
        <p:spPr>
          <a:xfrm>
            <a:off x="628650" y="4401084"/>
            <a:ext cx="4174086" cy="1846659"/>
          </a:xfrm>
          <a:prstGeom prst="rect">
            <a:avLst/>
          </a:prstGeom>
          <a:noFill/>
        </p:spPr>
        <p:txBody>
          <a:bodyPr wrap="square" rtlCol="0">
            <a:spAutoFit/>
          </a:bodyPr>
          <a:lstStyle/>
          <a:p>
            <a:pPr marL="285750" indent="-285750">
              <a:buFont typeface="Arial" panose="020B0604020202020204" pitchFamily="34" charset="0"/>
              <a:buChar char="•"/>
            </a:pPr>
            <a:r>
              <a:rPr lang="cs-CZ" sz="2400" dirty="0"/>
              <a:t>Poplatek je </a:t>
            </a:r>
            <a:r>
              <a:rPr lang="cs-CZ" sz="2400" b="1" dirty="0"/>
              <a:t>splatný do 15 dnů ode dne právní moci </a:t>
            </a:r>
            <a:r>
              <a:rPr lang="cs-CZ" sz="2400" dirty="0"/>
              <a:t>platebního výměru. </a:t>
            </a:r>
            <a:r>
              <a:rPr lang="cs-CZ" sz="2400" dirty="0">
                <a:solidFill>
                  <a:srgbClr val="008276"/>
                </a:solidFill>
              </a:rPr>
              <a:t>(§ 139 odst. 3 </a:t>
            </a:r>
            <a:r>
              <a:rPr lang="cs-CZ" sz="2400" dirty="0" err="1">
                <a:solidFill>
                  <a:srgbClr val="008276"/>
                </a:solidFill>
              </a:rPr>
              <a:t>DŘ</a:t>
            </a:r>
            <a:r>
              <a:rPr lang="cs-CZ" sz="2400" dirty="0">
                <a:solidFill>
                  <a:srgbClr val="008276"/>
                </a:solidFill>
              </a:rPr>
              <a:t>)</a:t>
            </a:r>
            <a:endParaRPr lang="cs-CZ" sz="2400" dirty="0"/>
          </a:p>
          <a:p>
            <a:endParaRPr lang="cs-CZ" dirty="0"/>
          </a:p>
        </p:txBody>
      </p:sp>
    </p:spTree>
    <p:extLst>
      <p:ext uri="{BB962C8B-B14F-4D97-AF65-F5344CB8AC3E}">
        <p14:creationId xmlns:p14="http://schemas.microsoft.com/office/powerpoint/2010/main" val="7792990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rmAutofit/>
          </a:bodyPr>
          <a:lstStyle/>
          <a:p>
            <a:pPr fontAlgn="ctr"/>
            <a:r>
              <a:rPr lang="pl-PL" dirty="0"/>
              <a:t>Vyměření</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84</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79182"/>
            <a:ext cx="6156711" cy="365125"/>
          </a:xfrm>
        </p:spPr>
        <p:txBody>
          <a:bodyPr>
            <a:noAutofit/>
          </a:bodyPr>
          <a:lstStyle/>
          <a:p>
            <a:endParaRPr lang="cs-CZ" sz="1400" dirty="0"/>
          </a:p>
          <a:p>
            <a:endParaRPr lang="cs-CZ" sz="1400"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 11</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628650" y="1678675"/>
            <a:ext cx="7945391" cy="4800506"/>
          </a:xfrm>
        </p:spPr>
        <p:txBody>
          <a:bodyPr>
            <a:normAutofit/>
          </a:bodyPr>
          <a:lstStyle/>
          <a:p>
            <a:pPr marL="285750" indent="-285750">
              <a:buFont typeface="Arial" panose="020B0604020202020204" pitchFamily="34" charset="0"/>
              <a:buChar char="•"/>
            </a:pPr>
            <a:r>
              <a:rPr lang="cs-CZ" dirty="0"/>
              <a:t>Obec nemůže v obecně závazné vyhlášce upravit </a:t>
            </a:r>
            <a:r>
              <a:rPr lang="cs-CZ" b="1" dirty="0"/>
              <a:t>jiné způsoby vyměření</a:t>
            </a:r>
            <a:r>
              <a:rPr lang="cs-CZ" dirty="0"/>
              <a:t>, neboť k tomu nemá zákonem svěřenou pravomoc. </a:t>
            </a:r>
            <a:r>
              <a:rPr lang="cs-CZ" dirty="0">
                <a:solidFill>
                  <a:srgbClr val="008276"/>
                </a:solidFill>
              </a:rPr>
              <a:t>(nález ÚS . </a:t>
            </a:r>
            <a:r>
              <a:rPr lang="cs-CZ" dirty="0" err="1">
                <a:solidFill>
                  <a:srgbClr val="008276"/>
                </a:solidFill>
              </a:rPr>
              <a:t>Pl</a:t>
            </a:r>
            <a:r>
              <a:rPr lang="cs-CZ" dirty="0">
                <a:solidFill>
                  <a:srgbClr val="008276"/>
                </a:solidFill>
              </a:rPr>
              <a:t>. ÚS 6/09)</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b="1" dirty="0"/>
              <a:t>Náležitosti </a:t>
            </a:r>
            <a:r>
              <a:rPr lang="cs-CZ" dirty="0"/>
              <a:t>platebního výměru či hromadného předpisného seznamu stanovuje </a:t>
            </a:r>
            <a:r>
              <a:rPr lang="cs-CZ" dirty="0">
                <a:solidFill>
                  <a:srgbClr val="008276"/>
                </a:solidFill>
              </a:rPr>
              <a:t>§ 102 </a:t>
            </a:r>
            <a:r>
              <a:rPr lang="cs-CZ" dirty="0" err="1">
                <a:solidFill>
                  <a:srgbClr val="008276"/>
                </a:solidFill>
              </a:rPr>
              <a:t>DŘ</a:t>
            </a:r>
            <a:r>
              <a:rPr lang="cs-CZ" dirty="0"/>
              <a:t>.</a:t>
            </a:r>
          </a:p>
          <a:p>
            <a:pPr marL="800100" lvl="1" indent="-285750"/>
            <a:r>
              <a:rPr lang="cs-CZ" sz="2400" dirty="0"/>
              <a:t>Doporučujeme vycházet ze zveřejněných vzorů MF či krajských úřadů.</a:t>
            </a:r>
          </a:p>
        </p:txBody>
      </p:sp>
    </p:spTree>
    <p:extLst>
      <p:ext uri="{BB962C8B-B14F-4D97-AF65-F5344CB8AC3E}">
        <p14:creationId xmlns:p14="http://schemas.microsoft.com/office/powerpoint/2010/main" val="42025447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rmAutofit/>
          </a:bodyPr>
          <a:lstStyle/>
          <a:p>
            <a:pPr fontAlgn="ctr"/>
            <a:r>
              <a:rPr lang="pl-PL" dirty="0"/>
              <a:t>Vyměření</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85</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79182"/>
            <a:ext cx="6156711" cy="365125"/>
          </a:xfrm>
        </p:spPr>
        <p:txBody>
          <a:bodyPr>
            <a:noAutofit/>
          </a:bodyPr>
          <a:lstStyle/>
          <a:p>
            <a:endParaRPr lang="cs-CZ" sz="1400" dirty="0"/>
          </a:p>
          <a:p>
            <a:endParaRPr lang="cs-CZ" sz="1400"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 11</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628650" y="1678675"/>
            <a:ext cx="8241885" cy="4800506"/>
          </a:xfrm>
        </p:spPr>
        <p:txBody>
          <a:bodyPr>
            <a:normAutofit/>
          </a:bodyPr>
          <a:lstStyle/>
          <a:p>
            <a:r>
              <a:rPr lang="cs-CZ" sz="3000" b="1" dirty="0"/>
              <a:t>Hromadný předpisný seznam </a:t>
            </a:r>
            <a:r>
              <a:rPr lang="cs-CZ" sz="3200" dirty="0">
                <a:solidFill>
                  <a:srgbClr val="008276"/>
                </a:solidFill>
              </a:rPr>
              <a:t>(§ 50 </a:t>
            </a:r>
            <a:r>
              <a:rPr lang="cs-CZ" sz="3200" dirty="0" err="1">
                <a:solidFill>
                  <a:srgbClr val="008276"/>
                </a:solidFill>
              </a:rPr>
              <a:t>DŘ</a:t>
            </a:r>
            <a:r>
              <a:rPr lang="cs-CZ" sz="3200" dirty="0">
                <a:solidFill>
                  <a:srgbClr val="008276"/>
                </a:solidFill>
              </a:rPr>
              <a:t>)</a:t>
            </a:r>
          </a:p>
          <a:p>
            <a:pPr marL="800100" lvl="1" indent="-285750"/>
            <a:r>
              <a:rPr lang="cs-CZ" sz="2800" dirty="0" smtClean="0"/>
              <a:t>Správce </a:t>
            </a:r>
            <a:r>
              <a:rPr lang="cs-CZ" sz="2800" dirty="0"/>
              <a:t>poplatku zpřístupní k nahlédnutí po dobu 30 dnů. </a:t>
            </a:r>
            <a:r>
              <a:rPr lang="cs-CZ" sz="2800" b="1" dirty="0"/>
              <a:t>Doručen třicátým den po zpřístupnění</a:t>
            </a:r>
            <a:r>
              <a:rPr lang="cs-CZ" sz="2800" dirty="0"/>
              <a:t>. </a:t>
            </a:r>
          </a:p>
          <a:p>
            <a:pPr marL="800100" lvl="1" indent="-285750"/>
            <a:r>
              <a:rPr lang="cs-CZ" sz="2800" dirty="0"/>
              <a:t>Poplatníka správce poplatku informuje </a:t>
            </a:r>
            <a:r>
              <a:rPr lang="cs-CZ" sz="2800" b="1" dirty="0"/>
              <a:t>veřejnou vyhláškou</a:t>
            </a:r>
            <a:r>
              <a:rPr lang="cs-CZ" sz="2800" dirty="0"/>
              <a:t>, kde uvede mimo jiné </a:t>
            </a:r>
            <a:r>
              <a:rPr lang="cs-CZ" sz="2800" b="1" dirty="0"/>
              <a:t>místo a dobu </a:t>
            </a:r>
            <a:r>
              <a:rPr lang="cs-CZ" sz="2800" dirty="0"/>
              <a:t>zpřístupnění. </a:t>
            </a:r>
          </a:p>
          <a:p>
            <a:pPr marL="800100" lvl="1" indent="-285750"/>
            <a:r>
              <a:rPr lang="cs-CZ" sz="2800" dirty="0"/>
              <a:t>Poplatníkovi jsou při nahlédnutí zpřístupněny pouze informace </a:t>
            </a:r>
            <a:r>
              <a:rPr lang="cs-CZ" sz="2800" b="1" dirty="0"/>
              <a:t>o jeho poplatku</a:t>
            </a:r>
            <a:r>
              <a:rPr lang="cs-CZ" sz="2800" dirty="0"/>
              <a:t>. </a:t>
            </a:r>
          </a:p>
          <a:p>
            <a:pPr marL="800100" lvl="1" indent="-285750"/>
            <a:r>
              <a:rPr lang="cs-CZ" sz="2800" dirty="0"/>
              <a:t>Rovněž musí obsahovat </a:t>
            </a:r>
            <a:r>
              <a:rPr lang="cs-CZ" sz="2800" b="1" dirty="0"/>
              <a:t>odůvodnění</a:t>
            </a:r>
            <a:r>
              <a:rPr lang="cs-CZ" sz="2800" dirty="0"/>
              <a:t>.</a:t>
            </a:r>
          </a:p>
        </p:txBody>
      </p:sp>
    </p:spTree>
    <p:extLst>
      <p:ext uri="{BB962C8B-B14F-4D97-AF65-F5344CB8AC3E}">
        <p14:creationId xmlns:p14="http://schemas.microsoft.com/office/powerpoint/2010/main" val="24516587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rmAutofit/>
          </a:bodyPr>
          <a:lstStyle/>
          <a:p>
            <a:pPr fontAlgn="ctr"/>
            <a:r>
              <a:rPr lang="pl-PL" dirty="0" smtClean="0"/>
              <a:t>Vyměření</a:t>
            </a:r>
            <a:endParaRPr lang="pl-PL" dirty="0"/>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86</a:t>
            </a:fld>
            <a:endParaRPr lang="cs-CZ"/>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 11</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628650" y="1678675"/>
            <a:ext cx="8173518" cy="4800506"/>
          </a:xfrm>
        </p:spPr>
        <p:txBody>
          <a:bodyPr>
            <a:noAutofit/>
          </a:bodyPr>
          <a:lstStyle/>
          <a:p>
            <a:r>
              <a:rPr lang="cs-CZ" sz="2800" b="1" dirty="0"/>
              <a:t>Proč vydávat platební výměr?</a:t>
            </a:r>
          </a:p>
          <a:p>
            <a:pPr marL="342900" indent="-342900">
              <a:buFont typeface="Arial" panose="020B0604020202020204" pitchFamily="34" charset="0"/>
              <a:buChar char="•"/>
            </a:pPr>
            <a:r>
              <a:rPr lang="cs-CZ" sz="2800" dirty="0" smtClean="0"/>
              <a:t>Vydáním </a:t>
            </a:r>
            <a:r>
              <a:rPr lang="cs-CZ" sz="2800" dirty="0"/>
              <a:t>platebního výměru (nebo hromadného předpisného seznamu) obec získá exekuční titul.</a:t>
            </a:r>
          </a:p>
          <a:p>
            <a:pPr marL="342900" indent="-342900">
              <a:buFont typeface="Arial" panose="020B0604020202020204" pitchFamily="34" charset="0"/>
              <a:buChar char="•"/>
            </a:pPr>
            <a:r>
              <a:rPr lang="cs-CZ" sz="2800" dirty="0"/>
              <a:t>Vydáním platebního výměru je najisto postavená poplatková povinnost.</a:t>
            </a:r>
          </a:p>
          <a:p>
            <a:pPr marL="342900" indent="-342900">
              <a:buFont typeface="Arial" panose="020B0604020202020204" pitchFamily="34" charset="0"/>
              <a:buChar char="•"/>
            </a:pPr>
            <a:r>
              <a:rPr lang="cs-CZ" sz="2800" dirty="0"/>
              <a:t>Poplatník získává možnost procesní obrany (podání odvolání).</a:t>
            </a:r>
          </a:p>
          <a:p>
            <a:endParaRPr lang="cs-CZ" dirty="0"/>
          </a:p>
        </p:txBody>
      </p:sp>
    </p:spTree>
    <p:extLst>
      <p:ext uri="{BB962C8B-B14F-4D97-AF65-F5344CB8AC3E}">
        <p14:creationId xmlns:p14="http://schemas.microsoft.com/office/powerpoint/2010/main" val="32289638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rmAutofit/>
          </a:bodyPr>
          <a:lstStyle/>
          <a:p>
            <a:pPr fontAlgn="ctr"/>
            <a:r>
              <a:rPr lang="pl-PL" dirty="0"/>
              <a:t>Vyměření</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87</a:t>
            </a:fld>
            <a:endParaRPr lang="cs-CZ"/>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 11</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219456" y="1678675"/>
            <a:ext cx="8354585" cy="4800506"/>
          </a:xfrm>
        </p:spPr>
        <p:txBody>
          <a:bodyPr>
            <a:noAutofit/>
          </a:bodyPr>
          <a:lstStyle/>
          <a:p>
            <a:r>
              <a:rPr lang="cs-CZ" sz="2800" b="1" dirty="0" smtClean="0"/>
              <a:t>Speciální případ:</a:t>
            </a:r>
          </a:p>
          <a:p>
            <a:r>
              <a:rPr lang="cs-CZ" dirty="0" smtClean="0"/>
              <a:t>Správce </a:t>
            </a:r>
            <a:r>
              <a:rPr lang="cs-CZ" dirty="0"/>
              <a:t>poplatku je povinen vydat platební výměr také </a:t>
            </a:r>
            <a:r>
              <a:rPr lang="cs-CZ" b="1" dirty="0"/>
              <a:t>před uplynutím lhůty splatnosti</a:t>
            </a:r>
            <a:r>
              <a:rPr lang="cs-CZ" dirty="0"/>
              <a:t>, pokud </a:t>
            </a:r>
          </a:p>
          <a:p>
            <a:pPr marL="971550" lvl="1" indent="-457200"/>
            <a:r>
              <a:rPr lang="cs-CZ" sz="2400" dirty="0"/>
              <a:t>poplatník v rámci lhůty pro splnění ohlašovací povinnosti </a:t>
            </a:r>
            <a:r>
              <a:rPr lang="cs-CZ" sz="2400" b="1" dirty="0"/>
              <a:t>vyslovil nesouhlas </a:t>
            </a:r>
            <a:r>
              <a:rPr lang="cs-CZ" sz="2400" dirty="0"/>
              <a:t>s poplatkovou povinností a </a:t>
            </a:r>
          </a:p>
          <a:p>
            <a:pPr marL="971550" lvl="1" indent="-457200"/>
            <a:r>
              <a:rPr lang="cs-CZ" sz="2400" b="1" dirty="0"/>
              <a:t>požádal o vydání </a:t>
            </a:r>
            <a:r>
              <a:rPr lang="cs-CZ" sz="2400" dirty="0"/>
              <a:t>platebního výměru. </a:t>
            </a:r>
            <a:r>
              <a:rPr lang="cs-CZ" sz="2400" dirty="0">
                <a:solidFill>
                  <a:srgbClr val="008276"/>
                </a:solidFill>
              </a:rPr>
              <a:t>(usnesení </a:t>
            </a:r>
            <a:r>
              <a:rPr lang="cs-CZ" sz="2400" dirty="0" smtClean="0">
                <a:solidFill>
                  <a:srgbClr val="008276"/>
                </a:solidFill>
              </a:rPr>
              <a:t>RS NSS </a:t>
            </a:r>
            <a:r>
              <a:rPr lang="cs-CZ" sz="2400" dirty="0" err="1">
                <a:solidFill>
                  <a:srgbClr val="008276"/>
                </a:solidFill>
              </a:rPr>
              <a:t>Afs</a:t>
            </a:r>
            <a:r>
              <a:rPr lang="cs-CZ" sz="2400" dirty="0">
                <a:solidFill>
                  <a:srgbClr val="008276"/>
                </a:solidFill>
              </a:rPr>
              <a:t> 68/2012)</a:t>
            </a: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6357" y="4007236"/>
            <a:ext cx="3245511" cy="2162829"/>
          </a:xfrm>
          <a:prstGeom prst="rect">
            <a:avLst/>
          </a:prstGeom>
        </p:spPr>
      </p:pic>
    </p:spTree>
    <p:extLst>
      <p:ext uri="{BB962C8B-B14F-4D97-AF65-F5344CB8AC3E}">
        <p14:creationId xmlns:p14="http://schemas.microsoft.com/office/powerpoint/2010/main" val="31383349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rmAutofit/>
          </a:bodyPr>
          <a:lstStyle/>
          <a:p>
            <a:pPr fontAlgn="ctr"/>
            <a:r>
              <a:rPr lang="pl-PL" dirty="0"/>
              <a:t>Vyměření</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88</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79182"/>
            <a:ext cx="6156711" cy="365125"/>
          </a:xfrm>
        </p:spPr>
        <p:txBody>
          <a:bodyPr>
            <a:noAutofit/>
          </a:bodyPr>
          <a:lstStyle/>
          <a:p>
            <a:endParaRPr lang="cs-CZ" sz="1400" dirty="0"/>
          </a:p>
          <a:p>
            <a:endParaRPr lang="cs-CZ" sz="1400"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 11</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307650" y="1678676"/>
            <a:ext cx="8366331" cy="4439706"/>
          </a:xfrm>
        </p:spPr>
        <p:txBody>
          <a:bodyPr>
            <a:normAutofit fontScale="85000" lnSpcReduction="20000"/>
          </a:bodyPr>
          <a:lstStyle/>
          <a:p>
            <a:r>
              <a:rPr lang="cs-CZ" sz="3300" b="1" dirty="0"/>
              <a:t>Vyměřit lze na jeden pokus</a:t>
            </a:r>
          </a:p>
          <a:p>
            <a:pPr marL="342900" indent="-342900">
              <a:buFont typeface="Arial" panose="020B0604020202020204" pitchFamily="34" charset="0"/>
              <a:buChar char="•"/>
            </a:pPr>
            <a:r>
              <a:rPr lang="cs-CZ" sz="2800" dirty="0"/>
              <a:t>Pokud správce poplatku chce zvýšit poplatek, musí tak učinit v </a:t>
            </a:r>
            <a:r>
              <a:rPr lang="cs-CZ" sz="2800" b="1" dirty="0">
                <a:solidFill>
                  <a:srgbClr val="008276"/>
                </a:solidFill>
              </a:rPr>
              <a:t>jednom rozhodnutí </a:t>
            </a:r>
            <a:r>
              <a:rPr lang="cs-CZ" sz="2800" dirty="0"/>
              <a:t>společně s vyměřením poplatkové povinnosti.</a:t>
            </a:r>
          </a:p>
          <a:p>
            <a:pPr marL="342900" indent="-342900">
              <a:buFont typeface="Arial" panose="020B0604020202020204" pitchFamily="34" charset="0"/>
              <a:buChar char="•"/>
            </a:pPr>
            <a:r>
              <a:rPr lang="cs-CZ" sz="2800" dirty="0"/>
              <a:t>Problém: Pokud poplatník uhradí poplatek po lhůtě splatnosti, ale před vydáním platebního výměru, </a:t>
            </a:r>
            <a:r>
              <a:rPr lang="cs-CZ" sz="2800" b="1" dirty="0"/>
              <a:t>může správce poplatku zvýšit poplatek?</a:t>
            </a:r>
            <a:endParaRPr lang="cs-CZ" sz="2800" dirty="0"/>
          </a:p>
          <a:p>
            <a:endParaRPr lang="cs-CZ" sz="3300" b="1" dirty="0"/>
          </a:p>
          <a:p>
            <a:r>
              <a:rPr lang="cs-CZ" sz="3300" b="1" dirty="0"/>
              <a:t>Lhůta pro vyměření poplatku</a:t>
            </a:r>
          </a:p>
          <a:p>
            <a:pPr marL="342900" indent="-342900">
              <a:buFont typeface="Arial" panose="020B0604020202020204" pitchFamily="34" charset="0"/>
              <a:buChar char="•"/>
            </a:pPr>
            <a:r>
              <a:rPr lang="cs-CZ" sz="2800" dirty="0"/>
              <a:t>Vyměřit poplatek je možné pouze v rámci </a:t>
            </a:r>
            <a:r>
              <a:rPr lang="cs-CZ" sz="2800" b="1" dirty="0"/>
              <a:t>lhůty pro stanovení daně </a:t>
            </a:r>
            <a:r>
              <a:rPr lang="cs-CZ" sz="2800" dirty="0">
                <a:solidFill>
                  <a:srgbClr val="008276"/>
                </a:solidFill>
              </a:rPr>
              <a:t>(§ 148 </a:t>
            </a:r>
            <a:r>
              <a:rPr lang="cs-CZ" sz="2800" dirty="0" err="1">
                <a:solidFill>
                  <a:srgbClr val="008276"/>
                </a:solidFill>
              </a:rPr>
              <a:t>DŘ</a:t>
            </a:r>
            <a:r>
              <a:rPr lang="cs-CZ" sz="2800" dirty="0">
                <a:solidFill>
                  <a:srgbClr val="008276"/>
                </a:solidFill>
              </a:rPr>
              <a:t>)</a:t>
            </a:r>
          </a:p>
          <a:p>
            <a:pPr marL="857250" lvl="1" indent="-342900"/>
            <a:r>
              <a:rPr lang="cs-CZ" sz="2800" dirty="0"/>
              <a:t>Základní délka je </a:t>
            </a:r>
            <a:r>
              <a:rPr lang="cs-CZ" sz="2800" b="1" dirty="0"/>
              <a:t>3 roky</a:t>
            </a:r>
            <a:r>
              <a:rPr lang="cs-CZ" sz="2800" dirty="0"/>
              <a:t>. Různými úkony je možné ji prodloužit až na 10 let.</a:t>
            </a:r>
          </a:p>
          <a:p>
            <a:pPr marL="857250" lvl="1" indent="-342900"/>
            <a:r>
              <a:rPr lang="cs-CZ" sz="2800" dirty="0"/>
              <a:t>Začíná běžet </a:t>
            </a:r>
            <a:r>
              <a:rPr lang="cs-CZ" sz="2800" b="1" dirty="0"/>
              <a:t>splatností</a:t>
            </a:r>
            <a:r>
              <a:rPr lang="cs-CZ" sz="2800" dirty="0"/>
              <a:t> poplatku.</a:t>
            </a:r>
          </a:p>
          <a:p>
            <a:pPr marL="800100" lvl="1" indent="-285750"/>
            <a:endParaRPr lang="cs-CZ" sz="1400" dirty="0"/>
          </a:p>
        </p:txBody>
      </p:sp>
    </p:spTree>
    <p:extLst>
      <p:ext uri="{BB962C8B-B14F-4D97-AF65-F5344CB8AC3E}">
        <p14:creationId xmlns:p14="http://schemas.microsoft.com/office/powerpoint/2010/main" val="15499288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450577" y="2980905"/>
            <a:ext cx="6242845" cy="896190"/>
          </a:xfrm>
          <a:prstGeom prst="rect">
            <a:avLst/>
          </a:prstGeom>
        </p:spPr>
      </p:pic>
      <p:sp>
        <p:nvSpPr>
          <p:cNvPr id="10" name="Nadpis 2">
            <a:extLst>
              <a:ext uri="{FF2B5EF4-FFF2-40B4-BE49-F238E27FC236}">
                <a16:creationId xmlns:a16="http://schemas.microsoft.com/office/drawing/2014/main" id="{6C20CBDE-4CB1-43F7-BA70-96DCBD883C99}"/>
              </a:ext>
            </a:extLst>
          </p:cNvPr>
          <p:cNvSpPr>
            <a:spLocks noGrp="1"/>
          </p:cNvSpPr>
          <p:nvPr>
            <p:ph type="title"/>
          </p:nvPr>
        </p:nvSpPr>
        <p:spPr>
          <a:xfrm>
            <a:off x="0" y="0"/>
            <a:ext cx="6219645" cy="871622"/>
          </a:xfrm>
        </p:spPr>
        <p:txBody>
          <a:bodyPr>
            <a:normAutofit/>
          </a:bodyPr>
          <a:lstStyle/>
          <a:p>
            <a:pPr fontAlgn="ctr"/>
            <a:r>
              <a:rPr lang="pl-PL" dirty="0"/>
              <a:t>Vyměření</a:t>
            </a:r>
          </a:p>
        </p:txBody>
      </p:sp>
      <p:sp>
        <p:nvSpPr>
          <p:cNvPr id="3" name="Zástupný symbol pro číslo snímku 2">
            <a:extLst>
              <a:ext uri="{FF2B5EF4-FFF2-40B4-BE49-F238E27FC236}">
                <a16:creationId xmlns:a16="http://schemas.microsoft.com/office/drawing/2014/main" id="{3EF59E64-9E8B-41A6-A8B0-EB45CA65DC50}"/>
              </a:ext>
            </a:extLst>
          </p:cNvPr>
          <p:cNvSpPr>
            <a:spLocks noGrp="1"/>
          </p:cNvSpPr>
          <p:nvPr>
            <p:ph type="sldNum" sz="quarter" idx="12"/>
          </p:nvPr>
        </p:nvSpPr>
        <p:spPr/>
        <p:txBody>
          <a:bodyPr/>
          <a:lstStyle/>
          <a:p>
            <a:fld id="{D83BD07D-5885-48DF-B570-0C7EF7FA7CBC}" type="slidenum">
              <a:rPr lang="cs-CZ" smtClean="0"/>
              <a:pPr/>
              <a:t>89</a:t>
            </a:fld>
            <a:endParaRPr lang="cs-CZ"/>
          </a:p>
        </p:txBody>
      </p:sp>
      <p:sp>
        <p:nvSpPr>
          <p:cNvPr id="4" name="Zástupný symbol pro text 3">
            <a:extLst>
              <a:ext uri="{FF2B5EF4-FFF2-40B4-BE49-F238E27FC236}">
                <a16:creationId xmlns:a16="http://schemas.microsoft.com/office/drawing/2014/main" id="{45C3588D-F9B2-4622-97CD-C7FA458413AF}"/>
              </a:ext>
            </a:extLst>
          </p:cNvPr>
          <p:cNvSpPr>
            <a:spLocks noGrp="1"/>
          </p:cNvSpPr>
          <p:nvPr>
            <p:ph type="body" sz="quarter" idx="15"/>
          </p:nvPr>
        </p:nvSpPr>
        <p:spPr>
          <a:xfrm>
            <a:off x="628650" y="6479182"/>
            <a:ext cx="6156711" cy="365125"/>
          </a:xfrm>
        </p:spPr>
        <p:txBody>
          <a:bodyPr>
            <a:noAutofit/>
          </a:bodyPr>
          <a:lstStyle/>
          <a:p>
            <a:endParaRPr lang="cs-CZ" sz="1400" dirty="0"/>
          </a:p>
          <a:p>
            <a:endParaRPr lang="cs-CZ" sz="1400" dirty="0"/>
          </a:p>
        </p:txBody>
      </p:sp>
      <p:sp>
        <p:nvSpPr>
          <p:cNvPr id="5" name="Zástupný symbol pro text 4">
            <a:extLst>
              <a:ext uri="{FF2B5EF4-FFF2-40B4-BE49-F238E27FC236}">
                <a16:creationId xmlns:a16="http://schemas.microsoft.com/office/drawing/2014/main" id="{A78C9A32-CBA1-4C5C-B56D-0992C7007F30}"/>
              </a:ext>
            </a:extLst>
          </p:cNvPr>
          <p:cNvSpPr>
            <a:spLocks noGrp="1"/>
          </p:cNvSpPr>
          <p:nvPr>
            <p:ph type="body" sz="quarter" idx="16"/>
          </p:nvPr>
        </p:nvSpPr>
        <p:spPr>
          <a:xfrm>
            <a:off x="543192" y="871622"/>
            <a:ext cx="5476001" cy="405266"/>
          </a:xfrm>
        </p:spPr>
        <p:txBody>
          <a:bodyPr>
            <a:noAutofit/>
          </a:bodyPr>
          <a:lstStyle/>
          <a:p>
            <a:r>
              <a:rPr lang="cs-CZ" sz="2600" dirty="0"/>
              <a:t>Zvýšení poplatku</a:t>
            </a:r>
          </a:p>
        </p:txBody>
      </p:sp>
      <p:sp>
        <p:nvSpPr>
          <p:cNvPr id="6" name="Zástupný symbol pro obsah 5">
            <a:extLst>
              <a:ext uri="{FF2B5EF4-FFF2-40B4-BE49-F238E27FC236}">
                <a16:creationId xmlns:a16="http://schemas.microsoft.com/office/drawing/2014/main" id="{43CBEF28-34C4-455E-A9E6-EC3566B4D301}"/>
              </a:ext>
            </a:extLst>
          </p:cNvPr>
          <p:cNvSpPr>
            <a:spLocks noGrp="1"/>
          </p:cNvSpPr>
          <p:nvPr>
            <p:ph idx="1"/>
          </p:nvPr>
        </p:nvSpPr>
        <p:spPr>
          <a:xfrm>
            <a:off x="230736" y="1658182"/>
            <a:ext cx="8554341" cy="4439706"/>
          </a:xfrm>
        </p:spPr>
        <p:txBody>
          <a:bodyPr>
            <a:noAutofit/>
          </a:bodyPr>
          <a:lstStyle/>
          <a:p>
            <a:pPr marL="342900" indent="-342900">
              <a:buFont typeface="Arial" panose="020B0604020202020204" pitchFamily="34" charset="0"/>
              <a:buChar char="•"/>
            </a:pPr>
            <a:r>
              <a:rPr lang="cs-CZ" dirty="0"/>
              <a:t>Včas nezaplacené nebo neodvedené poplatky nebo část těchto poplatků může správce poplatku </a:t>
            </a:r>
            <a:r>
              <a:rPr lang="cs-CZ" b="1" dirty="0"/>
              <a:t>zvýšit až na trojnásobek</a:t>
            </a:r>
            <a:r>
              <a:rPr lang="cs-CZ" dirty="0"/>
              <a:t>.</a:t>
            </a:r>
          </a:p>
          <a:p>
            <a:pPr marL="800100" lvl="1" indent="-285750"/>
            <a:r>
              <a:rPr lang="cs-CZ" sz="2400" dirty="0"/>
              <a:t>Správce poplatku musí zvýšení řádně odůvodnit. </a:t>
            </a:r>
            <a:r>
              <a:rPr lang="cs-CZ" sz="2400" dirty="0">
                <a:solidFill>
                  <a:srgbClr val="008276"/>
                </a:solidFill>
              </a:rPr>
              <a:t>(rozsudek </a:t>
            </a:r>
            <a:r>
              <a:rPr lang="cs-CZ" sz="2400" dirty="0" err="1">
                <a:solidFill>
                  <a:srgbClr val="008276"/>
                </a:solidFill>
              </a:rPr>
              <a:t>NSS</a:t>
            </a:r>
            <a:r>
              <a:rPr lang="cs-CZ" sz="2400" dirty="0">
                <a:solidFill>
                  <a:srgbClr val="008276"/>
                </a:solidFill>
              </a:rPr>
              <a:t> 9 </a:t>
            </a:r>
            <a:r>
              <a:rPr lang="cs-CZ" sz="2400" dirty="0" err="1">
                <a:solidFill>
                  <a:srgbClr val="008276"/>
                </a:solidFill>
              </a:rPr>
              <a:t>Afs</a:t>
            </a:r>
            <a:r>
              <a:rPr lang="cs-CZ" sz="2400" dirty="0">
                <a:solidFill>
                  <a:srgbClr val="008276"/>
                </a:solidFill>
              </a:rPr>
              <a:t> 60/2013)</a:t>
            </a:r>
          </a:p>
          <a:p>
            <a:pPr marL="800100" lvl="1" indent="-285750"/>
            <a:r>
              <a:rPr lang="cs-CZ" sz="2400" dirty="0"/>
              <a:t>Obec může upravit kritéria pro zvýšení upravit ve vyhlášce. </a:t>
            </a:r>
            <a:r>
              <a:rPr lang="cs-CZ" sz="2400" dirty="0">
                <a:solidFill>
                  <a:srgbClr val="008276"/>
                </a:solidFill>
              </a:rPr>
              <a:t>(nález ÚS </a:t>
            </a:r>
            <a:r>
              <a:rPr lang="cs-CZ" sz="2400" dirty="0" err="1">
                <a:solidFill>
                  <a:srgbClr val="008276"/>
                </a:solidFill>
              </a:rPr>
              <a:t>Pl</a:t>
            </a:r>
            <a:r>
              <a:rPr lang="cs-CZ" sz="2400" dirty="0">
                <a:solidFill>
                  <a:srgbClr val="008276"/>
                </a:solidFill>
              </a:rPr>
              <a:t>. ÚS 9/10)</a:t>
            </a:r>
          </a:p>
          <a:p>
            <a:endParaRPr lang="cs-CZ" dirty="0"/>
          </a:p>
          <a:p>
            <a:pPr marL="285750" indent="-285750">
              <a:buFont typeface="Arial" panose="020B0604020202020204" pitchFamily="34" charset="0"/>
              <a:buChar char="•"/>
            </a:pPr>
            <a:r>
              <a:rPr lang="cs-CZ" b="1" dirty="0"/>
              <a:t>Penále, úroky a pokuty</a:t>
            </a:r>
            <a:r>
              <a:rPr lang="cs-CZ" dirty="0"/>
              <a:t>, upravené daňovým řádem, s výjimkou pořádkových pokut a pokut za nesplnění povinnosti nepeněžité povahy, </a:t>
            </a:r>
            <a:r>
              <a:rPr lang="cs-CZ" b="1" dirty="0"/>
              <a:t>se neuplatňují</a:t>
            </a:r>
            <a:r>
              <a:rPr lang="cs-CZ" dirty="0" smtClean="0"/>
              <a:t>.</a:t>
            </a:r>
            <a:endParaRPr lang="cs-CZ" dirty="0"/>
          </a:p>
        </p:txBody>
      </p:sp>
    </p:spTree>
    <p:extLst>
      <p:ext uri="{BB962C8B-B14F-4D97-AF65-F5344CB8AC3E}">
        <p14:creationId xmlns:p14="http://schemas.microsoft.com/office/powerpoint/2010/main" val="1583791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A72381-2228-4BD9-9C33-91DA407D451C}"/>
              </a:ext>
            </a:extLst>
          </p:cNvPr>
          <p:cNvSpPr>
            <a:spLocks noGrp="1"/>
          </p:cNvSpPr>
          <p:nvPr>
            <p:ph type="title"/>
          </p:nvPr>
        </p:nvSpPr>
        <p:spPr/>
        <p:txBody>
          <a:bodyPr/>
          <a:lstStyle/>
          <a:p>
            <a:r>
              <a:rPr lang="cs-CZ" dirty="0"/>
              <a:t>Veřejný ochránce práv</a:t>
            </a:r>
          </a:p>
        </p:txBody>
      </p:sp>
      <p:sp>
        <p:nvSpPr>
          <p:cNvPr id="3" name="Zástupný symbol pro obsah 2">
            <a:extLst>
              <a:ext uri="{FF2B5EF4-FFF2-40B4-BE49-F238E27FC236}">
                <a16:creationId xmlns:a16="http://schemas.microsoft.com/office/drawing/2014/main" id="{0E012A29-9B4E-4E6F-BACE-F893D6DC0205}"/>
              </a:ext>
            </a:extLst>
          </p:cNvPr>
          <p:cNvSpPr>
            <a:spLocks noGrp="1"/>
          </p:cNvSpPr>
          <p:nvPr>
            <p:ph idx="1"/>
          </p:nvPr>
        </p:nvSpPr>
        <p:spPr>
          <a:xfrm>
            <a:off x="628651" y="1678675"/>
            <a:ext cx="5045756" cy="4617902"/>
          </a:xfrm>
        </p:spPr>
        <p:txBody>
          <a:bodyPr>
            <a:normAutofit/>
          </a:bodyPr>
          <a:lstStyle/>
          <a:p>
            <a:pPr lvl="0"/>
            <a:r>
              <a:rPr lang="cs-CZ" dirty="0"/>
              <a:t>Jestliže úřad nesdělí ochránci, jaká opatření k nápravě provedl, nebo jsou-li opatření k nápravě nedostatečná, ochránce</a:t>
            </a:r>
          </a:p>
          <a:p>
            <a:pPr lvl="0"/>
            <a:endParaRPr lang="cs-CZ" dirty="0"/>
          </a:p>
          <a:p>
            <a:pPr lvl="0"/>
            <a:r>
              <a:rPr lang="cs-CZ" sz="2200" dirty="0"/>
              <a:t>a) </a:t>
            </a:r>
            <a:r>
              <a:rPr lang="cs-CZ" sz="2200" b="1" dirty="0"/>
              <a:t>vyrozumí nadřízený úřad </a:t>
            </a:r>
            <a:r>
              <a:rPr lang="cs-CZ" sz="2200" dirty="0"/>
              <a:t>a není-li takového úřadu, vládu,</a:t>
            </a:r>
          </a:p>
          <a:p>
            <a:pPr lvl="0"/>
            <a:endParaRPr lang="cs-CZ" sz="2200" dirty="0"/>
          </a:p>
          <a:p>
            <a:pPr lvl="0"/>
            <a:r>
              <a:rPr lang="cs-CZ" sz="2200" dirty="0"/>
              <a:t>b) může o svých zjištěních </a:t>
            </a:r>
            <a:r>
              <a:rPr lang="cs-CZ" sz="2200" b="1" dirty="0"/>
              <a:t>informovat veřejnost </a:t>
            </a:r>
            <a:r>
              <a:rPr lang="cs-CZ" sz="2200" dirty="0"/>
              <a:t>včetně sdělení jména a příjmení osob oprávněných jednat jménem úřadu.</a:t>
            </a:r>
          </a:p>
          <a:p>
            <a:endParaRPr lang="cs-CZ" dirty="0"/>
          </a:p>
        </p:txBody>
      </p:sp>
      <p:sp>
        <p:nvSpPr>
          <p:cNvPr id="4" name="Zástupný symbol pro číslo snímku 3">
            <a:extLst>
              <a:ext uri="{FF2B5EF4-FFF2-40B4-BE49-F238E27FC236}">
                <a16:creationId xmlns:a16="http://schemas.microsoft.com/office/drawing/2014/main" id="{7A804E1B-3EEF-4902-B06F-4C8E9ABEC385}"/>
              </a:ext>
            </a:extLst>
          </p:cNvPr>
          <p:cNvSpPr>
            <a:spLocks noGrp="1"/>
          </p:cNvSpPr>
          <p:nvPr>
            <p:ph type="sldNum" sz="quarter" idx="12"/>
          </p:nvPr>
        </p:nvSpPr>
        <p:spPr/>
        <p:txBody>
          <a:bodyPr/>
          <a:lstStyle/>
          <a:p>
            <a:fld id="{D83BD07D-5885-48DF-B570-0C7EF7FA7CBC}" type="slidenum">
              <a:rPr lang="cs-CZ" smtClean="0"/>
              <a:pPr/>
              <a:t>9</a:t>
            </a:fld>
            <a:endParaRPr lang="cs-CZ" dirty="0"/>
          </a:p>
        </p:txBody>
      </p:sp>
      <p:sp>
        <p:nvSpPr>
          <p:cNvPr id="6" name="Zástupný symbol pro text 5">
            <a:extLst>
              <a:ext uri="{FF2B5EF4-FFF2-40B4-BE49-F238E27FC236}">
                <a16:creationId xmlns:a16="http://schemas.microsoft.com/office/drawing/2014/main" id="{C4126116-8635-441D-9F32-A7AAAA200D6B}"/>
              </a:ext>
            </a:extLst>
          </p:cNvPr>
          <p:cNvSpPr>
            <a:spLocks noGrp="1"/>
          </p:cNvSpPr>
          <p:nvPr>
            <p:ph type="body" sz="quarter" idx="14"/>
          </p:nvPr>
        </p:nvSpPr>
        <p:spPr>
          <a:xfrm>
            <a:off x="628650" y="6478589"/>
            <a:ext cx="5716191" cy="365125"/>
          </a:xfrm>
        </p:spPr>
        <p:txBody>
          <a:bodyPr/>
          <a:lstStyle/>
          <a:p>
            <a:endParaRPr lang="cs-CZ" dirty="0"/>
          </a:p>
        </p:txBody>
      </p:sp>
      <p:sp>
        <p:nvSpPr>
          <p:cNvPr id="7" name="Zástupný symbol pro text 6">
            <a:extLst>
              <a:ext uri="{FF2B5EF4-FFF2-40B4-BE49-F238E27FC236}">
                <a16:creationId xmlns:a16="http://schemas.microsoft.com/office/drawing/2014/main" id="{34AD06EC-4692-4CFA-908E-166F261537EF}"/>
              </a:ext>
            </a:extLst>
          </p:cNvPr>
          <p:cNvSpPr>
            <a:spLocks noGrp="1"/>
          </p:cNvSpPr>
          <p:nvPr>
            <p:ph type="body" sz="quarter" idx="15"/>
          </p:nvPr>
        </p:nvSpPr>
        <p:spPr>
          <a:xfrm>
            <a:off x="569957" y="871622"/>
            <a:ext cx="5476001" cy="405266"/>
          </a:xfrm>
        </p:spPr>
        <p:txBody>
          <a:bodyPr>
            <a:normAutofit lnSpcReduction="10000"/>
          </a:bodyPr>
          <a:lstStyle/>
          <a:p>
            <a:r>
              <a:rPr lang="cs-CZ" sz="2400" b="1" dirty="0">
                <a:solidFill>
                  <a:schemeClr val="bg1"/>
                </a:solidFill>
              </a:rPr>
              <a:t>Sankce</a:t>
            </a:r>
          </a:p>
        </p:txBody>
      </p:sp>
      <p:pic>
        <p:nvPicPr>
          <p:cNvPr id="10" name="Zástupný symbol obrázku 9">
            <a:extLst>
              <a:ext uri="{FF2B5EF4-FFF2-40B4-BE49-F238E27FC236}">
                <a16:creationId xmlns:a16="http://schemas.microsoft.com/office/drawing/2014/main" id="{8DDDF7D1-E110-4E49-B122-18A07D48D9F4}"/>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tretch>
            <a:fillRect/>
          </a:stretch>
        </p:blipFill>
        <p:spPr>
          <a:xfrm>
            <a:off x="6478418" y="1677987"/>
            <a:ext cx="2095623" cy="4063947"/>
          </a:xfrm>
        </p:spPr>
      </p:pic>
    </p:spTree>
    <p:extLst>
      <p:ext uri="{BB962C8B-B14F-4D97-AF65-F5344CB8AC3E}">
        <p14:creationId xmlns:p14="http://schemas.microsoft.com/office/powerpoint/2010/main" val="23890351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7D5DB4-5036-4A9B-ABE4-E620F08FE471}"/>
              </a:ext>
            </a:extLst>
          </p:cNvPr>
          <p:cNvSpPr>
            <a:spLocks noGrp="1"/>
          </p:cNvSpPr>
          <p:nvPr>
            <p:ph type="title"/>
          </p:nvPr>
        </p:nvSpPr>
        <p:spPr/>
        <p:txBody>
          <a:bodyPr/>
          <a:lstStyle/>
          <a:p>
            <a:r>
              <a:rPr lang="cs-CZ" dirty="0"/>
              <a:t>Prominutí</a:t>
            </a:r>
          </a:p>
        </p:txBody>
      </p:sp>
      <p:sp>
        <p:nvSpPr>
          <p:cNvPr id="3" name="Zástupný symbol pro číslo snímku 2">
            <a:extLst>
              <a:ext uri="{FF2B5EF4-FFF2-40B4-BE49-F238E27FC236}">
                <a16:creationId xmlns:a16="http://schemas.microsoft.com/office/drawing/2014/main" id="{39587688-6E27-4CF9-9F8C-771C94FF7DFE}"/>
              </a:ext>
            </a:extLst>
          </p:cNvPr>
          <p:cNvSpPr>
            <a:spLocks noGrp="1"/>
          </p:cNvSpPr>
          <p:nvPr>
            <p:ph type="sldNum" sz="quarter" idx="12"/>
          </p:nvPr>
        </p:nvSpPr>
        <p:spPr/>
        <p:txBody>
          <a:bodyPr/>
          <a:lstStyle/>
          <a:p>
            <a:fld id="{D83BD07D-5885-48DF-B570-0C7EF7FA7CBC}" type="slidenum">
              <a:rPr lang="cs-CZ" smtClean="0"/>
              <a:pPr/>
              <a:t>90</a:t>
            </a:fld>
            <a:endParaRPr lang="cs-CZ"/>
          </a:p>
        </p:txBody>
      </p:sp>
      <p:sp>
        <p:nvSpPr>
          <p:cNvPr id="4" name="Zástupný symbol pro text 3">
            <a:extLst>
              <a:ext uri="{FF2B5EF4-FFF2-40B4-BE49-F238E27FC236}">
                <a16:creationId xmlns:a16="http://schemas.microsoft.com/office/drawing/2014/main" id="{FEB2C8A2-42A0-4FBE-B3C7-41DD18F30DCA}"/>
              </a:ext>
            </a:extLst>
          </p:cNvPr>
          <p:cNvSpPr>
            <a:spLocks noGrp="1"/>
          </p:cNvSpPr>
          <p:nvPr>
            <p:ph type="body" sz="quarter" idx="15"/>
          </p:nvPr>
        </p:nvSpPr>
        <p:spPr/>
        <p:txBody>
          <a:bodyPr/>
          <a:lstStyle/>
          <a:p>
            <a:endParaRPr lang="cs-CZ"/>
          </a:p>
        </p:txBody>
      </p:sp>
      <p:sp>
        <p:nvSpPr>
          <p:cNvPr id="5" name="Zástupný symbol pro text 4">
            <a:extLst>
              <a:ext uri="{FF2B5EF4-FFF2-40B4-BE49-F238E27FC236}">
                <a16:creationId xmlns:a16="http://schemas.microsoft.com/office/drawing/2014/main" id="{21C886D2-5A8F-47FC-9146-D33AFBC1AE23}"/>
              </a:ext>
            </a:extLst>
          </p:cNvPr>
          <p:cNvSpPr>
            <a:spLocks noGrp="1"/>
          </p:cNvSpPr>
          <p:nvPr>
            <p:ph type="body" sz="quarter" idx="16"/>
          </p:nvPr>
        </p:nvSpPr>
        <p:spPr/>
        <p:txBody>
          <a:bodyPr>
            <a:normAutofit fontScale="92500" lnSpcReduction="20000"/>
          </a:bodyPr>
          <a:lstStyle/>
          <a:p>
            <a:r>
              <a:rPr lang="cs-CZ" dirty="0"/>
              <a:t>§ 16a + 16b ZMP</a:t>
            </a:r>
          </a:p>
        </p:txBody>
      </p:sp>
      <p:sp>
        <p:nvSpPr>
          <p:cNvPr id="6" name="Zástupný symbol pro obsah 5">
            <a:extLst>
              <a:ext uri="{FF2B5EF4-FFF2-40B4-BE49-F238E27FC236}">
                <a16:creationId xmlns:a16="http://schemas.microsoft.com/office/drawing/2014/main" id="{FDB9DAEE-79BB-4FA2-AB1B-08CF3E0879D0}"/>
              </a:ext>
            </a:extLst>
          </p:cNvPr>
          <p:cNvSpPr>
            <a:spLocks noGrp="1"/>
          </p:cNvSpPr>
          <p:nvPr>
            <p:ph idx="1"/>
          </p:nvPr>
        </p:nvSpPr>
        <p:spPr>
          <a:xfrm>
            <a:off x="304800" y="1678676"/>
            <a:ext cx="8839200" cy="4439706"/>
          </a:xfrm>
        </p:spPr>
        <p:txBody>
          <a:bodyPr>
            <a:normAutofit/>
          </a:bodyPr>
          <a:lstStyle/>
          <a:p>
            <a:pPr marL="342900" indent="-342900">
              <a:buFont typeface="Arial" panose="020B0604020202020204" pitchFamily="34" charset="0"/>
              <a:buChar char="•"/>
            </a:pPr>
            <a:r>
              <a:rPr lang="cs-CZ" sz="2800" b="1" dirty="0" smtClean="0"/>
              <a:t>Prominutí </a:t>
            </a:r>
            <a:r>
              <a:rPr lang="cs-CZ" sz="2800" b="1" dirty="0"/>
              <a:t>na žádost - </a:t>
            </a:r>
            <a:r>
              <a:rPr lang="cs-CZ" sz="2800" b="1" dirty="0">
                <a:solidFill>
                  <a:srgbClr val="008276"/>
                </a:solidFill>
              </a:rPr>
              <a:t>§ 16a ZMP</a:t>
            </a:r>
          </a:p>
          <a:p>
            <a:pPr marL="342900" indent="-342900">
              <a:buFont typeface="Arial" panose="020B0604020202020204" pitchFamily="34" charset="0"/>
              <a:buChar char="•"/>
            </a:pPr>
            <a:r>
              <a:rPr lang="cs-CZ" sz="2800" b="1" dirty="0"/>
              <a:t>Prominutí – generální pardon - </a:t>
            </a:r>
            <a:r>
              <a:rPr lang="cs-CZ" sz="2800" b="1" dirty="0">
                <a:solidFill>
                  <a:srgbClr val="008276"/>
                </a:solidFill>
              </a:rPr>
              <a:t>§ 16b ZMP</a:t>
            </a:r>
          </a:p>
        </p:txBody>
      </p:sp>
      <p:pic>
        <p:nvPicPr>
          <p:cNvPr id="8" name="Obrázek 7">
            <a:extLst>
              <a:ext uri="{FF2B5EF4-FFF2-40B4-BE49-F238E27FC236}">
                <a16:creationId xmlns:a16="http://schemas.microsoft.com/office/drawing/2014/main" id="{DD06D78E-3FF8-4F5C-8E69-944F4615C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3097789"/>
            <a:ext cx="4876800" cy="3200400"/>
          </a:xfrm>
          <a:prstGeom prst="rect">
            <a:avLst/>
          </a:prstGeom>
        </p:spPr>
      </p:pic>
    </p:spTree>
    <p:extLst>
      <p:ext uri="{BB962C8B-B14F-4D97-AF65-F5344CB8AC3E}">
        <p14:creationId xmlns:p14="http://schemas.microsoft.com/office/powerpoint/2010/main" val="7090316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7D5DB4-5036-4A9B-ABE4-E620F08FE471}"/>
              </a:ext>
            </a:extLst>
          </p:cNvPr>
          <p:cNvSpPr>
            <a:spLocks noGrp="1"/>
          </p:cNvSpPr>
          <p:nvPr>
            <p:ph type="title"/>
          </p:nvPr>
        </p:nvSpPr>
        <p:spPr/>
        <p:txBody>
          <a:bodyPr/>
          <a:lstStyle/>
          <a:p>
            <a:r>
              <a:rPr lang="cs-CZ" dirty="0"/>
              <a:t>Prominutí na Žádost</a:t>
            </a:r>
          </a:p>
        </p:txBody>
      </p:sp>
      <p:sp>
        <p:nvSpPr>
          <p:cNvPr id="3" name="Zástupný symbol pro číslo snímku 2">
            <a:extLst>
              <a:ext uri="{FF2B5EF4-FFF2-40B4-BE49-F238E27FC236}">
                <a16:creationId xmlns:a16="http://schemas.microsoft.com/office/drawing/2014/main" id="{39587688-6E27-4CF9-9F8C-771C94FF7DFE}"/>
              </a:ext>
            </a:extLst>
          </p:cNvPr>
          <p:cNvSpPr>
            <a:spLocks noGrp="1"/>
          </p:cNvSpPr>
          <p:nvPr>
            <p:ph type="sldNum" sz="quarter" idx="12"/>
          </p:nvPr>
        </p:nvSpPr>
        <p:spPr/>
        <p:txBody>
          <a:bodyPr/>
          <a:lstStyle/>
          <a:p>
            <a:fld id="{D83BD07D-5885-48DF-B570-0C7EF7FA7CBC}" type="slidenum">
              <a:rPr lang="cs-CZ" smtClean="0"/>
              <a:pPr/>
              <a:t>91</a:t>
            </a:fld>
            <a:endParaRPr lang="cs-CZ"/>
          </a:p>
        </p:txBody>
      </p:sp>
      <p:sp>
        <p:nvSpPr>
          <p:cNvPr id="4" name="Zástupný symbol pro text 3">
            <a:extLst>
              <a:ext uri="{FF2B5EF4-FFF2-40B4-BE49-F238E27FC236}">
                <a16:creationId xmlns:a16="http://schemas.microsoft.com/office/drawing/2014/main" id="{FEB2C8A2-42A0-4FBE-B3C7-41DD18F30DCA}"/>
              </a:ext>
            </a:extLst>
          </p:cNvPr>
          <p:cNvSpPr>
            <a:spLocks noGrp="1"/>
          </p:cNvSpPr>
          <p:nvPr>
            <p:ph type="body" sz="quarter" idx="15"/>
          </p:nvPr>
        </p:nvSpPr>
        <p:spPr/>
        <p:txBody>
          <a:bodyPr/>
          <a:lstStyle/>
          <a:p>
            <a:endParaRPr lang="cs-CZ" dirty="0"/>
          </a:p>
        </p:txBody>
      </p:sp>
      <p:sp>
        <p:nvSpPr>
          <p:cNvPr id="5" name="Zástupný symbol pro text 4">
            <a:extLst>
              <a:ext uri="{FF2B5EF4-FFF2-40B4-BE49-F238E27FC236}">
                <a16:creationId xmlns:a16="http://schemas.microsoft.com/office/drawing/2014/main" id="{21C886D2-5A8F-47FC-9146-D33AFBC1AE23}"/>
              </a:ext>
            </a:extLst>
          </p:cNvPr>
          <p:cNvSpPr>
            <a:spLocks noGrp="1"/>
          </p:cNvSpPr>
          <p:nvPr>
            <p:ph type="body" sz="quarter" idx="16"/>
          </p:nvPr>
        </p:nvSpPr>
        <p:spPr/>
        <p:txBody>
          <a:bodyPr>
            <a:normAutofit fontScale="92500" lnSpcReduction="20000"/>
          </a:bodyPr>
          <a:lstStyle/>
          <a:p>
            <a:r>
              <a:rPr lang="cs-CZ" dirty="0"/>
              <a:t>§ 16a </a:t>
            </a:r>
          </a:p>
        </p:txBody>
      </p:sp>
      <p:sp>
        <p:nvSpPr>
          <p:cNvPr id="6" name="Zástupný symbol pro obsah 5">
            <a:extLst>
              <a:ext uri="{FF2B5EF4-FFF2-40B4-BE49-F238E27FC236}">
                <a16:creationId xmlns:a16="http://schemas.microsoft.com/office/drawing/2014/main" id="{FDB9DAEE-79BB-4FA2-AB1B-08CF3E0879D0}"/>
              </a:ext>
            </a:extLst>
          </p:cNvPr>
          <p:cNvSpPr>
            <a:spLocks noGrp="1"/>
          </p:cNvSpPr>
          <p:nvPr>
            <p:ph idx="1"/>
          </p:nvPr>
        </p:nvSpPr>
        <p:spPr>
          <a:xfrm>
            <a:off x="304800" y="1678676"/>
            <a:ext cx="8839200" cy="4439706"/>
          </a:xfrm>
        </p:spPr>
        <p:txBody>
          <a:bodyPr>
            <a:normAutofit/>
          </a:bodyPr>
          <a:lstStyle/>
          <a:p>
            <a:r>
              <a:rPr lang="cs-CZ" sz="2800" b="1" dirty="0"/>
              <a:t>Základní podmínky prominutí</a:t>
            </a:r>
          </a:p>
          <a:p>
            <a:pPr marL="342900" indent="-342900">
              <a:buFont typeface="Arial" panose="020B0604020202020204" pitchFamily="34" charset="0"/>
              <a:buChar char="•"/>
            </a:pPr>
            <a:r>
              <a:rPr lang="cs-CZ" dirty="0"/>
              <a:t>poplatek za komunální odpad (§ 10b) a jeho příslušenství</a:t>
            </a:r>
          </a:p>
          <a:p>
            <a:pPr marL="342900" indent="-342900">
              <a:buFont typeface="Arial" panose="020B0604020202020204" pitchFamily="34" charset="0"/>
              <a:buChar char="•"/>
            </a:pPr>
            <a:r>
              <a:rPr lang="cs-CZ" dirty="0">
                <a:solidFill>
                  <a:schemeClr val="accent1"/>
                </a:solidFill>
              </a:rPr>
              <a:t>žádost poplatníka</a:t>
            </a:r>
          </a:p>
          <a:p>
            <a:pPr marL="342900" indent="-342900">
              <a:buFont typeface="Arial" panose="020B0604020202020204" pitchFamily="34" charset="0"/>
              <a:buChar char="•"/>
            </a:pPr>
            <a:r>
              <a:rPr lang="cs-CZ" dirty="0">
                <a:solidFill>
                  <a:schemeClr val="accent1"/>
                </a:solidFill>
              </a:rPr>
              <a:t>tvrdost právního předpisu</a:t>
            </a:r>
          </a:p>
          <a:p>
            <a:pPr marL="342900" indent="-342900">
              <a:buFont typeface="Arial" panose="020B0604020202020204" pitchFamily="34" charset="0"/>
              <a:buChar char="•"/>
            </a:pPr>
            <a:r>
              <a:rPr lang="cs-CZ" dirty="0">
                <a:solidFill>
                  <a:schemeClr val="accent1"/>
                </a:solidFill>
              </a:rPr>
              <a:t>existence ospravedlňujících okolností</a:t>
            </a:r>
          </a:p>
          <a:p>
            <a:pPr marL="342900" indent="-342900">
              <a:buFont typeface="Arial" panose="020B0604020202020204" pitchFamily="34" charset="0"/>
              <a:buChar char="•"/>
            </a:pPr>
            <a:r>
              <a:rPr lang="cs-CZ" dirty="0"/>
              <a:t>četnost porušování povinnosti poplatníkem (259c DŘ)</a:t>
            </a:r>
          </a:p>
          <a:p>
            <a:pPr marL="342900" indent="-342900">
              <a:buFont typeface="Arial" panose="020B0604020202020204" pitchFamily="34" charset="0"/>
              <a:buChar char="•"/>
            </a:pPr>
            <a:r>
              <a:rPr lang="cs-CZ" dirty="0"/>
              <a:t>zaplacení správního poplatku </a:t>
            </a:r>
            <a:r>
              <a:rPr lang="cs-CZ" dirty="0">
                <a:solidFill>
                  <a:srgbClr val="008276"/>
                </a:solidFill>
              </a:rPr>
              <a:t>(prakticky vyloučeno)</a:t>
            </a:r>
          </a:p>
          <a:p>
            <a:endParaRPr lang="cs-CZ" b="1" dirty="0" smtClean="0">
              <a:solidFill>
                <a:srgbClr val="008276"/>
              </a:solidFill>
            </a:endParaRPr>
          </a:p>
          <a:p>
            <a:pPr algn="ctr"/>
            <a:r>
              <a:rPr lang="cs-CZ" b="1" dirty="0" smtClean="0">
                <a:solidFill>
                  <a:srgbClr val="008276"/>
                </a:solidFill>
              </a:rPr>
              <a:t>Pomocný materiál od ombudsmana + metodika MF</a:t>
            </a:r>
            <a:endParaRPr lang="cs-CZ" b="1" dirty="0">
              <a:solidFill>
                <a:srgbClr val="008276"/>
              </a:solidFill>
            </a:endParaRPr>
          </a:p>
          <a:p>
            <a:pPr marL="342900" indent="-342900">
              <a:buFont typeface="Arial" panose="020B0604020202020204" pitchFamily="34" charset="0"/>
              <a:buChar char="•"/>
            </a:pPr>
            <a:endParaRPr lang="cs-CZ" b="1" dirty="0"/>
          </a:p>
        </p:txBody>
      </p:sp>
    </p:spTree>
    <p:extLst>
      <p:ext uri="{BB962C8B-B14F-4D97-AF65-F5344CB8AC3E}">
        <p14:creationId xmlns:p14="http://schemas.microsoft.com/office/powerpoint/2010/main" val="17827978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7D5DB4-5036-4A9B-ABE4-E620F08FE471}"/>
              </a:ext>
            </a:extLst>
          </p:cNvPr>
          <p:cNvSpPr>
            <a:spLocks noGrp="1"/>
          </p:cNvSpPr>
          <p:nvPr>
            <p:ph type="title"/>
          </p:nvPr>
        </p:nvSpPr>
        <p:spPr/>
        <p:txBody>
          <a:bodyPr/>
          <a:lstStyle/>
          <a:p>
            <a:r>
              <a:rPr lang="cs-CZ" dirty="0"/>
              <a:t>Prominutí</a:t>
            </a:r>
          </a:p>
        </p:txBody>
      </p:sp>
      <p:sp>
        <p:nvSpPr>
          <p:cNvPr id="3" name="Zástupný symbol pro číslo snímku 2">
            <a:extLst>
              <a:ext uri="{FF2B5EF4-FFF2-40B4-BE49-F238E27FC236}">
                <a16:creationId xmlns:a16="http://schemas.microsoft.com/office/drawing/2014/main" id="{39587688-6E27-4CF9-9F8C-771C94FF7DFE}"/>
              </a:ext>
            </a:extLst>
          </p:cNvPr>
          <p:cNvSpPr>
            <a:spLocks noGrp="1"/>
          </p:cNvSpPr>
          <p:nvPr>
            <p:ph type="sldNum" sz="quarter" idx="12"/>
          </p:nvPr>
        </p:nvSpPr>
        <p:spPr/>
        <p:txBody>
          <a:bodyPr/>
          <a:lstStyle/>
          <a:p>
            <a:fld id="{D83BD07D-5885-48DF-B570-0C7EF7FA7CBC}" type="slidenum">
              <a:rPr lang="cs-CZ" smtClean="0"/>
              <a:pPr/>
              <a:t>92</a:t>
            </a:fld>
            <a:endParaRPr lang="cs-CZ"/>
          </a:p>
        </p:txBody>
      </p:sp>
      <p:sp>
        <p:nvSpPr>
          <p:cNvPr id="4" name="Zástupný symbol pro text 3">
            <a:extLst>
              <a:ext uri="{FF2B5EF4-FFF2-40B4-BE49-F238E27FC236}">
                <a16:creationId xmlns:a16="http://schemas.microsoft.com/office/drawing/2014/main" id="{FEB2C8A2-42A0-4FBE-B3C7-41DD18F30DCA}"/>
              </a:ext>
            </a:extLst>
          </p:cNvPr>
          <p:cNvSpPr>
            <a:spLocks noGrp="1"/>
          </p:cNvSpPr>
          <p:nvPr>
            <p:ph type="body" sz="quarter" idx="15"/>
          </p:nvPr>
        </p:nvSpPr>
        <p:spPr/>
        <p:txBody>
          <a:bodyPr/>
          <a:lstStyle/>
          <a:p>
            <a:endParaRPr lang="cs-CZ"/>
          </a:p>
        </p:txBody>
      </p:sp>
      <p:sp>
        <p:nvSpPr>
          <p:cNvPr id="5" name="Zástupný symbol pro text 4">
            <a:extLst>
              <a:ext uri="{FF2B5EF4-FFF2-40B4-BE49-F238E27FC236}">
                <a16:creationId xmlns:a16="http://schemas.microsoft.com/office/drawing/2014/main" id="{21C886D2-5A8F-47FC-9146-D33AFBC1AE23}"/>
              </a:ext>
            </a:extLst>
          </p:cNvPr>
          <p:cNvSpPr>
            <a:spLocks noGrp="1"/>
          </p:cNvSpPr>
          <p:nvPr>
            <p:ph type="body" sz="quarter" idx="16"/>
          </p:nvPr>
        </p:nvSpPr>
        <p:spPr/>
        <p:txBody>
          <a:bodyPr>
            <a:normAutofit fontScale="92500" lnSpcReduction="20000"/>
          </a:bodyPr>
          <a:lstStyle/>
          <a:p>
            <a:r>
              <a:rPr lang="cs-CZ" dirty="0"/>
              <a:t>§ 16a </a:t>
            </a:r>
          </a:p>
        </p:txBody>
      </p:sp>
      <p:sp>
        <p:nvSpPr>
          <p:cNvPr id="6" name="Zástupný symbol pro obsah 5">
            <a:extLst>
              <a:ext uri="{FF2B5EF4-FFF2-40B4-BE49-F238E27FC236}">
                <a16:creationId xmlns:a16="http://schemas.microsoft.com/office/drawing/2014/main" id="{FDB9DAEE-79BB-4FA2-AB1B-08CF3E0879D0}"/>
              </a:ext>
            </a:extLst>
          </p:cNvPr>
          <p:cNvSpPr>
            <a:spLocks noGrp="1"/>
          </p:cNvSpPr>
          <p:nvPr>
            <p:ph idx="1"/>
          </p:nvPr>
        </p:nvSpPr>
        <p:spPr>
          <a:xfrm>
            <a:off x="304800" y="1678676"/>
            <a:ext cx="8839200" cy="4439706"/>
          </a:xfrm>
        </p:spPr>
        <p:txBody>
          <a:bodyPr>
            <a:normAutofit/>
          </a:bodyPr>
          <a:lstStyle/>
          <a:p>
            <a:pPr marL="342900" indent="-342900">
              <a:buFont typeface="Arial" panose="020B0604020202020204" pitchFamily="34" charset="0"/>
              <a:buChar char="•"/>
            </a:pPr>
            <a:r>
              <a:rPr lang="cs-CZ" dirty="0"/>
              <a:t>Prominout lze</a:t>
            </a:r>
            <a:r>
              <a:rPr lang="cs-CZ" b="1" dirty="0"/>
              <a:t> zcela nebo částečně. </a:t>
            </a:r>
          </a:p>
          <a:p>
            <a:pPr marL="342900" indent="-342900">
              <a:buFont typeface="Arial" panose="020B0604020202020204" pitchFamily="34" charset="0"/>
              <a:buChar char="•"/>
            </a:pPr>
            <a:r>
              <a:rPr lang="cs-CZ" dirty="0"/>
              <a:t>Prominout lze i </a:t>
            </a:r>
            <a:r>
              <a:rPr lang="cs-CZ" b="1" dirty="0"/>
              <a:t>nezletilému </a:t>
            </a:r>
            <a:r>
              <a:rPr lang="cs-CZ" dirty="0">
                <a:solidFill>
                  <a:srgbClr val="008276"/>
                </a:solidFill>
              </a:rPr>
              <a:t>(5817/2014/VOP)</a:t>
            </a:r>
            <a:r>
              <a:rPr lang="cs-CZ" dirty="0"/>
              <a:t>.</a:t>
            </a:r>
          </a:p>
          <a:p>
            <a:pPr marL="342900" indent="-342900">
              <a:buFont typeface="Arial" panose="020B0604020202020204" pitchFamily="34" charset="0"/>
              <a:buChar char="•"/>
            </a:pPr>
            <a:r>
              <a:rPr lang="cs-CZ" dirty="0"/>
              <a:t>Prominout lze i </a:t>
            </a:r>
            <a:r>
              <a:rPr lang="cs-CZ" b="1" dirty="0"/>
              <a:t>zaplacené poplatky </a:t>
            </a:r>
            <a:r>
              <a:rPr lang="cs-CZ" dirty="0">
                <a:solidFill>
                  <a:srgbClr val="008276"/>
                </a:solidFill>
              </a:rPr>
              <a:t>(§ 259 DŘ)</a:t>
            </a:r>
            <a:r>
              <a:rPr lang="cs-CZ" b="1" dirty="0"/>
              <a:t>.</a:t>
            </a:r>
          </a:p>
          <a:p>
            <a:pPr marL="342900" indent="-342900">
              <a:buFont typeface="Arial" panose="020B0604020202020204" pitchFamily="34" charset="0"/>
              <a:buChar char="•"/>
            </a:pPr>
            <a:endParaRPr lang="cs-CZ" b="1" dirty="0"/>
          </a:p>
        </p:txBody>
      </p:sp>
      <p:pic>
        <p:nvPicPr>
          <p:cNvPr id="8" name="Obrázek 7">
            <a:extLst>
              <a:ext uri="{FF2B5EF4-FFF2-40B4-BE49-F238E27FC236}">
                <a16:creationId xmlns:a16="http://schemas.microsoft.com/office/drawing/2014/main" id="{C52E72B8-BAE4-497E-A00C-07F1C6A6F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3167309"/>
            <a:ext cx="4965700" cy="2819069"/>
          </a:xfrm>
          <a:prstGeom prst="rect">
            <a:avLst/>
          </a:prstGeom>
        </p:spPr>
      </p:pic>
    </p:spTree>
    <p:extLst>
      <p:ext uri="{BB962C8B-B14F-4D97-AF65-F5344CB8AC3E}">
        <p14:creationId xmlns:p14="http://schemas.microsoft.com/office/powerpoint/2010/main" val="14048704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7D5DB4-5036-4A9B-ABE4-E620F08FE471}"/>
              </a:ext>
            </a:extLst>
          </p:cNvPr>
          <p:cNvSpPr>
            <a:spLocks noGrp="1"/>
          </p:cNvSpPr>
          <p:nvPr>
            <p:ph type="title"/>
          </p:nvPr>
        </p:nvSpPr>
        <p:spPr/>
        <p:txBody>
          <a:bodyPr/>
          <a:lstStyle/>
          <a:p>
            <a:r>
              <a:rPr lang="cs-CZ" dirty="0"/>
              <a:t>Prominutí</a:t>
            </a:r>
          </a:p>
        </p:txBody>
      </p:sp>
      <p:sp>
        <p:nvSpPr>
          <p:cNvPr id="3" name="Zástupný symbol pro číslo snímku 2">
            <a:extLst>
              <a:ext uri="{FF2B5EF4-FFF2-40B4-BE49-F238E27FC236}">
                <a16:creationId xmlns:a16="http://schemas.microsoft.com/office/drawing/2014/main" id="{39587688-6E27-4CF9-9F8C-771C94FF7DFE}"/>
              </a:ext>
            </a:extLst>
          </p:cNvPr>
          <p:cNvSpPr>
            <a:spLocks noGrp="1"/>
          </p:cNvSpPr>
          <p:nvPr>
            <p:ph type="sldNum" sz="quarter" idx="12"/>
          </p:nvPr>
        </p:nvSpPr>
        <p:spPr/>
        <p:txBody>
          <a:bodyPr/>
          <a:lstStyle/>
          <a:p>
            <a:fld id="{D83BD07D-5885-48DF-B570-0C7EF7FA7CBC}" type="slidenum">
              <a:rPr lang="cs-CZ" smtClean="0"/>
              <a:pPr/>
              <a:t>93</a:t>
            </a:fld>
            <a:endParaRPr lang="cs-CZ"/>
          </a:p>
        </p:txBody>
      </p:sp>
      <p:sp>
        <p:nvSpPr>
          <p:cNvPr id="5" name="Zástupný symbol pro text 4">
            <a:extLst>
              <a:ext uri="{FF2B5EF4-FFF2-40B4-BE49-F238E27FC236}">
                <a16:creationId xmlns:a16="http://schemas.microsoft.com/office/drawing/2014/main" id="{21C886D2-5A8F-47FC-9146-D33AFBC1AE23}"/>
              </a:ext>
            </a:extLst>
          </p:cNvPr>
          <p:cNvSpPr>
            <a:spLocks noGrp="1"/>
          </p:cNvSpPr>
          <p:nvPr>
            <p:ph type="body" sz="quarter" idx="16"/>
          </p:nvPr>
        </p:nvSpPr>
        <p:spPr/>
        <p:txBody>
          <a:bodyPr>
            <a:normAutofit fontScale="92500" lnSpcReduction="20000"/>
          </a:bodyPr>
          <a:lstStyle/>
          <a:p>
            <a:r>
              <a:rPr lang="cs-CZ" dirty="0"/>
              <a:t>§ 16a</a:t>
            </a:r>
          </a:p>
        </p:txBody>
      </p:sp>
      <p:sp>
        <p:nvSpPr>
          <p:cNvPr id="6" name="Zástupný symbol pro obsah 5">
            <a:extLst>
              <a:ext uri="{FF2B5EF4-FFF2-40B4-BE49-F238E27FC236}">
                <a16:creationId xmlns:a16="http://schemas.microsoft.com/office/drawing/2014/main" id="{FDB9DAEE-79BB-4FA2-AB1B-08CF3E0879D0}"/>
              </a:ext>
            </a:extLst>
          </p:cNvPr>
          <p:cNvSpPr>
            <a:spLocks noGrp="1"/>
          </p:cNvSpPr>
          <p:nvPr>
            <p:ph idx="1"/>
          </p:nvPr>
        </p:nvSpPr>
        <p:spPr>
          <a:xfrm>
            <a:off x="203200" y="1678676"/>
            <a:ext cx="8940800" cy="4439706"/>
          </a:xfrm>
        </p:spPr>
        <p:txBody>
          <a:bodyPr/>
          <a:lstStyle/>
          <a:p>
            <a:r>
              <a:rPr lang="cs-CZ" sz="2800" b="1" dirty="0"/>
              <a:t>Prominutí - proces</a:t>
            </a:r>
          </a:p>
          <a:p>
            <a:pPr marL="342900" indent="-342900">
              <a:buFont typeface="Arial" panose="020B0604020202020204" pitchFamily="34" charset="0"/>
              <a:buChar char="•"/>
            </a:pPr>
            <a:r>
              <a:rPr lang="cs-CZ" dirty="0"/>
              <a:t>Podání žádosti = zahajuje řízení</a:t>
            </a:r>
          </a:p>
          <a:p>
            <a:pPr marL="342900" indent="-342900">
              <a:buFont typeface="Arial" panose="020B0604020202020204" pitchFamily="34" charset="0"/>
              <a:buChar char="•"/>
            </a:pPr>
            <a:r>
              <a:rPr lang="cs-CZ" dirty="0"/>
              <a:t>Řízení vede </a:t>
            </a:r>
            <a:r>
              <a:rPr lang="cs-CZ" b="1" dirty="0"/>
              <a:t>obecní úřad </a:t>
            </a:r>
            <a:r>
              <a:rPr lang="cs-CZ" dirty="0">
                <a:solidFill>
                  <a:srgbClr val="008276"/>
                </a:solidFill>
              </a:rPr>
              <a:t>(3242/2016/VOP)</a:t>
            </a:r>
          </a:p>
          <a:p>
            <a:pPr marL="342900" indent="-342900">
              <a:buFont typeface="Arial" panose="020B0604020202020204" pitchFamily="34" charset="0"/>
              <a:buChar char="•"/>
            </a:pPr>
            <a:r>
              <a:rPr lang="cs-CZ" dirty="0"/>
              <a:t>Řízení = povinnost vydat </a:t>
            </a:r>
            <a:r>
              <a:rPr lang="cs-CZ" b="1" dirty="0"/>
              <a:t>odůvodněné</a:t>
            </a:r>
            <a:r>
              <a:rPr lang="cs-CZ" dirty="0"/>
              <a:t> rozhodnutí </a:t>
            </a:r>
            <a:r>
              <a:rPr lang="cs-CZ" dirty="0">
                <a:solidFill>
                  <a:srgbClr val="008276"/>
                </a:solidFill>
              </a:rPr>
              <a:t>(3655/2016/VOP)</a:t>
            </a:r>
          </a:p>
          <a:p>
            <a:pPr marL="342900" indent="-342900">
              <a:buFont typeface="Arial" panose="020B0604020202020204" pitchFamily="34" charset="0"/>
              <a:buChar char="•"/>
            </a:pPr>
            <a:r>
              <a:rPr lang="cs-CZ" dirty="0"/>
              <a:t>Proti rozhodnutí nelze uplatnit opravné prostředky</a:t>
            </a:r>
          </a:p>
          <a:p>
            <a:pPr marL="342900" indent="-342900">
              <a:buFont typeface="Arial" panose="020B0604020202020204" pitchFamily="34" charset="0"/>
              <a:buChar char="•"/>
            </a:pPr>
            <a:r>
              <a:rPr lang="cs-CZ" dirty="0"/>
              <a:t>Lze je žalovat ve správním soudnictví</a:t>
            </a:r>
          </a:p>
          <a:p>
            <a:pPr marL="342900" indent="-342900">
              <a:buFont typeface="Arial" panose="020B0604020202020204" pitchFamily="34" charset="0"/>
              <a:buChar char="•"/>
            </a:pPr>
            <a:endParaRPr lang="cs-CZ" dirty="0">
              <a:solidFill>
                <a:srgbClr val="008276"/>
              </a:solidFill>
            </a:endParaRPr>
          </a:p>
          <a:p>
            <a:r>
              <a:rPr lang="cs-CZ" dirty="0">
                <a:solidFill>
                  <a:srgbClr val="008276"/>
                </a:solidFill>
              </a:rPr>
              <a:t>Na prominutí poplatku </a:t>
            </a:r>
            <a:r>
              <a:rPr lang="cs-CZ" b="1" dirty="0">
                <a:solidFill>
                  <a:srgbClr val="008276"/>
                </a:solidFill>
              </a:rPr>
              <a:t>není právní nárok.</a:t>
            </a:r>
          </a:p>
          <a:p>
            <a:r>
              <a:rPr lang="cs-CZ" dirty="0">
                <a:solidFill>
                  <a:srgbClr val="008276"/>
                </a:solidFill>
              </a:rPr>
              <a:t>Rozhodnutí správce poplatku závisí </a:t>
            </a:r>
            <a:r>
              <a:rPr lang="cs-CZ" b="1" dirty="0">
                <a:solidFill>
                  <a:srgbClr val="008276"/>
                </a:solidFill>
              </a:rPr>
              <a:t>na správním uvážení.</a:t>
            </a:r>
          </a:p>
          <a:p>
            <a:endParaRPr lang="cs-CZ" dirty="0"/>
          </a:p>
        </p:txBody>
      </p:sp>
    </p:spTree>
    <p:extLst>
      <p:ext uri="{BB962C8B-B14F-4D97-AF65-F5344CB8AC3E}">
        <p14:creationId xmlns:p14="http://schemas.microsoft.com/office/powerpoint/2010/main" val="25360333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7D5DB4-5036-4A9B-ABE4-E620F08FE471}"/>
              </a:ext>
            </a:extLst>
          </p:cNvPr>
          <p:cNvSpPr>
            <a:spLocks noGrp="1"/>
          </p:cNvSpPr>
          <p:nvPr>
            <p:ph type="title"/>
          </p:nvPr>
        </p:nvSpPr>
        <p:spPr/>
        <p:txBody>
          <a:bodyPr/>
          <a:lstStyle/>
          <a:p>
            <a:r>
              <a:rPr lang="cs-CZ" dirty="0"/>
              <a:t>Prominutí – generální pardon</a:t>
            </a:r>
          </a:p>
        </p:txBody>
      </p:sp>
      <p:sp>
        <p:nvSpPr>
          <p:cNvPr id="3" name="Zástupný symbol pro číslo snímku 2">
            <a:extLst>
              <a:ext uri="{FF2B5EF4-FFF2-40B4-BE49-F238E27FC236}">
                <a16:creationId xmlns:a16="http://schemas.microsoft.com/office/drawing/2014/main" id="{39587688-6E27-4CF9-9F8C-771C94FF7DFE}"/>
              </a:ext>
            </a:extLst>
          </p:cNvPr>
          <p:cNvSpPr>
            <a:spLocks noGrp="1"/>
          </p:cNvSpPr>
          <p:nvPr>
            <p:ph type="sldNum" sz="quarter" idx="12"/>
          </p:nvPr>
        </p:nvSpPr>
        <p:spPr/>
        <p:txBody>
          <a:bodyPr/>
          <a:lstStyle/>
          <a:p>
            <a:fld id="{D83BD07D-5885-48DF-B570-0C7EF7FA7CBC}" type="slidenum">
              <a:rPr lang="cs-CZ" smtClean="0"/>
              <a:pPr/>
              <a:t>94</a:t>
            </a:fld>
            <a:endParaRPr lang="cs-CZ"/>
          </a:p>
        </p:txBody>
      </p:sp>
      <p:sp>
        <p:nvSpPr>
          <p:cNvPr id="4" name="Zástupný symbol pro text 3">
            <a:extLst>
              <a:ext uri="{FF2B5EF4-FFF2-40B4-BE49-F238E27FC236}">
                <a16:creationId xmlns:a16="http://schemas.microsoft.com/office/drawing/2014/main" id="{FEB2C8A2-42A0-4FBE-B3C7-41DD18F30DCA}"/>
              </a:ext>
            </a:extLst>
          </p:cNvPr>
          <p:cNvSpPr>
            <a:spLocks noGrp="1"/>
          </p:cNvSpPr>
          <p:nvPr>
            <p:ph type="body" sz="quarter" idx="15"/>
          </p:nvPr>
        </p:nvSpPr>
        <p:spPr/>
        <p:txBody>
          <a:bodyPr/>
          <a:lstStyle/>
          <a:p>
            <a:endParaRPr lang="cs-CZ"/>
          </a:p>
        </p:txBody>
      </p:sp>
      <p:sp>
        <p:nvSpPr>
          <p:cNvPr id="5" name="Zástupný symbol pro text 4">
            <a:extLst>
              <a:ext uri="{FF2B5EF4-FFF2-40B4-BE49-F238E27FC236}">
                <a16:creationId xmlns:a16="http://schemas.microsoft.com/office/drawing/2014/main" id="{21C886D2-5A8F-47FC-9146-D33AFBC1AE23}"/>
              </a:ext>
            </a:extLst>
          </p:cNvPr>
          <p:cNvSpPr>
            <a:spLocks noGrp="1"/>
          </p:cNvSpPr>
          <p:nvPr>
            <p:ph type="body" sz="quarter" idx="16"/>
          </p:nvPr>
        </p:nvSpPr>
        <p:spPr/>
        <p:txBody>
          <a:bodyPr>
            <a:normAutofit fontScale="92500" lnSpcReduction="20000"/>
          </a:bodyPr>
          <a:lstStyle/>
          <a:p>
            <a:r>
              <a:rPr lang="cs-CZ" dirty="0"/>
              <a:t>§ 16b</a:t>
            </a:r>
          </a:p>
        </p:txBody>
      </p:sp>
      <p:sp>
        <p:nvSpPr>
          <p:cNvPr id="6" name="Zástupný symbol pro obsah 5">
            <a:extLst>
              <a:ext uri="{FF2B5EF4-FFF2-40B4-BE49-F238E27FC236}">
                <a16:creationId xmlns:a16="http://schemas.microsoft.com/office/drawing/2014/main" id="{FDB9DAEE-79BB-4FA2-AB1B-08CF3E0879D0}"/>
              </a:ext>
            </a:extLst>
          </p:cNvPr>
          <p:cNvSpPr>
            <a:spLocks noGrp="1"/>
          </p:cNvSpPr>
          <p:nvPr>
            <p:ph idx="1"/>
          </p:nvPr>
        </p:nvSpPr>
        <p:spPr>
          <a:xfrm>
            <a:off x="203200" y="1678676"/>
            <a:ext cx="8940800" cy="4439706"/>
          </a:xfrm>
        </p:spPr>
        <p:txBody>
          <a:bodyPr/>
          <a:lstStyle/>
          <a:p>
            <a:r>
              <a:rPr lang="cs-CZ" sz="2800" b="1" dirty="0"/>
              <a:t>Základní podmínky prominutí</a:t>
            </a:r>
            <a:endParaRPr lang="cs-CZ" b="1" dirty="0"/>
          </a:p>
          <a:p>
            <a:pPr marL="342900" indent="-342900">
              <a:buFont typeface="Arial" panose="020B0604020202020204" pitchFamily="34" charset="0"/>
              <a:buChar char="•"/>
            </a:pPr>
            <a:r>
              <a:rPr lang="cs-CZ" dirty="0"/>
              <a:t>všechny poplatky podle ZMP</a:t>
            </a:r>
          </a:p>
          <a:p>
            <a:pPr marL="342900" indent="-342900">
              <a:buFont typeface="Arial" panose="020B0604020202020204" pitchFamily="34" charset="0"/>
              <a:buChar char="•"/>
            </a:pPr>
            <a:r>
              <a:rPr lang="cs-CZ" dirty="0"/>
              <a:t>z moci úřední</a:t>
            </a:r>
          </a:p>
          <a:p>
            <a:pPr marL="342900" indent="-342900">
              <a:buFont typeface="Arial" panose="020B0604020202020204" pitchFamily="34" charset="0"/>
              <a:buChar char="•"/>
            </a:pPr>
            <a:r>
              <a:rPr lang="cs-CZ" dirty="0"/>
              <a:t>existence mimořádných, zejména živelních událostí</a:t>
            </a:r>
          </a:p>
          <a:p>
            <a:pPr marL="342900" indent="-342900">
              <a:buFont typeface="Arial" panose="020B0604020202020204" pitchFamily="34" charset="0"/>
              <a:buChar char="•"/>
            </a:pPr>
            <a:r>
              <a:rPr lang="cs-CZ" dirty="0"/>
              <a:t>lze prominout zcela i částečně</a:t>
            </a:r>
          </a:p>
          <a:p>
            <a:pPr marL="342900" indent="-342900">
              <a:buFont typeface="Arial" panose="020B0604020202020204" pitchFamily="34" charset="0"/>
              <a:buChar char="•"/>
            </a:pPr>
            <a:r>
              <a:rPr lang="cs-CZ" dirty="0"/>
              <a:t>lze prominout i zaplacené</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p:txBody>
      </p:sp>
    </p:spTree>
    <p:extLst>
      <p:ext uri="{BB962C8B-B14F-4D97-AF65-F5344CB8AC3E}">
        <p14:creationId xmlns:p14="http://schemas.microsoft.com/office/powerpoint/2010/main" val="34499023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7D5DB4-5036-4A9B-ABE4-E620F08FE471}"/>
              </a:ext>
            </a:extLst>
          </p:cNvPr>
          <p:cNvSpPr>
            <a:spLocks noGrp="1"/>
          </p:cNvSpPr>
          <p:nvPr>
            <p:ph type="title"/>
          </p:nvPr>
        </p:nvSpPr>
        <p:spPr/>
        <p:txBody>
          <a:bodyPr/>
          <a:lstStyle/>
          <a:p>
            <a:r>
              <a:rPr lang="cs-CZ" dirty="0"/>
              <a:t>Prominutí – generální pardon</a:t>
            </a:r>
          </a:p>
        </p:txBody>
      </p:sp>
      <p:sp>
        <p:nvSpPr>
          <p:cNvPr id="3" name="Zástupný symbol pro číslo snímku 2">
            <a:extLst>
              <a:ext uri="{FF2B5EF4-FFF2-40B4-BE49-F238E27FC236}">
                <a16:creationId xmlns:a16="http://schemas.microsoft.com/office/drawing/2014/main" id="{39587688-6E27-4CF9-9F8C-771C94FF7DFE}"/>
              </a:ext>
            </a:extLst>
          </p:cNvPr>
          <p:cNvSpPr>
            <a:spLocks noGrp="1"/>
          </p:cNvSpPr>
          <p:nvPr>
            <p:ph type="sldNum" sz="quarter" idx="12"/>
          </p:nvPr>
        </p:nvSpPr>
        <p:spPr/>
        <p:txBody>
          <a:bodyPr/>
          <a:lstStyle/>
          <a:p>
            <a:fld id="{D83BD07D-5885-48DF-B570-0C7EF7FA7CBC}" type="slidenum">
              <a:rPr lang="cs-CZ" smtClean="0"/>
              <a:pPr/>
              <a:t>95</a:t>
            </a:fld>
            <a:endParaRPr lang="cs-CZ"/>
          </a:p>
        </p:txBody>
      </p:sp>
      <p:sp>
        <p:nvSpPr>
          <p:cNvPr id="4" name="Zástupný symbol pro text 3">
            <a:extLst>
              <a:ext uri="{FF2B5EF4-FFF2-40B4-BE49-F238E27FC236}">
                <a16:creationId xmlns:a16="http://schemas.microsoft.com/office/drawing/2014/main" id="{FEB2C8A2-42A0-4FBE-B3C7-41DD18F30DCA}"/>
              </a:ext>
            </a:extLst>
          </p:cNvPr>
          <p:cNvSpPr>
            <a:spLocks noGrp="1"/>
          </p:cNvSpPr>
          <p:nvPr>
            <p:ph type="body" sz="quarter" idx="15"/>
          </p:nvPr>
        </p:nvSpPr>
        <p:spPr/>
        <p:txBody>
          <a:bodyPr/>
          <a:lstStyle/>
          <a:p>
            <a:endParaRPr lang="cs-CZ"/>
          </a:p>
        </p:txBody>
      </p:sp>
      <p:sp>
        <p:nvSpPr>
          <p:cNvPr id="5" name="Zástupný symbol pro text 4">
            <a:extLst>
              <a:ext uri="{FF2B5EF4-FFF2-40B4-BE49-F238E27FC236}">
                <a16:creationId xmlns:a16="http://schemas.microsoft.com/office/drawing/2014/main" id="{21C886D2-5A8F-47FC-9146-D33AFBC1AE23}"/>
              </a:ext>
            </a:extLst>
          </p:cNvPr>
          <p:cNvSpPr>
            <a:spLocks noGrp="1"/>
          </p:cNvSpPr>
          <p:nvPr>
            <p:ph type="body" sz="quarter" idx="16"/>
          </p:nvPr>
        </p:nvSpPr>
        <p:spPr/>
        <p:txBody>
          <a:bodyPr>
            <a:normAutofit fontScale="92500" lnSpcReduction="20000"/>
          </a:bodyPr>
          <a:lstStyle/>
          <a:p>
            <a:r>
              <a:rPr lang="cs-CZ" dirty="0"/>
              <a:t>§ 16b</a:t>
            </a:r>
          </a:p>
        </p:txBody>
      </p:sp>
      <p:sp>
        <p:nvSpPr>
          <p:cNvPr id="6" name="Zástupný symbol pro obsah 5">
            <a:extLst>
              <a:ext uri="{FF2B5EF4-FFF2-40B4-BE49-F238E27FC236}">
                <a16:creationId xmlns:a16="http://schemas.microsoft.com/office/drawing/2014/main" id="{FDB9DAEE-79BB-4FA2-AB1B-08CF3E0879D0}"/>
              </a:ext>
            </a:extLst>
          </p:cNvPr>
          <p:cNvSpPr>
            <a:spLocks noGrp="1"/>
          </p:cNvSpPr>
          <p:nvPr>
            <p:ph idx="1"/>
          </p:nvPr>
        </p:nvSpPr>
        <p:spPr>
          <a:xfrm>
            <a:off x="203200" y="1678676"/>
            <a:ext cx="8940800" cy="4439706"/>
          </a:xfrm>
        </p:spPr>
        <p:txBody>
          <a:bodyPr/>
          <a:lstStyle/>
          <a:p>
            <a:r>
              <a:rPr lang="cs-CZ" sz="2800" b="1" dirty="0"/>
              <a:t>Mimořádná událost</a:t>
            </a:r>
          </a:p>
          <a:p>
            <a:pPr marL="342900" indent="-342900">
              <a:buFont typeface="Arial" panose="020B0604020202020204" pitchFamily="34" charset="0"/>
              <a:buChar char="•"/>
            </a:pPr>
            <a:r>
              <a:rPr lang="cs-CZ" dirty="0"/>
              <a:t>Působení přírodních sil – povodeň, požár, krupobití, vichřice atd.</a:t>
            </a:r>
          </a:p>
          <a:p>
            <a:pPr marL="342900" indent="-342900">
              <a:buFont typeface="Arial" panose="020B0604020202020204" pitchFamily="34" charset="0"/>
              <a:buChar char="•"/>
            </a:pPr>
            <a:r>
              <a:rPr lang="cs-CZ" dirty="0"/>
              <a:t>Stavy mající původ v lidské činnosti – únik chemických látek, výbuch atd.</a:t>
            </a:r>
          </a:p>
          <a:p>
            <a:pPr marL="342900" indent="-342900">
              <a:buFont typeface="Arial" panose="020B0604020202020204" pitchFamily="34" charset="0"/>
              <a:buChar char="•"/>
            </a:pPr>
            <a:r>
              <a:rPr lang="cs-CZ" dirty="0"/>
              <a:t>I jiná mimořádnost způsobující ztíženou sociální nebo životní situaci obyvatel obce. </a:t>
            </a:r>
            <a:r>
              <a:rPr lang="cs-CZ" dirty="0">
                <a:solidFill>
                  <a:srgbClr val="008276"/>
                </a:solidFill>
              </a:rPr>
              <a:t>(6. Metodické doporučení MF)</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p:txBody>
      </p:sp>
    </p:spTree>
    <p:extLst>
      <p:ext uri="{BB962C8B-B14F-4D97-AF65-F5344CB8AC3E}">
        <p14:creationId xmlns:p14="http://schemas.microsoft.com/office/powerpoint/2010/main" val="22879937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7D5DB4-5036-4A9B-ABE4-E620F08FE471}"/>
              </a:ext>
            </a:extLst>
          </p:cNvPr>
          <p:cNvSpPr>
            <a:spLocks noGrp="1"/>
          </p:cNvSpPr>
          <p:nvPr>
            <p:ph type="title"/>
          </p:nvPr>
        </p:nvSpPr>
        <p:spPr/>
        <p:txBody>
          <a:bodyPr/>
          <a:lstStyle/>
          <a:p>
            <a:r>
              <a:rPr lang="cs-CZ" dirty="0"/>
              <a:t>Prominutí – generální pardon</a:t>
            </a:r>
          </a:p>
        </p:txBody>
      </p:sp>
      <p:sp>
        <p:nvSpPr>
          <p:cNvPr id="3" name="Zástupný symbol pro číslo snímku 2">
            <a:extLst>
              <a:ext uri="{FF2B5EF4-FFF2-40B4-BE49-F238E27FC236}">
                <a16:creationId xmlns:a16="http://schemas.microsoft.com/office/drawing/2014/main" id="{39587688-6E27-4CF9-9F8C-771C94FF7DFE}"/>
              </a:ext>
            </a:extLst>
          </p:cNvPr>
          <p:cNvSpPr>
            <a:spLocks noGrp="1"/>
          </p:cNvSpPr>
          <p:nvPr>
            <p:ph type="sldNum" sz="quarter" idx="12"/>
          </p:nvPr>
        </p:nvSpPr>
        <p:spPr/>
        <p:txBody>
          <a:bodyPr/>
          <a:lstStyle/>
          <a:p>
            <a:fld id="{D83BD07D-5885-48DF-B570-0C7EF7FA7CBC}" type="slidenum">
              <a:rPr lang="cs-CZ" smtClean="0"/>
              <a:pPr/>
              <a:t>96</a:t>
            </a:fld>
            <a:endParaRPr lang="cs-CZ"/>
          </a:p>
        </p:txBody>
      </p:sp>
      <p:sp>
        <p:nvSpPr>
          <p:cNvPr id="4" name="Zástupný symbol pro text 3">
            <a:extLst>
              <a:ext uri="{FF2B5EF4-FFF2-40B4-BE49-F238E27FC236}">
                <a16:creationId xmlns:a16="http://schemas.microsoft.com/office/drawing/2014/main" id="{FEB2C8A2-42A0-4FBE-B3C7-41DD18F30DCA}"/>
              </a:ext>
            </a:extLst>
          </p:cNvPr>
          <p:cNvSpPr>
            <a:spLocks noGrp="1"/>
          </p:cNvSpPr>
          <p:nvPr>
            <p:ph type="body" sz="quarter" idx="15"/>
          </p:nvPr>
        </p:nvSpPr>
        <p:spPr/>
        <p:txBody>
          <a:bodyPr/>
          <a:lstStyle/>
          <a:p>
            <a:endParaRPr lang="cs-CZ" dirty="0"/>
          </a:p>
        </p:txBody>
      </p:sp>
      <p:sp>
        <p:nvSpPr>
          <p:cNvPr id="5" name="Zástupný symbol pro text 4">
            <a:extLst>
              <a:ext uri="{FF2B5EF4-FFF2-40B4-BE49-F238E27FC236}">
                <a16:creationId xmlns:a16="http://schemas.microsoft.com/office/drawing/2014/main" id="{21C886D2-5A8F-47FC-9146-D33AFBC1AE23}"/>
              </a:ext>
            </a:extLst>
          </p:cNvPr>
          <p:cNvSpPr>
            <a:spLocks noGrp="1"/>
          </p:cNvSpPr>
          <p:nvPr>
            <p:ph type="body" sz="quarter" idx="16"/>
          </p:nvPr>
        </p:nvSpPr>
        <p:spPr/>
        <p:txBody>
          <a:bodyPr>
            <a:normAutofit fontScale="92500" lnSpcReduction="20000"/>
          </a:bodyPr>
          <a:lstStyle/>
          <a:p>
            <a:r>
              <a:rPr lang="cs-CZ" dirty="0"/>
              <a:t>§ 16b</a:t>
            </a:r>
          </a:p>
        </p:txBody>
      </p:sp>
      <p:sp>
        <p:nvSpPr>
          <p:cNvPr id="6" name="Zástupný symbol pro obsah 5">
            <a:extLst>
              <a:ext uri="{FF2B5EF4-FFF2-40B4-BE49-F238E27FC236}">
                <a16:creationId xmlns:a16="http://schemas.microsoft.com/office/drawing/2014/main" id="{FDB9DAEE-79BB-4FA2-AB1B-08CF3E0879D0}"/>
              </a:ext>
            </a:extLst>
          </p:cNvPr>
          <p:cNvSpPr>
            <a:spLocks noGrp="1"/>
          </p:cNvSpPr>
          <p:nvPr>
            <p:ph idx="1"/>
          </p:nvPr>
        </p:nvSpPr>
        <p:spPr>
          <a:xfrm>
            <a:off x="203200" y="1678676"/>
            <a:ext cx="8940800" cy="4439706"/>
          </a:xfrm>
        </p:spPr>
        <p:txBody>
          <a:bodyPr>
            <a:normAutofit/>
          </a:bodyPr>
          <a:lstStyle/>
          <a:p>
            <a:r>
              <a:rPr lang="cs-CZ" sz="2800" b="1" dirty="0"/>
              <a:t>Prominutí - proces:</a:t>
            </a:r>
          </a:p>
          <a:p>
            <a:pPr marL="342900" indent="-342900">
              <a:buFont typeface="Arial" panose="020B0604020202020204" pitchFamily="34" charset="0"/>
              <a:buChar char="•"/>
            </a:pPr>
            <a:r>
              <a:rPr lang="cs-CZ" dirty="0"/>
              <a:t>Rozhodnutí vydává obecní úřad.</a:t>
            </a:r>
          </a:p>
          <a:p>
            <a:pPr marL="342900" indent="-342900">
              <a:buFont typeface="Arial" panose="020B0604020202020204" pitchFamily="34" charset="0"/>
              <a:buChar char="•"/>
            </a:pPr>
            <a:r>
              <a:rPr lang="cs-CZ" dirty="0"/>
              <a:t>Vyvěsí jej své úřední desce a zveřejní pro dálkový přístup.</a:t>
            </a:r>
          </a:p>
          <a:p>
            <a:pPr marL="342900" indent="-342900">
              <a:buFont typeface="Arial" panose="020B0604020202020204" pitchFamily="34" charset="0"/>
              <a:buChar char="•"/>
            </a:pPr>
            <a:r>
              <a:rPr lang="cs-CZ" dirty="0"/>
              <a:t>Poplatek se promíjí </a:t>
            </a:r>
            <a:r>
              <a:rPr lang="cs-CZ" b="1" dirty="0"/>
              <a:t>všem poplatníkům, jichž se důvod prominutí týká.</a:t>
            </a:r>
          </a:p>
          <a:p>
            <a:pPr marL="342900" indent="-342900">
              <a:buFont typeface="Arial" panose="020B0604020202020204" pitchFamily="34" charset="0"/>
              <a:buChar char="•"/>
            </a:pPr>
            <a:endParaRPr lang="cs-CZ" dirty="0"/>
          </a:p>
          <a:p>
            <a:r>
              <a:rPr lang="cs-CZ" dirty="0">
                <a:solidFill>
                  <a:srgbClr val="008276"/>
                </a:solidFill>
              </a:rPr>
              <a:t>Na prominutí poplatku </a:t>
            </a:r>
            <a:r>
              <a:rPr lang="cs-CZ" b="1" dirty="0">
                <a:solidFill>
                  <a:srgbClr val="008276"/>
                </a:solidFill>
              </a:rPr>
              <a:t>není právní nárok.</a:t>
            </a:r>
          </a:p>
          <a:p>
            <a:r>
              <a:rPr lang="cs-CZ" dirty="0">
                <a:solidFill>
                  <a:srgbClr val="008276"/>
                </a:solidFill>
              </a:rPr>
              <a:t>Rozhodnutí správce poplatku závisí </a:t>
            </a:r>
            <a:r>
              <a:rPr lang="cs-CZ" b="1" dirty="0">
                <a:solidFill>
                  <a:srgbClr val="008276"/>
                </a:solidFill>
              </a:rPr>
              <a:t>na správním uvážení.</a:t>
            </a:r>
          </a:p>
          <a:p>
            <a:endParaRPr lang="cs-CZ" dirty="0"/>
          </a:p>
        </p:txBody>
      </p:sp>
    </p:spTree>
    <p:extLst>
      <p:ext uri="{BB962C8B-B14F-4D97-AF65-F5344CB8AC3E}">
        <p14:creationId xmlns:p14="http://schemas.microsoft.com/office/powerpoint/2010/main" val="39792105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B298A8-5C00-4635-834E-5500C61596DC}"/>
              </a:ext>
            </a:extLst>
          </p:cNvPr>
          <p:cNvSpPr>
            <a:spLocks noGrp="1"/>
          </p:cNvSpPr>
          <p:nvPr>
            <p:ph type="title"/>
          </p:nvPr>
        </p:nvSpPr>
        <p:spPr/>
        <p:txBody>
          <a:bodyPr/>
          <a:lstStyle/>
          <a:p>
            <a:r>
              <a:rPr lang="cs-CZ" dirty="0" smtClean="0"/>
              <a:t>Děkujeme za pozornost</a:t>
            </a:r>
            <a:endParaRPr lang="cs-CZ" dirty="0"/>
          </a:p>
        </p:txBody>
      </p:sp>
      <p:sp>
        <p:nvSpPr>
          <p:cNvPr id="6" name="Zástupný symbol pro obsah 5">
            <a:extLst>
              <a:ext uri="{FF2B5EF4-FFF2-40B4-BE49-F238E27FC236}">
                <a16:creationId xmlns:a16="http://schemas.microsoft.com/office/drawing/2014/main" id="{919135B8-83B3-4054-90A6-C5086A68F998}"/>
              </a:ext>
            </a:extLst>
          </p:cNvPr>
          <p:cNvSpPr>
            <a:spLocks noGrp="1"/>
          </p:cNvSpPr>
          <p:nvPr>
            <p:ph idx="1"/>
          </p:nvPr>
        </p:nvSpPr>
        <p:spPr/>
        <p:txBody>
          <a:bodyPr>
            <a:normAutofit/>
          </a:bodyPr>
          <a:lstStyle/>
          <a:p>
            <a:r>
              <a:rPr lang="cs-CZ" sz="2800" b="1" dirty="0" smtClean="0"/>
              <a:t>Mgr</a:t>
            </a:r>
            <a:r>
              <a:rPr lang="cs-CZ" sz="2800" b="1" dirty="0"/>
              <a:t>. </a:t>
            </a:r>
            <a:r>
              <a:rPr lang="cs-CZ" sz="2800" b="1" dirty="0" smtClean="0"/>
              <a:t>Ing. </a:t>
            </a:r>
            <a:r>
              <a:rPr lang="cs-CZ" sz="2800" b="1" dirty="0"/>
              <a:t>Radka </a:t>
            </a:r>
            <a:r>
              <a:rPr lang="cs-CZ" sz="2800" b="1" dirty="0" smtClean="0"/>
              <a:t>Malinová</a:t>
            </a:r>
          </a:p>
          <a:p>
            <a:r>
              <a:rPr lang="cs-CZ" dirty="0" smtClean="0"/>
              <a:t>radka.malinova@ochrance.cz</a:t>
            </a:r>
          </a:p>
          <a:p>
            <a:r>
              <a:rPr lang="cs-CZ" dirty="0"/>
              <a:t>542 542 307</a:t>
            </a:r>
            <a:endParaRPr lang="cs-CZ" b="1" dirty="0"/>
          </a:p>
          <a:p>
            <a:r>
              <a:rPr lang="cs-CZ" sz="2800" b="1" dirty="0"/>
              <a:t>Mgr. Jan </a:t>
            </a:r>
            <a:r>
              <a:rPr lang="cs-CZ" sz="2800" b="1" dirty="0" err="1"/>
              <a:t>Ščučka</a:t>
            </a:r>
            <a:r>
              <a:rPr lang="cs-CZ" dirty="0"/>
              <a:t> </a:t>
            </a:r>
          </a:p>
          <a:p>
            <a:r>
              <a:rPr lang="cs-CZ" dirty="0" smtClean="0"/>
              <a:t>jan.scucka@ochrance.cz</a:t>
            </a:r>
          </a:p>
          <a:p>
            <a:r>
              <a:rPr lang="cs-CZ" dirty="0"/>
              <a:t>542 542 359</a:t>
            </a:r>
            <a:endParaRPr lang="cs-CZ" dirty="0" smtClean="0"/>
          </a:p>
          <a:p>
            <a:endParaRPr lang="cs-CZ" dirty="0">
              <a:solidFill>
                <a:srgbClr val="008276"/>
              </a:solidFill>
            </a:endParaRPr>
          </a:p>
        </p:txBody>
      </p:sp>
      <p:sp>
        <p:nvSpPr>
          <p:cNvPr id="3" name="Zástupný symbol pro číslo snímku 2">
            <a:extLst>
              <a:ext uri="{FF2B5EF4-FFF2-40B4-BE49-F238E27FC236}">
                <a16:creationId xmlns:a16="http://schemas.microsoft.com/office/drawing/2014/main" id="{16C3F6E1-CFF4-471F-A093-DB9D35C31587}"/>
              </a:ext>
            </a:extLst>
          </p:cNvPr>
          <p:cNvSpPr>
            <a:spLocks noGrp="1"/>
          </p:cNvSpPr>
          <p:nvPr>
            <p:ph type="sldNum" sz="quarter" idx="12"/>
          </p:nvPr>
        </p:nvSpPr>
        <p:spPr/>
        <p:txBody>
          <a:bodyPr/>
          <a:lstStyle/>
          <a:p>
            <a:fld id="{D83BD07D-5885-48DF-B570-0C7EF7FA7CBC}" type="slidenum">
              <a:rPr lang="cs-CZ" smtClean="0"/>
              <a:pPr/>
              <a:t>97</a:t>
            </a:fld>
            <a:endParaRPr lang="cs-CZ"/>
          </a:p>
        </p:txBody>
      </p:sp>
      <p:sp>
        <p:nvSpPr>
          <p:cNvPr id="8" name="Zástupný symbol pro text 7"/>
          <p:cNvSpPr>
            <a:spLocks noGrp="1"/>
          </p:cNvSpPr>
          <p:nvPr>
            <p:ph type="body" sz="quarter" idx="15"/>
          </p:nvPr>
        </p:nvSpPr>
        <p:spPr/>
        <p:txBody>
          <a:bodyPr/>
          <a:lstStyle/>
          <a:p>
            <a:endParaRPr lang="cs-CZ"/>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7250" y="3969888"/>
            <a:ext cx="3901440" cy="1978152"/>
          </a:xfrm>
          <a:prstGeom prst="rect">
            <a:avLst/>
          </a:prstGeom>
        </p:spPr>
      </p:pic>
    </p:spTree>
    <p:extLst>
      <p:ext uri="{BB962C8B-B14F-4D97-AF65-F5344CB8AC3E}">
        <p14:creationId xmlns:p14="http://schemas.microsoft.com/office/powerpoint/2010/main" val="5705163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9607C868-FAC1-40C7-AA7C-46BD57B95238}"/>
              </a:ext>
            </a:extLst>
          </p:cNvPr>
          <p:cNvSpPr>
            <a:spLocks noGrp="1"/>
          </p:cNvSpPr>
          <p:nvPr>
            <p:ph type="title"/>
          </p:nvPr>
        </p:nvSpPr>
        <p:spPr/>
        <p:txBody>
          <a:bodyPr/>
          <a:lstStyle/>
          <a:p>
            <a:r>
              <a:rPr lang="cs-CZ" dirty="0"/>
              <a:t>Zdroje</a:t>
            </a:r>
          </a:p>
        </p:txBody>
      </p:sp>
      <p:sp>
        <p:nvSpPr>
          <p:cNvPr id="8" name="Zástupný symbol pro obsah 7">
            <a:extLst>
              <a:ext uri="{FF2B5EF4-FFF2-40B4-BE49-F238E27FC236}">
                <a16:creationId xmlns:a16="http://schemas.microsoft.com/office/drawing/2014/main" id="{957BE5EE-2FE5-4B52-8310-62ACB62F2C3E}"/>
              </a:ext>
            </a:extLst>
          </p:cNvPr>
          <p:cNvSpPr>
            <a:spLocks noGrp="1"/>
          </p:cNvSpPr>
          <p:nvPr>
            <p:ph idx="1"/>
          </p:nvPr>
        </p:nvSpPr>
        <p:spPr/>
        <p:txBody>
          <a:bodyPr>
            <a:normAutofit/>
          </a:bodyPr>
          <a:lstStyle/>
          <a:p>
            <a:r>
              <a:rPr lang="cs-CZ" sz="2000" dirty="0"/>
              <a:t>Zákon č. 565/1990 Sb., o místních poplatcích v pozdějším znění</a:t>
            </a:r>
          </a:p>
          <a:p>
            <a:r>
              <a:rPr lang="cs-CZ" sz="2000" dirty="0"/>
              <a:t>Zákon č. 280/2009 Sb., daňový řád</a:t>
            </a:r>
          </a:p>
          <a:p>
            <a:r>
              <a:rPr lang="cs-CZ" sz="2000" dirty="0"/>
              <a:t>Judikatura správních soudů, </a:t>
            </a:r>
            <a:r>
              <a:rPr lang="cs-CZ" sz="2000" dirty="0">
                <a:hlinkClick r:id="rId2"/>
              </a:rPr>
              <a:t>http://www.nssoud.cz/</a:t>
            </a:r>
            <a:r>
              <a:rPr lang="cs-CZ" sz="2000" dirty="0"/>
              <a:t> </a:t>
            </a:r>
          </a:p>
          <a:p>
            <a:r>
              <a:rPr lang="cs-CZ" sz="2000" dirty="0"/>
              <a:t>Judikatura Ústavního soudu, </a:t>
            </a:r>
            <a:r>
              <a:rPr lang="cs-CZ" sz="2000" dirty="0">
                <a:hlinkClick r:id="rId3"/>
              </a:rPr>
              <a:t>http://nalus.usoud.cz/</a:t>
            </a:r>
            <a:r>
              <a:rPr lang="cs-CZ" sz="2000" dirty="0"/>
              <a:t> </a:t>
            </a:r>
          </a:p>
          <a:p>
            <a:r>
              <a:rPr lang="cs-CZ" sz="2000" dirty="0"/>
              <a:t>Evidence stanovisek ochránce, </a:t>
            </a:r>
            <a:r>
              <a:rPr lang="cs-CZ" sz="2000" dirty="0">
                <a:hlinkClick r:id="rId4"/>
              </a:rPr>
              <a:t>http://eso.ochrance.cz</a:t>
            </a:r>
            <a:r>
              <a:rPr lang="cs-CZ" sz="2000" dirty="0"/>
              <a:t> </a:t>
            </a:r>
          </a:p>
          <a:p>
            <a:r>
              <a:rPr lang="cs-CZ" sz="2000" dirty="0"/>
              <a:t>Těžký V., </a:t>
            </a:r>
            <a:r>
              <a:rPr lang="cs-CZ" sz="2000" dirty="0" err="1"/>
              <a:t>Jantoš</a:t>
            </a:r>
            <a:r>
              <a:rPr lang="cs-CZ" sz="2000" dirty="0"/>
              <a:t> M., </a:t>
            </a:r>
            <a:r>
              <a:rPr lang="cs-CZ" sz="2000" dirty="0" err="1"/>
              <a:t>Siuda</a:t>
            </a:r>
            <a:r>
              <a:rPr lang="cs-CZ" sz="2000" dirty="0"/>
              <a:t> K. </a:t>
            </a:r>
            <a:r>
              <a:rPr lang="cs-CZ" sz="2000" b="1" dirty="0"/>
              <a:t>Zákon o místních poplatcích. Komentář. </a:t>
            </a:r>
            <a:r>
              <a:rPr lang="cs-CZ" sz="2000" dirty="0"/>
              <a:t>2016</a:t>
            </a:r>
          </a:p>
          <a:p>
            <a:r>
              <a:rPr lang="cs-CZ" sz="2000" dirty="0"/>
              <a:t>Pelc, V. </a:t>
            </a:r>
            <a:r>
              <a:rPr lang="cs-CZ" sz="2000" b="1" dirty="0"/>
              <a:t>Místní poplatky.</a:t>
            </a:r>
            <a:r>
              <a:rPr lang="cs-CZ" sz="2000" dirty="0"/>
              <a:t> Oprávnění obcí. Povinnosti podnikatelů, živnostníků a občanů. 2. vydání. Praha: C. H. Beck, 2013, 222 s.</a:t>
            </a:r>
          </a:p>
          <a:p>
            <a:r>
              <a:rPr lang="cs-CZ" sz="2000" dirty="0"/>
              <a:t>Matějková, L.; Pešková, A.; Kubíková, B.; Svobodová, Z. a spol. </a:t>
            </a:r>
            <a:r>
              <a:rPr lang="cs-CZ" sz="2000" b="1" dirty="0"/>
              <a:t>Doporučení pro obce a města, </a:t>
            </a:r>
            <a:r>
              <a:rPr lang="cs-CZ" sz="2000" dirty="0"/>
              <a:t>dostupné na www.ochrance.cz a www.mvcr.cz)</a:t>
            </a:r>
          </a:p>
          <a:p>
            <a:r>
              <a:rPr lang="cs-CZ" sz="2000" dirty="0"/>
              <a:t>Baxa J. a spol. </a:t>
            </a:r>
            <a:r>
              <a:rPr lang="cs-CZ" sz="2000" b="1" dirty="0"/>
              <a:t>Daňový řád. Komentář</a:t>
            </a:r>
            <a:r>
              <a:rPr lang="cs-CZ" sz="2000" dirty="0"/>
              <a:t>,</a:t>
            </a:r>
            <a:r>
              <a:rPr lang="cs-CZ" sz="2000" b="1" dirty="0"/>
              <a:t> </a:t>
            </a:r>
            <a:r>
              <a:rPr lang="cs-CZ" sz="2000" dirty="0"/>
              <a:t>dostupné in ASPI</a:t>
            </a:r>
          </a:p>
          <a:p>
            <a:r>
              <a:rPr lang="cs-CZ" sz="2000" dirty="0"/>
              <a:t>Obrázky viz </a:t>
            </a:r>
            <a:r>
              <a:rPr lang="cs-CZ" sz="2000" dirty="0">
                <a:hlinkClick r:id="rId5"/>
              </a:rPr>
              <a:t>https://pixabay.com/cs</a:t>
            </a:r>
            <a:endParaRPr lang="cs-CZ" dirty="0"/>
          </a:p>
        </p:txBody>
      </p:sp>
      <p:sp>
        <p:nvSpPr>
          <p:cNvPr id="3" name="Zástupný symbol pro číslo snímku 2">
            <a:extLst>
              <a:ext uri="{FF2B5EF4-FFF2-40B4-BE49-F238E27FC236}">
                <a16:creationId xmlns:a16="http://schemas.microsoft.com/office/drawing/2014/main" id="{B0D387CC-DF80-41C6-9D0E-8CD72E8FD2E5}"/>
              </a:ext>
            </a:extLst>
          </p:cNvPr>
          <p:cNvSpPr>
            <a:spLocks noGrp="1"/>
          </p:cNvSpPr>
          <p:nvPr>
            <p:ph type="sldNum" sz="quarter" idx="12"/>
          </p:nvPr>
        </p:nvSpPr>
        <p:spPr/>
        <p:txBody>
          <a:bodyPr/>
          <a:lstStyle/>
          <a:p>
            <a:fld id="{D83BD07D-5885-48DF-B570-0C7EF7FA7CBC}" type="slidenum">
              <a:rPr lang="cs-CZ" smtClean="0"/>
              <a:pPr/>
              <a:t>98</a:t>
            </a:fld>
            <a:endParaRPr lang="cs-CZ"/>
          </a:p>
        </p:txBody>
      </p:sp>
      <p:sp>
        <p:nvSpPr>
          <p:cNvPr id="9" name="Zástupný symbol pro text 8">
            <a:extLst>
              <a:ext uri="{FF2B5EF4-FFF2-40B4-BE49-F238E27FC236}">
                <a16:creationId xmlns:a16="http://schemas.microsoft.com/office/drawing/2014/main" id="{DBA91BD1-B69E-41E6-820A-BB1692E387E8}"/>
              </a:ext>
            </a:extLst>
          </p:cNvPr>
          <p:cNvSpPr>
            <a:spLocks noGrp="1"/>
          </p:cNvSpPr>
          <p:nvPr>
            <p:ph type="body" sz="quarter" idx="15"/>
          </p:nvPr>
        </p:nvSpPr>
        <p:spPr/>
        <p:txBody>
          <a:bodyPr/>
          <a:lstStyle/>
          <a:p>
            <a:endParaRPr lang="cs-CZ"/>
          </a:p>
        </p:txBody>
      </p:sp>
    </p:spTree>
    <p:extLst>
      <p:ext uri="{BB962C8B-B14F-4D97-AF65-F5344CB8AC3E}">
        <p14:creationId xmlns:p14="http://schemas.microsoft.com/office/powerpoint/2010/main" val="3463471809"/>
      </p:ext>
    </p:extLst>
  </p:cSld>
  <p:clrMapOvr>
    <a:masterClrMapping/>
  </p:clrMapOvr>
</p:sld>
</file>

<file path=ppt/theme/theme1.xml><?xml version="1.0" encoding="utf-8"?>
<a:theme xmlns:a="http://schemas.openxmlformats.org/drawingml/2006/main" name="1_Ombudsman">
  <a:themeElements>
    <a:clrScheme name="Ombudsman_obecny">
      <a:dk1>
        <a:sysClr val="windowText" lastClr="000000"/>
      </a:dk1>
      <a:lt1>
        <a:sysClr val="window" lastClr="FFFFFF"/>
      </a:lt1>
      <a:dk2>
        <a:srgbClr val="FFFFFF"/>
      </a:dk2>
      <a:lt2>
        <a:srgbClr val="E7E6E6"/>
      </a:lt2>
      <a:accent1>
        <a:srgbClr val="008276"/>
      </a:accent1>
      <a:accent2>
        <a:srgbClr val="00C8B5"/>
      </a:accent2>
      <a:accent3>
        <a:srgbClr val="9CBCB7"/>
      </a:accent3>
      <a:accent4>
        <a:srgbClr val="E2EFD9"/>
      </a:accent4>
      <a:accent5>
        <a:srgbClr val="D8D8D8"/>
      </a:accent5>
      <a:accent6>
        <a:srgbClr val="7F7F7F"/>
      </a:accent6>
      <a:hlink>
        <a:srgbClr val="008276"/>
      </a:hlink>
      <a:folHlink>
        <a:srgbClr val="00827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_obecna.potx" id="{82BFD354-4129-4076-81A7-54445153569D}" vid="{D397CD1C-49B6-4104-9CA4-24B98667806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3A71DC738674B4893D02C4CA0E22FAC" ma:contentTypeVersion="6" ma:contentTypeDescription="Vytvořit nový dokument" ma:contentTypeScope="" ma:versionID="a10d2442972f6aea282a9bd37d066590">
  <xsd:schema xmlns:xsd="http://www.w3.org/2001/XMLSchema" xmlns:xs="http://www.w3.org/2001/XMLSchema" xmlns:p="http://schemas.microsoft.com/office/2006/metadata/properties" xmlns:ns2="7aea5b64-986d-4ed0-9f25-146f1d978e98" targetNamespace="http://schemas.microsoft.com/office/2006/metadata/properties" ma:root="true" ma:fieldsID="59a29dd26b28b9f2e04c9198312141b3" ns2:_="">
    <xsd:import namespace="7aea5b64-986d-4ed0-9f25-146f1d978e98"/>
    <xsd:element name="properties">
      <xsd:complexType>
        <xsd:sequence>
          <xsd:element name="documentManagement">
            <xsd:complexType>
              <xsd:all>
                <xsd:element ref="ns2:datum_x0020_vzniku"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ea5b64-986d-4ed0-9f25-146f1d978e98" elementFormDefault="qualified">
    <xsd:import namespace="http://schemas.microsoft.com/office/2006/documentManagement/types"/>
    <xsd:import namespace="http://schemas.microsoft.com/office/infopath/2007/PartnerControls"/>
    <xsd:element name="datum_x0020_vzniku" ma:index="8" nillable="true" ma:displayName="datum vzniku" ma:internalName="datum_x0020_vzniku">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um_x0020_vzniku xmlns="7aea5b64-986d-4ed0-9f25-146f1d978e98" xsi:nil="true"/>
  </documentManagement>
</p:properties>
</file>

<file path=customXml/itemProps1.xml><?xml version="1.0" encoding="utf-8"?>
<ds:datastoreItem xmlns:ds="http://schemas.openxmlformats.org/officeDocument/2006/customXml" ds:itemID="{B929062C-6995-46A4-833B-16F9AD662E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ea5b64-986d-4ed0-9f25-146f1d978e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6E7102-53F2-496C-BB8D-47E473B0066E}">
  <ds:schemaRefs>
    <ds:schemaRef ds:uri="http://schemas.microsoft.com/sharepoint/v3/contenttype/forms"/>
  </ds:schemaRefs>
</ds:datastoreItem>
</file>

<file path=customXml/itemProps3.xml><?xml version="1.0" encoding="utf-8"?>
<ds:datastoreItem xmlns:ds="http://schemas.openxmlformats.org/officeDocument/2006/customXml" ds:itemID="{B0C60E3B-E2D0-4E6E-A1CE-8A9F09C59C8A}">
  <ds:schemaRefs>
    <ds:schemaRef ds:uri="http://www.w3.org/XML/1998/namespace"/>
    <ds:schemaRef ds:uri="http://purl.org/dc/term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7aea5b64-986d-4ed0-9f25-146f1d978e9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Prezentace_obecna</Template>
  <TotalTime>5381</TotalTime>
  <Words>6309</Words>
  <Application>Microsoft Office PowerPoint</Application>
  <PresentationFormat>Předvádění na obrazovce (4:3)</PresentationFormat>
  <Paragraphs>983</Paragraphs>
  <Slides>98</Slides>
  <Notes>40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98</vt:i4>
      </vt:variant>
    </vt:vector>
  </HeadingPairs>
  <TitlesOfParts>
    <vt:vector size="104" baseType="lpstr">
      <vt:lpstr>Arial</vt:lpstr>
      <vt:lpstr>Calibri</vt:lpstr>
      <vt:lpstr>Calibri Light</vt:lpstr>
      <vt:lpstr>Times New Roman</vt:lpstr>
      <vt:lpstr>Wingdings</vt:lpstr>
      <vt:lpstr>1_Ombudsman</vt:lpstr>
      <vt:lpstr>Správa MÍSTNÍCH POPLATKŮ</vt:lpstr>
      <vt:lpstr>Cíle školení</vt:lpstr>
      <vt:lpstr>Program školení</vt:lpstr>
      <vt:lpstr>Veřejný ochránce práv</vt:lpstr>
      <vt:lpstr>Veřejný ochránce práv</vt:lpstr>
      <vt:lpstr>VEŘEJNÝ OCHRÁNCE PRÁV</vt:lpstr>
      <vt:lpstr>VEŘEJNÝ OCHRÁNCE PRÁV</vt:lpstr>
      <vt:lpstr>VEŘEJNÝ OCHRÁNCE PRÁV</vt:lpstr>
      <vt:lpstr>Veřejný ochránce práv</vt:lpstr>
      <vt:lpstr>Veřejný ochránce práv</vt:lpstr>
      <vt:lpstr>Právní úprava</vt:lpstr>
      <vt:lpstr>JAK NA POPLATKY</vt:lpstr>
      <vt:lpstr>Druhy místních poplatkŮ</vt:lpstr>
      <vt:lpstr>Druhy místních poplatků</vt:lpstr>
      <vt:lpstr>Poplatek ze psů</vt:lpstr>
      <vt:lpstr>Poplatek ze psů</vt:lpstr>
      <vt:lpstr>Poplatek ze psů</vt:lpstr>
      <vt:lpstr>Poplatek ze psů</vt:lpstr>
      <vt:lpstr>Poplatek ze psů</vt:lpstr>
      <vt:lpstr>Poplatek ze psů</vt:lpstr>
      <vt:lpstr>Poplatek ze psů</vt:lpstr>
      <vt:lpstr>Poplatek ze psŮ</vt:lpstr>
      <vt:lpstr>Poplatek ze psŮ</vt:lpstr>
      <vt:lpstr>Poplatek z pobytu </vt:lpstr>
      <vt:lpstr>Poplatek z pobytu </vt:lpstr>
      <vt:lpstr>Novela č. 609/2020 SB.  poplatek z pobytu</vt:lpstr>
      <vt:lpstr>Poplatek z pobytu </vt:lpstr>
      <vt:lpstr>Poplatek z pobytu </vt:lpstr>
      <vt:lpstr>Poplatek z pobytu </vt:lpstr>
      <vt:lpstr>Poplatek z pobytu </vt:lpstr>
      <vt:lpstr>Poplatek z pobytu </vt:lpstr>
      <vt:lpstr>Poplatek z pobytu </vt:lpstr>
      <vt:lpstr>Poplatek z pobytu </vt:lpstr>
      <vt:lpstr>Poplatek z pobytu </vt:lpstr>
      <vt:lpstr>Poplatek za užívání veřejného prostranství</vt:lpstr>
      <vt:lpstr>Poplatek za užívání veřejného prostranství</vt:lpstr>
      <vt:lpstr>Poplatek za užívání veřejného prostranství</vt:lpstr>
      <vt:lpstr>Poplatek za užívání veřejného prostranství</vt:lpstr>
      <vt:lpstr>Poplatek za užívání veřejného prostranství</vt:lpstr>
      <vt:lpstr>Poplatek za užívání veřejného prostranství</vt:lpstr>
      <vt:lpstr>Poplatek za užívání veřejného prostranství</vt:lpstr>
      <vt:lpstr>Poplatek ze vstupného </vt:lpstr>
      <vt:lpstr>Poplatek ze vstupného </vt:lpstr>
      <vt:lpstr>Poplatek ze vstupného </vt:lpstr>
      <vt:lpstr>Poplatek ze vstupného </vt:lpstr>
      <vt:lpstr>poplatek za povolení k vjezdu s motorovým vozidlem</vt:lpstr>
      <vt:lpstr>poplatek za povolení k vjezdu s motorovým vozidlem</vt:lpstr>
      <vt:lpstr>poplatek za povolení k vjezdu s motorovým vozidlem</vt:lpstr>
      <vt:lpstr>poplatek za povolení k vjezdu s motorovým vozidlem</vt:lpstr>
      <vt:lpstr>poplatek za povolení k vjezdu s motorovým vozidlem</vt:lpstr>
      <vt:lpstr>Financování hospodaření  s komunálním odpadem</vt:lpstr>
      <vt:lpstr>Financování hospodaření  s komunálním odpadem</vt:lpstr>
      <vt:lpstr>Poplatek za komunální odpad </vt:lpstr>
      <vt:lpstr>Poplatek za komunální odpad </vt:lpstr>
      <vt:lpstr>Poplatek za komunální odpad </vt:lpstr>
      <vt:lpstr>Poplatek za komunální odpad </vt:lpstr>
      <vt:lpstr>Poplatek za komunální odpad </vt:lpstr>
      <vt:lpstr>Poplatek za komunální odpad </vt:lpstr>
      <vt:lpstr>Poplatek za komunální odpad </vt:lpstr>
      <vt:lpstr>Poplatek za obecní systém  odpadového hospodářství (§ 10e + násl. ZMP)</vt:lpstr>
      <vt:lpstr>Poplatek za obecní systém  odpadového hospodářství (§ 10e + násl. ZMP)</vt:lpstr>
      <vt:lpstr>Poplatek za obecní systém  odpadového hospodářství (§ 10e + násl. ZMP)</vt:lpstr>
      <vt:lpstr>Poplatek za obecní systém  odpadového hospodářství (§ 10e + násl. ZMP)</vt:lpstr>
      <vt:lpstr>Poplatek za obecní systém  odpadového hospodářství (§ 10e + násl. ZMP)</vt:lpstr>
      <vt:lpstr>Poplatek za odkládání  komunálního odpadu  z nemovité věci (§ 10i + násl. ZMP)</vt:lpstr>
      <vt:lpstr>Poplatek za odkládání  komunálního odpadu  z nemovité věci (§ 10i + násl. ZMP)</vt:lpstr>
      <vt:lpstr>Poplatek za odkládání  komunálního odpadu  z nemovité věci (§ 10i + násl. ZMP)</vt:lpstr>
      <vt:lpstr>Poplatek za odkládání  komunálního odpadu  z nemovité věci (§ 10i + násl. ZMP)</vt:lpstr>
      <vt:lpstr>Poplatek za odkládání  komunálního odpadu  z nemovité věci (§ 10i + násl. ZMP)</vt:lpstr>
      <vt:lpstr>Poplatek za zhodnocení stavebního pozemku</vt:lpstr>
      <vt:lpstr>Poplatek za zhodnocení stavebního pozemku</vt:lpstr>
      <vt:lpstr>Poplatek za zhodnocení stavebního pozemku</vt:lpstr>
      <vt:lpstr>Poplatek za zhodnocení stavebního pozemku</vt:lpstr>
      <vt:lpstr>Ohlášení</vt:lpstr>
      <vt:lpstr>Ohlášení</vt:lpstr>
      <vt:lpstr>Ohlášení</vt:lpstr>
      <vt:lpstr>Ohlášení</vt:lpstr>
      <vt:lpstr>Ohlášení</vt:lpstr>
      <vt:lpstr>Ohlášení</vt:lpstr>
      <vt:lpstr>Ohlášení</vt:lpstr>
      <vt:lpstr>Ohlášení</vt:lpstr>
      <vt:lpstr>Ohlášení</vt:lpstr>
      <vt:lpstr>Vyměření</vt:lpstr>
      <vt:lpstr>Vyměření</vt:lpstr>
      <vt:lpstr>Vyměření</vt:lpstr>
      <vt:lpstr>Vyměření</vt:lpstr>
      <vt:lpstr>Vyměření</vt:lpstr>
      <vt:lpstr>Vyměření</vt:lpstr>
      <vt:lpstr>Vyměření</vt:lpstr>
      <vt:lpstr>Prominutí</vt:lpstr>
      <vt:lpstr>Prominutí na Žádost</vt:lpstr>
      <vt:lpstr>Prominutí</vt:lpstr>
      <vt:lpstr>Prominutí</vt:lpstr>
      <vt:lpstr>Prominutí – generální pardon</vt:lpstr>
      <vt:lpstr>Prominutí – generální pardon</vt:lpstr>
      <vt:lpstr>Prominutí – generální pardon</vt:lpstr>
      <vt:lpstr>Děkujeme za pozornost</vt:lpstr>
      <vt:lpstr>Zdroje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Ščučka Jan  Mgr.</dc:creator>
  <cp:keywords>MF</cp:keywords>
  <cp:lastModifiedBy>Malinová Radka Mgr. Bc.</cp:lastModifiedBy>
  <cp:revision>1460</cp:revision>
  <cp:lastPrinted>2020-11-12T07:02:25Z</cp:lastPrinted>
  <dcterms:created xsi:type="dcterms:W3CDTF">2018-04-08T12:24:04Z</dcterms:created>
  <dcterms:modified xsi:type="dcterms:W3CDTF">2021-11-19T10:49:48Z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0x010100D3A71DC738674B4893D02C4CA0E22FAC</vt:lpwstr>
  </property>
</Properties>
</file>